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284" r:id="rId2"/>
    <p:sldId id="322" r:id="rId3"/>
    <p:sldId id="336" r:id="rId4"/>
    <p:sldId id="337" r:id="rId5"/>
    <p:sldId id="271" r:id="rId6"/>
    <p:sldId id="328" r:id="rId7"/>
    <p:sldId id="273" r:id="rId8"/>
    <p:sldId id="275" r:id="rId9"/>
    <p:sldId id="339" r:id="rId10"/>
    <p:sldId id="324" r:id="rId11"/>
    <p:sldId id="335" r:id="rId12"/>
    <p:sldId id="334" r:id="rId13"/>
    <p:sldId id="323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F0000"/>
    <a:srgbClr val="000099"/>
    <a:srgbClr val="FFCCFF"/>
    <a:srgbClr val="9999FF"/>
    <a:srgbClr val="0066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4180" autoAdjust="0"/>
  </p:normalViewPr>
  <p:slideViewPr>
    <p:cSldViewPr>
      <p:cViewPr varScale="1">
        <p:scale>
          <a:sx n="69" d="100"/>
          <a:sy n="69" d="100"/>
        </p:scale>
        <p:origin x="97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988D-06CE-4E65-B98C-D65DCD8C2C3C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7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DBE8-B8FF-4526-BD3E-6BC3C7D92FF5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50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5AB8-2ABE-4E21-934C-202CB639648B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59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3C49-1488-4F7A-BE6D-62D7F6EFCC18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33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728BA-1D37-480D-92FC-5AE397A5CDE9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51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441-4F63-49C1-91CA-59D4C747E165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29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D8E-2492-45ED-B94D-17EB4A9BBACA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01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EB43-0197-4C18-8D23-6DBEB7926DBB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693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876B-BD45-4FF8-A2B4-F0FFA640DAB6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217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0AF3-2D3E-4A71-B2E8-20308BAA58D9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59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F5E5-659A-4C77-8913-B26A7BAF80F5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21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4D909-0319-4553-9E50-BF09902B74DE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93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440305" y="1513886"/>
            <a:ext cx="7467600" cy="707886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4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4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sz="40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8" descr="Cuoc_chay_dua"/>
          <p:cNvPicPr>
            <a:picLocks noChangeAspect="1" noChangeArrowheads="1"/>
          </p:cNvPicPr>
          <p:nvPr/>
        </p:nvPicPr>
        <p:blipFill>
          <a:blip r:embed="rId2">
            <a:lum bright="16000" contrast="20000"/>
          </a:blip>
          <a:srcRect/>
          <a:stretch>
            <a:fillRect/>
          </a:stretch>
        </p:blipFill>
        <p:spPr bwMode="auto">
          <a:xfrm>
            <a:off x="2211705" y="22098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1"/>
          <p:cNvSpPr txBox="1"/>
          <p:nvPr/>
        </p:nvSpPr>
        <p:spPr>
          <a:xfrm>
            <a:off x="2211705" y="326977"/>
            <a:ext cx="792670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eaLnBrk="1" hangingPunct="1"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Thứ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bảy,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ngày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12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tháng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năm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2022</a:t>
            </a:r>
          </a:p>
          <a:p>
            <a:pPr algn="ctr" eaLnBrk="1" hangingPunct="1">
              <a:defRPr/>
            </a:pPr>
            <a:r>
              <a:rPr lang="en-US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029200" y="3048000"/>
            <a:ext cx="3657600" cy="1143000"/>
          </a:xfrm>
          <a:prstGeom prst="wedgeEllipseCallout">
            <a:avLst>
              <a:gd name="adj1" fmla="val -90106"/>
              <a:gd name="adj2" fmla="val 156111"/>
            </a:avLst>
          </a:prstGeom>
          <a:solidFill>
            <a:schemeClr val="accent1"/>
          </a:solidFill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>
              <a:defRPr/>
            </a:pPr>
            <a:r>
              <a:rPr lang="en-US" sz="3200">
                <a:latin typeface="Arial" panose="020B0604020202020204"/>
              </a:rPr>
              <a:t>Soát  lỗi :</a:t>
            </a: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2286000" y="1143000"/>
            <a:ext cx="731520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chạy</a:t>
            </a: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đua</a:t>
            </a: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rừng</a:t>
            </a:r>
            <a:endParaRPr lang="en-US" sz="32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/>
              <a:cs typeface="Times New Roman" panose="02020603050405020304" pitchFamily="18" charset="0"/>
            </a:endParaRPr>
          </a:p>
        </p:txBody>
      </p:sp>
      <p:pic>
        <p:nvPicPr>
          <p:cNvPr id="13316" name="Picture 10" descr="khung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11734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512619" y="3356710"/>
            <a:ext cx="9407236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:b,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647700" y="3931668"/>
            <a:ext cx="10896600" cy="2677656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tuôi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gụ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Vóc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</a:t>
            </a:r>
            <a:r>
              <a:rPr lang="en-US" sz="24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5195455" y="203342"/>
            <a:ext cx="2476500" cy="7318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eaLnBrk="1" hangingPunct="1"/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366" name="Rectangle 3"/>
          <p:cNvSpPr txBox="1">
            <a:spLocks noChangeArrowheads="1"/>
          </p:cNvSpPr>
          <p:nvPr/>
        </p:nvSpPr>
        <p:spPr bwMode="auto">
          <a:xfrm>
            <a:off x="512619" y="886686"/>
            <a:ext cx="5943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:a,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 hay n ?</a:t>
            </a:r>
            <a:endParaRPr lang="en-US" sz="28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914400" y="1357740"/>
            <a:ext cx="10363200" cy="2123658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ghì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nịt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ỏng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sẫm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thon.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ạnh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buốt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…ó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đẫm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…ó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24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>
              <a:spcBef>
                <a:spcPct val="50000"/>
              </a:spcBef>
            </a:pPr>
            <a:r>
              <a:rPr lang="en-US" sz="24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en-US" sz="2400" b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Khải</a:t>
            </a:r>
            <a:r>
              <a:rPr lang="en-US" sz="24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Hưng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3200400"/>
            <a:ext cx="8915400" cy="41433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:b,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647700" y="3657600"/>
            <a:ext cx="11049000" cy="3108543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gụ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Vóc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</a:t>
            </a:r>
            <a:r>
              <a:rPr 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Rectangle 3"/>
          <p:cNvSpPr txBox="1">
            <a:spLocks noChangeArrowheads="1"/>
          </p:cNvSpPr>
          <p:nvPr/>
        </p:nvSpPr>
        <p:spPr bwMode="auto">
          <a:xfrm>
            <a:off x="249382" y="283368"/>
            <a:ext cx="58674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:a,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 hay n ?</a:t>
            </a:r>
            <a:endParaRPr lang="en-US" sz="28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571500" y="838200"/>
            <a:ext cx="11049000" cy="2462213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iên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ghì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nịt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ụa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ỏng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sẫm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thon.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ạnh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buốt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đẫm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>
              <a:spcBef>
                <a:spcPct val="50000"/>
              </a:spcBef>
            </a:pP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32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2819400" y="1507606"/>
            <a:ext cx="6934200" cy="1507521"/>
          </a:xfrm>
          <a:prstGeom prst="cloudCallout">
            <a:avLst>
              <a:gd name="adj1" fmla="val -50931"/>
              <a:gd name="adj2" fmla="val 157468"/>
            </a:avLst>
          </a:prstGeom>
          <a:solidFill>
            <a:schemeClr val="accent1"/>
          </a:solidFill>
          <a:ln w="9525">
            <a:noFill/>
            <a:rou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>
              <a:defRPr/>
            </a:pPr>
            <a:r>
              <a:rPr lang="en-US" sz="3600">
                <a:latin typeface="Arial" panose="020B0604020202020204"/>
              </a:rPr>
              <a:t>Củng cố - dặn dò : </a:t>
            </a:r>
          </a:p>
        </p:txBody>
      </p:sp>
      <p:sp>
        <p:nvSpPr>
          <p:cNvPr id="18435" name="AutoShape 7"/>
          <p:cNvSpPr>
            <a:spLocks noChangeArrowheads="1"/>
          </p:cNvSpPr>
          <p:nvPr/>
        </p:nvSpPr>
        <p:spPr bwMode="auto">
          <a:xfrm>
            <a:off x="1542106" y="4426893"/>
            <a:ext cx="8059094" cy="1600200"/>
          </a:xfrm>
          <a:prstGeom prst="wedgeRectCallout">
            <a:avLst>
              <a:gd name="adj1" fmla="val 24773"/>
              <a:gd name="adj2" fmla="val -129069"/>
            </a:avLst>
          </a:prstGeom>
          <a:solidFill>
            <a:srgbClr val="99CCFF"/>
          </a:solidFill>
          <a:ln w="60325" cap="rnd">
            <a:solidFill>
              <a:srgbClr val="CC99FF"/>
            </a:solidFill>
            <a:prstDash val="sysDot"/>
            <a:miter lim="800000"/>
          </a:ln>
          <a:effectLst>
            <a:prstShdw prst="shdw17" dist="17961" dir="2700000">
              <a:srgbClr val="7A5C99"/>
            </a:prstShdw>
          </a:effectLst>
        </p:spPr>
        <p:txBody>
          <a:bodyPr/>
          <a:lstStyle/>
          <a:p>
            <a:pPr algn="ctr">
              <a:buFontTx/>
              <a:buChar char="-"/>
            </a:pP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Vừa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rồi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chính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tả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gì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? </a:t>
            </a:r>
          </a:p>
          <a:p>
            <a:pPr algn="ctr">
              <a:buFontTx/>
              <a:buChar char="-"/>
            </a:pP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Chép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mỗi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lỗi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sai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2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dòng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vở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  <a:p>
            <a:pPr algn="ctr">
              <a:buFontTx/>
              <a:buChar char="-"/>
            </a:pP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Xem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trước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: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Buổi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dục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grpSp>
        <p:nvGrpSpPr>
          <p:cNvPr id="18437" name="Group 10"/>
          <p:cNvGrpSpPr/>
          <p:nvPr/>
        </p:nvGrpSpPr>
        <p:grpSpPr bwMode="auto">
          <a:xfrm>
            <a:off x="-152400" y="0"/>
            <a:ext cx="12344400" cy="6858000"/>
            <a:chOff x="48" y="-6"/>
            <a:chExt cx="5631" cy="4271"/>
          </a:xfrm>
        </p:grpSpPr>
        <p:pic>
          <p:nvPicPr>
            <p:cNvPr id="18438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39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0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1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2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3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4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5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1"/>
          <p:cNvSpPr txBox="1">
            <a:spLocks noChangeArrowheads="1"/>
          </p:cNvSpPr>
          <p:nvPr/>
        </p:nvSpPr>
        <p:spPr bwMode="auto">
          <a:xfrm>
            <a:off x="2667000" y="1295400"/>
            <a:ext cx="68580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 chạy đua trong rừng</a:t>
            </a:r>
          </a:p>
        </p:txBody>
      </p:sp>
      <p:sp>
        <p:nvSpPr>
          <p:cNvPr id="4099" name="TextBox 12"/>
          <p:cNvSpPr txBox="1">
            <a:spLocks noChangeArrowheads="1"/>
          </p:cNvSpPr>
          <p:nvPr/>
        </p:nvSpPr>
        <p:spPr bwMode="auto">
          <a:xfrm>
            <a:off x="745942" y="1910216"/>
            <a:ext cx="10486276" cy="3416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100" name="Group 22"/>
          <p:cNvGrpSpPr/>
          <p:nvPr/>
        </p:nvGrpSpPr>
        <p:grpSpPr bwMode="auto">
          <a:xfrm>
            <a:off x="152400" y="0"/>
            <a:ext cx="12039600" cy="6553200"/>
            <a:chOff x="48" y="-6"/>
            <a:chExt cx="5631" cy="4271"/>
          </a:xfrm>
        </p:grpSpPr>
        <p:pic>
          <p:nvPicPr>
            <p:cNvPr id="4101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2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6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7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8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1"/>
          <p:cNvSpPr txBox="1">
            <a:spLocks noChangeArrowheads="1"/>
          </p:cNvSpPr>
          <p:nvPr/>
        </p:nvSpPr>
        <p:spPr bwMode="auto">
          <a:xfrm>
            <a:off x="2667000" y="1096964"/>
            <a:ext cx="68580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 chạy đua trong rừng</a:t>
            </a:r>
          </a:p>
        </p:txBody>
      </p:sp>
      <p:sp>
        <p:nvSpPr>
          <p:cNvPr id="5123" name="TextBox 12"/>
          <p:cNvSpPr txBox="1">
            <a:spLocks noChangeArrowheads="1"/>
          </p:cNvSpPr>
          <p:nvPr/>
        </p:nvSpPr>
        <p:spPr bwMode="auto">
          <a:xfrm>
            <a:off x="1981200" y="1676400"/>
            <a:ext cx="8305800" cy="1938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/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124" name="Group 5"/>
          <p:cNvGrpSpPr/>
          <p:nvPr/>
        </p:nvGrpSpPr>
        <p:grpSpPr bwMode="auto">
          <a:xfrm>
            <a:off x="-228600" y="0"/>
            <a:ext cx="12420600" cy="6858000"/>
            <a:chOff x="48" y="-6"/>
            <a:chExt cx="5631" cy="4271"/>
          </a:xfrm>
        </p:grpSpPr>
        <p:pic>
          <p:nvPicPr>
            <p:cNvPr id="5130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4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5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6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7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5" name="AutoShape 3"/>
          <p:cNvSpPr>
            <a:spLocks noChangeArrowheads="1"/>
          </p:cNvSpPr>
          <p:nvPr/>
        </p:nvSpPr>
        <p:spPr bwMode="auto">
          <a:xfrm>
            <a:off x="1250776" y="3975473"/>
            <a:ext cx="9627278" cy="702766"/>
          </a:xfrm>
          <a:prstGeom prst="cloudCallout">
            <a:avLst>
              <a:gd name="adj1" fmla="val 24037"/>
              <a:gd name="adj2" fmla="val 47468"/>
            </a:avLst>
          </a:prstGeom>
          <a:noFill/>
          <a:ln w="38100">
            <a:solidFill>
              <a:srgbClr val="0000FF"/>
            </a:solidFill>
            <a:round/>
          </a:ln>
        </p:spPr>
        <p:txBody>
          <a:bodyPr wrap="square"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anose="05000000000000000000" pitchFamily="2" charset="2"/>
              <a:buNone/>
            </a:pP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H: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Ngựa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thi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1934624" y="4992224"/>
            <a:ext cx="7895176" cy="101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0000"/>
                </a:solidFill>
                <a:latin typeface="Arial" panose="020B0604020202020204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Ngựa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con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vốn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khỏe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nhanh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nhẹn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nên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chỉ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mải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ngắm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mình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dưới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suối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.</a:t>
            </a:r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8534400" y="2057400"/>
            <a:ext cx="1143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>
            <a:prstShdw prst="shdw17" dist="17961" dir="2700000">
              <a:srgbClr val="990000"/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>
            <a:off x="2057400" y="2438400"/>
            <a:ext cx="1600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>
            <a:prstShdw prst="shdw17" dist="17961" dir="2700000">
              <a:srgbClr val="990000"/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>
            <a:off x="3276600" y="2819400"/>
            <a:ext cx="3429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>
            <a:prstShdw prst="shdw17" dist="17961" dir="2700000">
              <a:srgbClr val="990000"/>
            </a:prst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6336" grpId="0" animBg="1"/>
      <p:bldP spid="56337" grpId="0" animBg="1"/>
      <p:bldP spid="563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1"/>
          <p:cNvSpPr txBox="1">
            <a:spLocks noChangeArrowheads="1"/>
          </p:cNvSpPr>
          <p:nvPr/>
        </p:nvSpPr>
        <p:spPr bwMode="auto">
          <a:xfrm>
            <a:off x="2667000" y="1096964"/>
            <a:ext cx="68580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 chạy đua trong rừng</a:t>
            </a:r>
          </a:p>
        </p:txBody>
      </p:sp>
      <p:sp>
        <p:nvSpPr>
          <p:cNvPr id="6147" name="TextBox 12"/>
          <p:cNvSpPr txBox="1">
            <a:spLocks noChangeArrowheads="1"/>
          </p:cNvSpPr>
          <p:nvPr/>
        </p:nvSpPr>
        <p:spPr bwMode="auto">
          <a:xfrm>
            <a:off x="1152946" y="1693486"/>
            <a:ext cx="9906000" cy="25545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148" name="Group 5"/>
          <p:cNvGrpSpPr/>
          <p:nvPr/>
        </p:nvGrpSpPr>
        <p:grpSpPr bwMode="auto">
          <a:xfrm>
            <a:off x="0" y="0"/>
            <a:ext cx="12192000" cy="6858000"/>
            <a:chOff x="48" y="-6"/>
            <a:chExt cx="5631" cy="4271"/>
          </a:xfrm>
        </p:grpSpPr>
        <p:pic>
          <p:nvPicPr>
            <p:cNvPr id="6151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3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4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5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6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7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8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9" name="AutoShape 3"/>
          <p:cNvSpPr>
            <a:spLocks noChangeArrowheads="1"/>
          </p:cNvSpPr>
          <p:nvPr/>
        </p:nvSpPr>
        <p:spPr bwMode="auto">
          <a:xfrm>
            <a:off x="1221826" y="4663285"/>
            <a:ext cx="8849146" cy="702766"/>
          </a:xfrm>
          <a:prstGeom prst="cloudCallout">
            <a:avLst>
              <a:gd name="adj1" fmla="val 27162"/>
              <a:gd name="adj2" fmla="val 53745"/>
            </a:avLst>
          </a:prstGeom>
          <a:noFill/>
          <a:ln w="38100">
            <a:solidFill>
              <a:srgbClr val="0000FF"/>
            </a:solidFill>
            <a:round/>
          </a:ln>
        </p:spPr>
        <p:txBody>
          <a:bodyPr wrap="square"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anose="05000000000000000000" pitchFamily="2" charset="2"/>
              <a:buNone/>
            </a:pPr>
            <a:r>
              <a:rPr lang="en-US" sz="240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H: Bài học mà Ngựa Con rút ra là gì 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2057400" y="5759450"/>
            <a:ext cx="8077200" cy="584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Arial" panose="020B0604020202020204"/>
              </a:rPr>
              <a:t>- </a:t>
            </a:r>
            <a:r>
              <a:rPr lang="en-US" sz="2800">
                <a:solidFill>
                  <a:srgbClr val="FF0000"/>
                </a:solidFill>
                <a:latin typeface="Arial" panose="020B0604020202020204"/>
              </a:rPr>
              <a:t>Đó là bài học : đừng bao giờ chủ quan.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"/>
          <p:cNvSpPr>
            <a:spLocks noChangeArrowheads="1"/>
          </p:cNvSpPr>
          <p:nvPr/>
        </p:nvSpPr>
        <p:spPr bwMode="auto">
          <a:xfrm>
            <a:off x="1295400" y="4516931"/>
            <a:ext cx="8458200" cy="796925"/>
          </a:xfrm>
          <a:prstGeom prst="cloudCallout">
            <a:avLst>
              <a:gd name="adj1" fmla="val 4587"/>
              <a:gd name="adj2" fmla="val 115901"/>
            </a:avLst>
          </a:prstGeom>
          <a:noFill/>
          <a:ln w="38100">
            <a:solidFill>
              <a:srgbClr val="0000FF"/>
            </a:solidFill>
            <a:rou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anose="05000000000000000000" pitchFamily="2" charset="2"/>
              <a:buNone/>
            </a:pPr>
            <a:r>
              <a:rPr lang="en-US" sz="280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H: Đoạn văn có mấy câu?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3429001" y="5715000"/>
            <a:ext cx="4419599" cy="584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Arial" panose="020B0604020202020204"/>
              </a:rPr>
              <a:t>- Đoạn văn có 3 câu.</a:t>
            </a: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2286000" y="609601"/>
            <a:ext cx="73152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đua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rừng</a:t>
            </a: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/>
              <a:cs typeface="Times New Roman" panose="02020603050405020304" pitchFamily="18" charset="0"/>
            </a:endParaRPr>
          </a:p>
        </p:txBody>
      </p:sp>
      <p:grpSp>
        <p:nvGrpSpPr>
          <p:cNvPr id="7173" name="Group 16"/>
          <p:cNvGrpSpPr/>
          <p:nvPr/>
        </p:nvGrpSpPr>
        <p:grpSpPr bwMode="auto">
          <a:xfrm>
            <a:off x="0" y="0"/>
            <a:ext cx="12115800" cy="6858000"/>
            <a:chOff x="48" y="-6"/>
            <a:chExt cx="5631" cy="4271"/>
          </a:xfrm>
        </p:grpSpPr>
        <p:pic>
          <p:nvPicPr>
            <p:cNvPr id="7175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6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7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8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2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74" name="TextBox 12"/>
          <p:cNvSpPr txBox="1">
            <a:spLocks noChangeArrowheads="1"/>
          </p:cNvSpPr>
          <p:nvPr/>
        </p:nvSpPr>
        <p:spPr bwMode="auto">
          <a:xfrm>
            <a:off x="1415708" y="1197789"/>
            <a:ext cx="9372600" cy="3046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3"/>
          <p:cNvSpPr>
            <a:spLocks noChangeArrowheads="1"/>
          </p:cNvSpPr>
          <p:nvPr/>
        </p:nvSpPr>
        <p:spPr bwMode="auto">
          <a:xfrm>
            <a:off x="342107" y="4244289"/>
            <a:ext cx="11583986" cy="702766"/>
          </a:xfrm>
          <a:prstGeom prst="cloudCallout">
            <a:avLst>
              <a:gd name="adj1" fmla="val 18444"/>
              <a:gd name="adj2" fmla="val 46588"/>
            </a:avLst>
          </a:prstGeom>
          <a:noFill/>
          <a:ln w="38100">
            <a:solidFill>
              <a:srgbClr val="0000FF"/>
            </a:solidFill>
            <a:round/>
          </a:ln>
        </p:spPr>
        <p:txBody>
          <a:bodyPr wrap="square"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anose="05000000000000000000" pitchFamily="2" charset="2"/>
              <a:buNone/>
            </a:pP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H: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2209800" y="5302251"/>
            <a:ext cx="89154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panose="020B0604020202020204"/>
              </a:rPr>
              <a:t>- </a:t>
            </a:r>
            <a:r>
              <a:rPr lang="en-US" sz="2400">
                <a:solidFill>
                  <a:srgbClr val="FF0000"/>
                </a:solidFill>
                <a:latin typeface="Arial" panose="020B0604020202020204"/>
              </a:rPr>
              <a:t>Những chữ đầu câu : Vốn, Khi và tên riêng của Ngựa Con.</a:t>
            </a: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2204888" y="795108"/>
            <a:ext cx="73152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đua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rừng</a:t>
            </a:r>
            <a:endParaRPr lang="en-US" sz="24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/>
              <a:cs typeface="Times New Roman" panose="02020603050405020304" pitchFamily="18" charset="0"/>
            </a:endParaRPr>
          </a:p>
        </p:txBody>
      </p:sp>
      <p:grpSp>
        <p:nvGrpSpPr>
          <p:cNvPr id="8197" name="Group 16"/>
          <p:cNvGrpSpPr/>
          <p:nvPr/>
        </p:nvGrpSpPr>
        <p:grpSpPr bwMode="auto">
          <a:xfrm>
            <a:off x="-76200" y="0"/>
            <a:ext cx="12268200" cy="6553200"/>
            <a:chOff x="48" y="-6"/>
            <a:chExt cx="5631" cy="4271"/>
          </a:xfrm>
        </p:grpSpPr>
        <p:pic>
          <p:nvPicPr>
            <p:cNvPr id="8199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0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1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2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3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6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8" name="TextBox 12"/>
          <p:cNvSpPr txBox="1">
            <a:spLocks noChangeArrowheads="1"/>
          </p:cNvSpPr>
          <p:nvPr/>
        </p:nvSpPr>
        <p:spPr bwMode="auto">
          <a:xfrm>
            <a:off x="1447800" y="1188096"/>
            <a:ext cx="9372600" cy="3046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2057401" y="4622801"/>
            <a:ext cx="8456613" cy="1452563"/>
          </a:xfrm>
          <a:prstGeom prst="cloudCallout">
            <a:avLst>
              <a:gd name="adj1" fmla="val -35847"/>
              <a:gd name="adj2" fmla="val -41782"/>
            </a:avLst>
          </a:prstGeom>
          <a:noFill/>
          <a:ln w="38100">
            <a:solidFill>
              <a:srgbClr val="FF0000"/>
            </a:solidFill>
            <a:rou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anose="05000000000000000000" pitchFamily="2" charset="2"/>
              <a:buNone/>
            </a:pPr>
            <a:r>
              <a:rPr lang="en-US" sz="280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H: Nêu từ khó dễ lẫn khi viết chính tả.</a:t>
            </a: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2371395" y="888579"/>
            <a:ext cx="73152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đua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rừng</a:t>
            </a: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/>
              <a:cs typeface="Times New Roman" panose="02020603050405020304" pitchFamily="18" charset="0"/>
            </a:endParaRPr>
          </a:p>
        </p:txBody>
      </p:sp>
      <p:grpSp>
        <p:nvGrpSpPr>
          <p:cNvPr id="9220" name="Group 20"/>
          <p:cNvGrpSpPr/>
          <p:nvPr/>
        </p:nvGrpSpPr>
        <p:grpSpPr bwMode="auto">
          <a:xfrm>
            <a:off x="0" y="0"/>
            <a:ext cx="12039600" cy="6934200"/>
            <a:chOff x="48" y="-6"/>
            <a:chExt cx="5631" cy="4271"/>
          </a:xfrm>
        </p:grpSpPr>
        <p:pic>
          <p:nvPicPr>
            <p:cNvPr id="9222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3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4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5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6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7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8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9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21" name="TextBox 12"/>
          <p:cNvSpPr txBox="1">
            <a:spLocks noChangeArrowheads="1"/>
          </p:cNvSpPr>
          <p:nvPr/>
        </p:nvSpPr>
        <p:spPr bwMode="auto">
          <a:xfrm>
            <a:off x="1413679" y="1466907"/>
            <a:ext cx="9372600" cy="3046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24200" y="1558348"/>
            <a:ext cx="60960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800" b="1">
                <a:solidFill>
                  <a:srgbClr val="002060"/>
                </a:solidFill>
                <a:cs typeface="Times New Roman" panose="02020603050405020304" pitchFamily="18" charset="0"/>
              </a:rPr>
              <a:t>Hướng dẫn viết từ khó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2133600" y="2819400"/>
            <a:ext cx="33528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800" b="0">
                <a:solidFill>
                  <a:srgbClr val="FF0000"/>
                </a:solidFill>
                <a:latin typeface="Arial" panose="020B0604020202020204" pitchFamily="34" charset="0"/>
              </a:rPr>
              <a:t>chuẩn bị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553200" y="2971800"/>
            <a:ext cx="35814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800" b="0">
                <a:solidFill>
                  <a:srgbClr val="FF0000"/>
                </a:solidFill>
                <a:latin typeface="Arial" panose="020B0604020202020204" pitchFamily="34" charset="0"/>
              </a:rPr>
              <a:t>nguyệt quế</a:t>
            </a: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2286000" y="4419600"/>
            <a:ext cx="35052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800" b="0">
                <a:solidFill>
                  <a:srgbClr val="FF0000"/>
                </a:solidFill>
                <a:latin typeface="Arial" panose="020B0604020202020204" pitchFamily="34" charset="0"/>
              </a:rPr>
              <a:t>khỏe</a:t>
            </a: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6477000" y="4343400"/>
            <a:ext cx="37338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800" b="0">
                <a:solidFill>
                  <a:srgbClr val="FF0000"/>
                </a:solidFill>
                <a:latin typeface="Arial" panose="020B0604020202020204" pitchFamily="34" charset="0"/>
              </a:rPr>
              <a:t>mải ngắm</a:t>
            </a:r>
          </a:p>
        </p:txBody>
      </p:sp>
      <p:pic>
        <p:nvPicPr>
          <p:cNvPr id="10247" name="Picture 11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-32327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92" accel="100000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92" accel="100000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25" dur="308" decel="100000"/>
                                        <p:tgtEl>
                                          <p:spTgt spid="171012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26" dur="308" decel="100000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27" dur="192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28" dur="308" decel="100000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29" dur="192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92" accel="100000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192" accel="100000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35" dur="308" decel="100000"/>
                                        <p:tgtEl>
                                          <p:spTgt spid="171014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36" dur="308" decel="100000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37" dur="192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38" dur="308" decel="100000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39" dur="192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/>
      <p:bldP spid="171012" grpId="1"/>
      <p:bldP spid="171013" grpId="0"/>
      <p:bldP spid="171013" grpId="1"/>
      <p:bldP spid="171014" grpId="0"/>
      <p:bldP spid="171014" grpId="1"/>
      <p:bldP spid="171015" grpId="0"/>
      <p:bldP spid="17101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1"/>
          <p:cNvSpPr txBox="1">
            <a:spLocks noChangeArrowheads="1"/>
          </p:cNvSpPr>
          <p:nvPr/>
        </p:nvSpPr>
        <p:spPr bwMode="auto">
          <a:xfrm>
            <a:off x="3581400" y="1042414"/>
            <a:ext cx="586740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TextBox 12"/>
          <p:cNvSpPr txBox="1">
            <a:spLocks noChangeArrowheads="1"/>
          </p:cNvSpPr>
          <p:nvPr/>
        </p:nvSpPr>
        <p:spPr bwMode="auto">
          <a:xfrm>
            <a:off x="1478331" y="1636674"/>
            <a:ext cx="9296400" cy="3416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100" name="Group 22"/>
          <p:cNvGrpSpPr/>
          <p:nvPr/>
        </p:nvGrpSpPr>
        <p:grpSpPr bwMode="auto">
          <a:xfrm>
            <a:off x="0" y="0"/>
            <a:ext cx="12192000" cy="6553200"/>
            <a:chOff x="48" y="-6"/>
            <a:chExt cx="5631" cy="4271"/>
          </a:xfrm>
        </p:grpSpPr>
        <p:pic>
          <p:nvPicPr>
            <p:cNvPr id="4101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2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6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7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8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094959754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1061</Words>
  <Application>Microsoft Office PowerPoint</Application>
  <PresentationFormat>Widescreen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.VnTime</vt:lpstr>
      <vt:lpstr>Arial</vt:lpstr>
      <vt:lpstr>Calibri</vt:lpstr>
      <vt:lpstr>Calibri Light</vt:lpstr>
      <vt:lpstr>Times New Roman</vt:lpstr>
      <vt:lpstr>Wingdings</vt:lpstr>
      <vt:lpstr>Network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viết từ khó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Truc Dao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Chóc mõng n¨m míi ! </dc:title>
  <dc:creator>hp</dc:creator>
  <cp:lastModifiedBy>Windows User</cp:lastModifiedBy>
  <cp:revision>952</cp:revision>
  <dcterms:created xsi:type="dcterms:W3CDTF">2008-01-17T00:56:00Z</dcterms:created>
  <dcterms:modified xsi:type="dcterms:W3CDTF">2022-03-10T15:50:03Z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3F0A2BD28DD041ACA71BEAC89C7445A1</vt:lpwstr>
  </property>
  <property fmtid="{D5CDD505-2E9C-101B-9397-08002B2CF9AE}" pid="3" name="KSOProductBuildVer">
    <vt:lpwstr>1033-11.2.0.10445</vt:lpwstr>
  </property>
</Properties>
</file>