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371" r:id="rId3"/>
    <p:sldId id="372" r:id="rId4"/>
    <p:sldId id="256" r:id="rId5"/>
    <p:sldId id="276" r:id="rId6"/>
    <p:sldId id="283" r:id="rId7"/>
    <p:sldId id="373" r:id="rId8"/>
    <p:sldId id="291" r:id="rId9"/>
    <p:sldId id="343" r:id="rId10"/>
    <p:sldId id="365" r:id="rId11"/>
    <p:sldId id="375" r:id="rId12"/>
    <p:sldId id="366" r:id="rId13"/>
    <p:sldId id="367" r:id="rId14"/>
    <p:sldId id="368" r:id="rId15"/>
    <p:sldId id="278" r:id="rId16"/>
    <p:sldId id="374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9">
          <p15:clr>
            <a:srgbClr val="A4A3A4"/>
          </p15:clr>
        </p15:guide>
        <p15:guide id="2" pos="1162">
          <p15:clr>
            <a:srgbClr val="A4A3A4"/>
          </p15:clr>
        </p15:guide>
        <p15:guide id="3" pos="28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FEF"/>
    <a:srgbClr val="F9F5F5"/>
    <a:srgbClr val="FABEBB"/>
    <a:srgbClr val="D0BAB5"/>
    <a:srgbClr val="616A6D"/>
    <a:srgbClr val="DCB3B3"/>
    <a:srgbClr val="96788A"/>
    <a:srgbClr val="AA9366"/>
    <a:srgbClr val="FDFDF9"/>
    <a:srgbClr val="FDF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5" autoAdjust="0"/>
    <p:restoredTop sz="95065" autoAdjust="0"/>
  </p:normalViewPr>
  <p:slideViewPr>
    <p:cSldViewPr snapToGrid="0" showGuides="1">
      <p:cViewPr varScale="1">
        <p:scale>
          <a:sx n="102" d="100"/>
          <a:sy n="102" d="100"/>
        </p:scale>
        <p:origin x="426" y="90"/>
      </p:cViewPr>
      <p:guideLst>
        <p:guide orient="horz" pos="1999"/>
        <p:guide pos="1162"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9392A-C105-4710-8001-B3A67B0597E4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52076-D047-429E-A09B-4DB35F59F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EE1567A1-7AD5-42DF-97CC-D5DA309A0336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583CA0C9-23AA-4729-8F4B-1E8499865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31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52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31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75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67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42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4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727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hay: </a:t>
            </a:r>
            <a:r>
              <a:rPr lang="en-US" altLang="zh-CN" dirty="0" err="1"/>
              <a:t>biết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điều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đó</a:t>
            </a:r>
            <a:r>
              <a:rPr lang="en-US" altLang="zh-CN" dirty="0"/>
              <a:t> </a:t>
            </a:r>
            <a:r>
              <a:rPr lang="en-US" altLang="zh-CN" dirty="0" err="1"/>
              <a:t>đã</a:t>
            </a:r>
            <a:r>
              <a:rPr lang="en-US" altLang="zh-CN" dirty="0"/>
              <a:t> </a:t>
            </a:r>
            <a:r>
              <a:rPr lang="en-US" altLang="zh-CN" dirty="0" err="1"/>
              <a:t>xảy</a:t>
            </a:r>
            <a:r>
              <a:rPr lang="en-US" altLang="zh-CN" dirty="0"/>
              <a:t> ra (hay tin)</a:t>
            </a:r>
          </a:p>
          <a:p>
            <a:r>
              <a:rPr lang="en-US" altLang="zh-CN" dirty="0"/>
              <a:t>hay: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đánh</a:t>
            </a:r>
            <a:r>
              <a:rPr lang="en-US" altLang="zh-CN" dirty="0"/>
              <a:t> </a:t>
            </a:r>
            <a:r>
              <a:rPr lang="en-US" altLang="zh-CN" dirty="0" err="1"/>
              <a:t>giá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tác</a:t>
            </a:r>
            <a:r>
              <a:rPr lang="en-US" altLang="zh-CN" dirty="0"/>
              <a:t> </a:t>
            </a:r>
            <a:r>
              <a:rPr lang="en-US" altLang="zh-CN" dirty="0" err="1"/>
              <a:t>dụng</a:t>
            </a:r>
            <a:r>
              <a:rPr lang="en-US" altLang="zh-CN" dirty="0"/>
              <a:t> </a:t>
            </a:r>
            <a:r>
              <a:rPr lang="en-US" altLang="zh-CN" dirty="0" err="1"/>
              <a:t>gây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hứng</a:t>
            </a:r>
            <a:r>
              <a:rPr lang="en-US" altLang="zh-CN" dirty="0"/>
              <a:t> </a:t>
            </a:r>
            <a:r>
              <a:rPr lang="en-US" altLang="zh-CN" dirty="0" err="1"/>
              <a:t>thú</a:t>
            </a:r>
            <a:r>
              <a:rPr lang="en-US" altLang="zh-CN" dirty="0"/>
              <a:t> </a:t>
            </a:r>
            <a:r>
              <a:rPr lang="en-US" altLang="zh-CN" dirty="0" err="1"/>
              <a:t>hoặc</a:t>
            </a:r>
            <a:r>
              <a:rPr lang="en-US" altLang="zh-CN" dirty="0"/>
              <a:t> </a:t>
            </a:r>
            <a:r>
              <a:rPr lang="en-US" altLang="zh-CN" dirty="0" err="1"/>
              <a:t>cảm</a:t>
            </a:r>
            <a:r>
              <a:rPr lang="en-US" altLang="zh-CN" dirty="0"/>
              <a:t> </a:t>
            </a:r>
            <a:r>
              <a:rPr lang="en-US" altLang="zh-CN" dirty="0" err="1"/>
              <a:t>xúc</a:t>
            </a:r>
            <a:r>
              <a:rPr lang="en-US" altLang="zh-CN" dirty="0"/>
              <a:t> </a:t>
            </a:r>
            <a:r>
              <a:rPr lang="en-US" altLang="zh-CN" dirty="0" err="1"/>
              <a:t>tốt</a:t>
            </a:r>
            <a:r>
              <a:rPr lang="en-US" altLang="zh-CN" dirty="0"/>
              <a:t> </a:t>
            </a:r>
            <a:r>
              <a:rPr lang="en-US" altLang="zh-CN" dirty="0" err="1"/>
              <a:t>đẹp</a:t>
            </a:r>
            <a:r>
              <a:rPr lang="en-US" altLang="zh-CN" dirty="0"/>
              <a:t>, </a:t>
            </a:r>
            <a:r>
              <a:rPr lang="en-US" altLang="zh-CN" dirty="0" err="1"/>
              <a:t>dễ</a:t>
            </a:r>
            <a:r>
              <a:rPr lang="en-US" altLang="zh-CN" dirty="0"/>
              <a:t> </a:t>
            </a:r>
            <a:r>
              <a:rPr lang="en-US" altLang="zh-CN" dirty="0" err="1"/>
              <a:t>chịu</a:t>
            </a:r>
            <a:endParaRPr lang="en-US" altLang="zh-CN" dirty="0"/>
          </a:p>
          <a:p>
            <a:r>
              <a:rPr lang="en-US" altLang="zh-CN" dirty="0"/>
              <a:t>hay: </a:t>
            </a:r>
            <a:r>
              <a:rPr lang="en-US" altLang="zh-CN" dirty="0" err="1"/>
              <a:t>một</a:t>
            </a:r>
            <a:r>
              <a:rPr lang="en-US" altLang="zh-CN" dirty="0"/>
              <a:t> </a:t>
            </a:r>
            <a:r>
              <a:rPr lang="en-US" altLang="zh-CN" dirty="0" err="1"/>
              <a:t>cách</a:t>
            </a:r>
            <a:r>
              <a:rPr lang="en-US" altLang="zh-CN" dirty="0"/>
              <a:t> </a:t>
            </a:r>
            <a:r>
              <a:rPr lang="en-US" altLang="zh-CN" dirty="0" err="1"/>
              <a:t>thường</a:t>
            </a:r>
            <a:r>
              <a:rPr lang="en-US" altLang="zh-CN" dirty="0"/>
              <a:t> </a:t>
            </a:r>
            <a:r>
              <a:rPr lang="en-US" altLang="zh-CN" dirty="0" err="1"/>
              <a:t>xuyên</a:t>
            </a:r>
            <a:endParaRPr lang="en-US" altLang="zh-CN" dirty="0"/>
          </a:p>
          <a:p>
            <a:r>
              <a:rPr lang="en-US" altLang="zh-CN" dirty="0"/>
              <a:t>hay: </a:t>
            </a:r>
            <a:r>
              <a:rPr lang="en-US" altLang="zh-CN" dirty="0" err="1"/>
              <a:t>từ</a:t>
            </a:r>
            <a:r>
              <a:rPr lang="en-US" altLang="zh-CN" dirty="0"/>
              <a:t> </a:t>
            </a:r>
            <a:r>
              <a:rPr lang="en-US" altLang="zh-CN" dirty="0" err="1"/>
              <a:t>biểu</a:t>
            </a:r>
            <a:r>
              <a:rPr lang="en-US" altLang="zh-CN" dirty="0"/>
              <a:t> </a:t>
            </a:r>
            <a:r>
              <a:rPr lang="en-US" altLang="zh-CN" dirty="0" err="1"/>
              <a:t>thị</a:t>
            </a:r>
            <a:r>
              <a:rPr lang="en-US" altLang="zh-CN" dirty="0"/>
              <a:t> </a:t>
            </a:r>
            <a:r>
              <a:rPr lang="en-US" altLang="zh-CN" dirty="0" err="1"/>
              <a:t>quan</a:t>
            </a:r>
            <a:r>
              <a:rPr lang="en-US" altLang="zh-CN" dirty="0"/>
              <a:t> </a:t>
            </a:r>
            <a:r>
              <a:rPr lang="en-US" altLang="zh-CN" dirty="0" err="1"/>
              <a:t>hệ</a:t>
            </a:r>
            <a:r>
              <a:rPr lang="en-US" altLang="zh-CN" dirty="0"/>
              <a:t> </a:t>
            </a:r>
            <a:r>
              <a:rPr lang="en-US" altLang="zh-CN" dirty="0" err="1"/>
              <a:t>tuyển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giữa</a:t>
            </a:r>
            <a:r>
              <a:rPr lang="en-US" altLang="zh-CN" dirty="0"/>
              <a:t> </a:t>
            </a:r>
            <a:r>
              <a:rPr lang="en-US" altLang="zh-CN" dirty="0" err="1"/>
              <a:t>hai</a:t>
            </a:r>
            <a:r>
              <a:rPr lang="en-US" altLang="zh-CN" dirty="0"/>
              <a:t> </a:t>
            </a:r>
            <a:r>
              <a:rPr lang="en-US" altLang="zh-CN" dirty="0" err="1"/>
              <a:t>điều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nói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,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điều</a:t>
            </a:r>
            <a:r>
              <a:rPr lang="en-US" altLang="zh-CN" dirty="0"/>
              <a:t> </a:t>
            </a:r>
            <a:r>
              <a:rPr lang="en-US" altLang="zh-CN" dirty="0" err="1"/>
              <a:t>này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</a:t>
            </a:r>
            <a:r>
              <a:rPr lang="en-US" altLang="zh-CN" dirty="0" err="1"/>
              <a:t>không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điều</a:t>
            </a:r>
            <a:r>
              <a:rPr lang="en-US" altLang="zh-CN" dirty="0"/>
              <a:t> kia, </a:t>
            </a:r>
            <a:r>
              <a:rPr lang="en-US" altLang="zh-CN" dirty="0" err="1"/>
              <a:t>và</a:t>
            </a:r>
            <a:r>
              <a:rPr lang="en-US" altLang="zh-CN" dirty="0"/>
              <a:t> </a:t>
            </a:r>
            <a:r>
              <a:rPr lang="en-US" altLang="zh-CN" dirty="0" err="1"/>
              <a:t>ngược</a:t>
            </a:r>
            <a:r>
              <a:rPr lang="en-US" altLang="zh-CN" dirty="0"/>
              <a:t> </a:t>
            </a:r>
            <a:r>
              <a:rPr lang="en-US" altLang="zh-CN" dirty="0" err="1"/>
              <a:t>lại</a:t>
            </a:r>
            <a:endParaRPr lang="en-US" altLang="zh-CN" dirty="0"/>
          </a:p>
          <a:p>
            <a:r>
              <a:rPr lang="en-US" altLang="zh-CN" dirty="0" err="1"/>
              <a:t>kén</a:t>
            </a:r>
            <a:r>
              <a:rPr lang="en-US" altLang="zh-CN" dirty="0"/>
              <a:t>: </a:t>
            </a:r>
            <a:r>
              <a:rPr lang="en-US" altLang="zh-CN" dirty="0" err="1"/>
              <a:t>tổ</a:t>
            </a:r>
            <a:r>
              <a:rPr lang="en-US" altLang="zh-CN" dirty="0"/>
              <a:t> </a:t>
            </a:r>
            <a:r>
              <a:rPr lang="en-US" altLang="zh-CN" dirty="0" err="1"/>
              <a:t>bằng</a:t>
            </a:r>
            <a:r>
              <a:rPr lang="en-US" altLang="zh-CN" dirty="0"/>
              <a:t> </a:t>
            </a:r>
            <a:r>
              <a:rPr lang="en-US" altLang="zh-CN" dirty="0" err="1"/>
              <a:t>tơ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dirty="0" err="1"/>
              <a:t>một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loài</a:t>
            </a:r>
            <a:r>
              <a:rPr lang="en-US" altLang="zh-CN" dirty="0"/>
              <a:t> </a:t>
            </a:r>
            <a:r>
              <a:rPr lang="en-US" altLang="zh-CN" dirty="0" err="1"/>
              <a:t>sâu</a:t>
            </a:r>
            <a:r>
              <a:rPr lang="en-US" altLang="zh-CN" dirty="0"/>
              <a:t> </a:t>
            </a:r>
            <a:r>
              <a:rPr lang="en-US" altLang="zh-CN" dirty="0" err="1"/>
              <a:t>bướm</a:t>
            </a:r>
            <a:r>
              <a:rPr lang="en-US" altLang="zh-CN" dirty="0"/>
              <a:t> </a:t>
            </a:r>
            <a:r>
              <a:rPr lang="en-US" altLang="zh-CN" dirty="0" err="1"/>
              <a:t>dệt</a:t>
            </a:r>
            <a:r>
              <a:rPr lang="en-US" altLang="zh-CN" dirty="0"/>
              <a:t> ra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ẩn</a:t>
            </a:r>
            <a:r>
              <a:rPr lang="en-US" altLang="zh-CN" dirty="0"/>
              <a:t> </a:t>
            </a:r>
            <a:r>
              <a:rPr lang="en-US" altLang="zh-CN" dirty="0" err="1"/>
              <a:t>lúc</a:t>
            </a:r>
            <a:r>
              <a:rPr lang="en-US" altLang="zh-CN" dirty="0"/>
              <a:t> </a:t>
            </a:r>
            <a:r>
              <a:rPr lang="en-US" altLang="zh-CN" dirty="0" err="1"/>
              <a:t>hoá</a:t>
            </a:r>
            <a:r>
              <a:rPr lang="en-US" altLang="zh-CN" dirty="0"/>
              <a:t> </a:t>
            </a:r>
            <a:r>
              <a:rPr lang="en-US" altLang="zh-CN" dirty="0" err="1"/>
              <a:t>nhộng</a:t>
            </a:r>
            <a:r>
              <a:rPr lang="en-US" altLang="zh-CN" dirty="0"/>
              <a:t>; </a:t>
            </a:r>
            <a:r>
              <a:rPr lang="en-US" altLang="zh-CN" dirty="0" err="1"/>
              <a:t>bọc</a:t>
            </a:r>
            <a:r>
              <a:rPr lang="en-US" altLang="zh-CN" dirty="0"/>
              <a:t> </a:t>
            </a:r>
            <a:r>
              <a:rPr lang="en-US" altLang="zh-CN" dirty="0" err="1"/>
              <a:t>sinh</a:t>
            </a:r>
            <a:r>
              <a:rPr lang="en-US" altLang="zh-CN" dirty="0"/>
              <a:t> </a:t>
            </a:r>
            <a:r>
              <a:rPr lang="en-US" altLang="zh-CN" dirty="0" err="1"/>
              <a:t>sản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vỏ</a:t>
            </a:r>
            <a:r>
              <a:rPr lang="en-US" altLang="zh-CN" dirty="0"/>
              <a:t> </a:t>
            </a:r>
            <a:r>
              <a:rPr lang="en-US" altLang="zh-CN" dirty="0" err="1"/>
              <a:t>cứng</a:t>
            </a:r>
            <a:r>
              <a:rPr lang="en-US" altLang="zh-CN" dirty="0"/>
              <a:t> do </a:t>
            </a:r>
            <a:r>
              <a:rPr lang="en-US" altLang="zh-CN" dirty="0" err="1"/>
              <a:t>một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loài</a:t>
            </a:r>
            <a:r>
              <a:rPr lang="en-US" altLang="zh-CN" dirty="0"/>
              <a:t> </a:t>
            </a:r>
            <a:r>
              <a:rPr lang="en-US" altLang="zh-CN" dirty="0" err="1"/>
              <a:t>sâu</a:t>
            </a:r>
            <a:r>
              <a:rPr lang="en-US" altLang="zh-CN" dirty="0"/>
              <a:t> </a:t>
            </a:r>
            <a:r>
              <a:rPr lang="en-US" altLang="zh-CN" dirty="0" err="1"/>
              <a:t>bọ</a:t>
            </a:r>
            <a:r>
              <a:rPr lang="en-US" altLang="zh-CN" dirty="0"/>
              <a:t> </a:t>
            </a:r>
            <a:r>
              <a:rPr lang="en-US" altLang="zh-CN" dirty="0" err="1"/>
              <a:t>tạo</a:t>
            </a:r>
            <a:r>
              <a:rPr lang="en-US" altLang="zh-CN" dirty="0"/>
              <a:t> ra</a:t>
            </a:r>
          </a:p>
          <a:p>
            <a:r>
              <a:rPr lang="en-US" altLang="zh-CN" dirty="0" err="1"/>
              <a:t>kén</a:t>
            </a:r>
            <a:r>
              <a:rPr lang="en-US" altLang="zh-CN" dirty="0"/>
              <a:t>: </a:t>
            </a:r>
            <a:r>
              <a:rPr lang="en-US" altLang="zh-CN" dirty="0" err="1"/>
              <a:t>tìm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kĩ</a:t>
            </a:r>
            <a:r>
              <a:rPr lang="en-US" altLang="zh-CN" dirty="0"/>
              <a:t> </a:t>
            </a:r>
            <a:r>
              <a:rPr lang="en-US" altLang="zh-CN" dirty="0" err="1"/>
              <a:t>theo</a:t>
            </a:r>
            <a:r>
              <a:rPr lang="en-US" altLang="zh-CN" dirty="0"/>
              <a:t> </a:t>
            </a:r>
            <a:r>
              <a:rPr lang="en-US" altLang="zh-CN" dirty="0" err="1"/>
              <a:t>tiêu</a:t>
            </a:r>
            <a:r>
              <a:rPr lang="en-US" altLang="zh-CN" dirty="0"/>
              <a:t> </a:t>
            </a:r>
            <a:r>
              <a:rPr lang="en-US" altLang="zh-CN" dirty="0" err="1"/>
              <a:t>chuẩn</a:t>
            </a:r>
            <a:r>
              <a:rPr lang="en-US" altLang="zh-CN" dirty="0"/>
              <a:t> </a:t>
            </a:r>
            <a:r>
              <a:rPr lang="en-US" altLang="zh-CN" dirty="0" err="1"/>
              <a:t>nhất</a:t>
            </a:r>
            <a:r>
              <a:rPr lang="en-US" altLang="zh-CN" dirty="0"/>
              <a:t> </a:t>
            </a:r>
            <a:r>
              <a:rPr lang="en-US" altLang="zh-CN" dirty="0" err="1"/>
              <a:t>định</a:t>
            </a:r>
            <a:r>
              <a:rPr lang="en-US" altLang="zh-CN" dirty="0"/>
              <a:t> (</a:t>
            </a:r>
            <a:r>
              <a:rPr lang="en-US" altLang="zh-CN" dirty="0" err="1"/>
              <a:t>kén</a:t>
            </a:r>
            <a:r>
              <a:rPr lang="en-US" altLang="zh-CN" dirty="0"/>
              <a:t> </a:t>
            </a:r>
            <a:r>
              <a:rPr lang="en-US" altLang="zh-CN" dirty="0" err="1"/>
              <a:t>ăn</a:t>
            </a:r>
            <a:r>
              <a:rPr lang="en-US" altLang="zh-CN" dirty="0"/>
              <a:t>, </a:t>
            </a:r>
            <a:r>
              <a:rPr lang="en-US" altLang="zh-CN" dirty="0" err="1"/>
              <a:t>kén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897731"/>
            <a:ext cx="8207375" cy="8120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16894"/>
            <a:ext cx="8212138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2D4729-2D1D-4523-A4FA-34ACCC22810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6698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28651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69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845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699" cy="21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699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254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28651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83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29841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0" cy="2763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023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28651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15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61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30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1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8"/>
            <a:ext cx="3263504" cy="788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633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8"/>
            <a:ext cx="4358879" cy="580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3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56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fld id="{1B32FD01-6AD2-47DB-A639-46771605062F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fld id="{F22ABEB3-3FA0-4F7C-8D69-FBAD2A60C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3000" t="-20000" r="-1000" b="-1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1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69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432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137491" y="58117"/>
            <a:ext cx="6579030" cy="94152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SzPct val="25000"/>
            </a:pPr>
            <a:endParaRPr lang="en-US" sz="3300" b="1" kern="0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7650" y="1292558"/>
            <a:ext cx="3448700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Arial"/>
                <a:cs typeface="Arial"/>
                <a:sym typeface="Arial"/>
              </a:rPr>
              <a:t>LUYỆN TỪ VÀ CÂU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3" y="58118"/>
            <a:ext cx="1261872" cy="123444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E249865A-FD3F-4A59-BDB4-B9792B0B47C4}"/>
              </a:ext>
            </a:extLst>
          </p:cNvPr>
          <p:cNvSpPr txBox="1"/>
          <p:nvPr/>
        </p:nvSpPr>
        <p:spPr>
          <a:xfrm>
            <a:off x="1260552" y="245672"/>
            <a:ext cx="898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TRƯỜNG TIỂU HỌC ĐOÀN KẾT</a:t>
            </a:r>
          </a:p>
        </p:txBody>
      </p:sp>
      <p:sp>
        <p:nvSpPr>
          <p:cNvPr id="6" name="文本框 12">
            <a:extLst>
              <a:ext uri="{FF2B5EF4-FFF2-40B4-BE49-F238E27FC236}">
                <a16:creationId xmlns:a16="http://schemas.microsoft.com/office/drawing/2014/main" id="{B7B981DD-3733-4C93-B018-EE359090D688}"/>
              </a:ext>
            </a:extLst>
          </p:cNvPr>
          <p:cNvSpPr txBox="1"/>
          <p:nvPr/>
        </p:nvSpPr>
        <p:spPr>
          <a:xfrm>
            <a:off x="1682248" y="1998631"/>
            <a:ext cx="5489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Mijas" panose="02000506000000020004" charset="0"/>
                <a:ea typeface="SimSun"/>
                <a:cs typeface="iCiel Mijas" panose="0200050600000002000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iCiel Mijas" panose="02000506000000020004" charset="0"/>
                <a:ea typeface="SimSun"/>
                <a:cs typeface="iCiel Mijas" panose="020005060000000200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Mijas" panose="02000506000000020004" charset="0"/>
                <a:ea typeface="SimSun"/>
                <a:cs typeface="iCiel Mijas" panose="0200050600000002000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iCiel Mijas" panose="02000506000000020004" charset="0"/>
                <a:ea typeface="SimSun"/>
                <a:cs typeface="iCiel Mijas" panose="020005060000000200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Mijas" panose="02000506000000020004" charset="0"/>
                <a:ea typeface="SimSun"/>
                <a:cs typeface="iCiel Mijas" panose="0200050600000002000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iCiel Mijas" panose="02000506000000020004" charset="0"/>
                <a:ea typeface="SimSun"/>
                <a:cs typeface="iCiel Mijas" panose="020005060000000200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Mijas" panose="02000506000000020004" charset="0"/>
                <a:ea typeface="SimSun"/>
                <a:cs typeface="iCiel Mijas" panose="02000506000000020004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iCiel Mijas" panose="02000506000000020004" charset="0"/>
                <a:ea typeface="SimSun"/>
                <a:cs typeface="iCiel Mijas" panose="020005060000000200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Mijas" panose="02000506000000020004" charset="0"/>
                <a:ea typeface="SimSun"/>
                <a:cs typeface="iCiel Mijas" panose="02000506000000020004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iCiel Mijas" panose="02000506000000020004" charset="0"/>
                <a:ea typeface="SimSun"/>
                <a:cs typeface="iCiel Mijas" panose="020005060000000200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Mijas" panose="02000506000000020004" charset="0"/>
                <a:ea typeface="SimSun"/>
                <a:cs typeface="iCiel Mijas" panose="02000506000000020004" charset="0"/>
              </a:rPr>
              <a:t>âm</a:t>
            </a:r>
            <a:endParaRPr lang="en-US" sz="4000" b="1" dirty="0">
              <a:solidFill>
                <a:srgbClr val="FF0000"/>
              </a:solidFill>
              <a:latin typeface="iCiel Mijas" panose="02000506000000020004" charset="0"/>
              <a:ea typeface="SimSun"/>
              <a:cs typeface="iCiel Mijas" panose="0200050600000002000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EC4FDA6-91E7-4433-B86A-C55BCC97ED05}"/>
              </a:ext>
            </a:extLst>
          </p:cNvPr>
          <p:cNvSpPr txBox="1"/>
          <p:nvPr/>
        </p:nvSpPr>
        <p:spPr>
          <a:xfrm>
            <a:off x="2096124" y="3160487"/>
            <a:ext cx="731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27F2FC-EA57-4204-8C88-E44952F4EFE9}"/>
              </a:ext>
            </a:extLst>
          </p:cNvPr>
          <p:cNvSpPr txBox="1"/>
          <p:nvPr/>
        </p:nvSpPr>
        <p:spPr>
          <a:xfrm>
            <a:off x="860612" y="1695707"/>
            <a:ext cx="60041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hay: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(hay tin)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hay: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hay: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hay: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nhộng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179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640069" y="202341"/>
            <a:ext cx="3554730" cy="895985"/>
            <a:chOff x="1093694" y="1281954"/>
            <a:chExt cx="5900223" cy="806816"/>
          </a:xfrm>
        </p:grpSpPr>
        <p:sp>
          <p:nvSpPr>
            <p:cNvPr id="3" name="矩形: 圆角 3"/>
            <p:cNvSpPr/>
            <p:nvPr/>
          </p:nvSpPr>
          <p:spPr>
            <a:xfrm>
              <a:off x="1093694" y="1281954"/>
              <a:ext cx="5900223" cy="8068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39015" y="1335704"/>
              <a:ext cx="1556740" cy="6993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/>
                <a:t>3</a:t>
              </a:r>
            </a:p>
          </p:txBody>
        </p:sp>
      </p:grpSp>
      <p:sp>
        <p:nvSpPr>
          <p:cNvPr id="8" name="TextBox 61"/>
          <p:cNvSpPr txBox="1"/>
          <p:nvPr/>
        </p:nvSpPr>
        <p:spPr>
          <a:xfrm>
            <a:off x="4120496" y="337689"/>
            <a:ext cx="1541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zh-CN" altLang="en-US" sz="24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vui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560195" y="1233674"/>
            <a:ext cx="60236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 dirty="0">
                <a:latin typeface="Times New Roman" panose="02020603050405020304" charset="0"/>
              </a:rPr>
              <a:t>a/ </a:t>
            </a:r>
            <a:r>
              <a:rPr lang="en-US" sz="2400" b="0" dirty="0" err="1">
                <a:latin typeface="Times New Roman" panose="02020603050405020304" charset="0"/>
              </a:rPr>
              <a:t>Mồm</a:t>
            </a:r>
            <a:r>
              <a:rPr lang="en-US" sz="2400" b="0" dirty="0">
                <a:latin typeface="Times New Roman" panose="02020603050405020304" charset="0"/>
              </a:rPr>
              <a:t> </a:t>
            </a:r>
            <a:r>
              <a:rPr lang="en-US" sz="2400" b="0" dirty="0" err="1">
                <a:latin typeface="Times New Roman" panose="02020603050405020304" charset="0"/>
              </a:rPr>
              <a:t>bò</a:t>
            </a:r>
            <a:r>
              <a:rPr lang="en-US" sz="2400" b="0" dirty="0">
                <a:latin typeface="Times New Roman" panose="02020603050405020304" charset="0"/>
              </a:rPr>
              <a:t> </a:t>
            </a:r>
            <a:r>
              <a:rPr lang="en-US" sz="2400" b="0" dirty="0" err="1">
                <a:latin typeface="Times New Roman" panose="02020603050405020304" charset="0"/>
              </a:rPr>
              <a:t>không</a:t>
            </a:r>
            <a:r>
              <a:rPr lang="en-US" sz="2400" b="0" dirty="0">
                <a:latin typeface="Times New Roman" panose="02020603050405020304" charset="0"/>
              </a:rPr>
              <a:t> </a:t>
            </a:r>
            <a:r>
              <a:rPr lang="en-US" sz="2400" b="0" dirty="0" err="1">
                <a:latin typeface="Times New Roman" panose="02020603050405020304" charset="0"/>
              </a:rPr>
              <a:t>phải</a:t>
            </a:r>
            <a:r>
              <a:rPr lang="en-US" sz="2400" b="0" dirty="0">
                <a:latin typeface="Times New Roman" panose="02020603050405020304" charset="0"/>
              </a:rPr>
              <a:t> </a:t>
            </a:r>
            <a:r>
              <a:rPr lang="en-US" sz="2400" b="0" dirty="0" err="1">
                <a:latin typeface="Times New Roman" panose="02020603050405020304" charset="0"/>
              </a:rPr>
              <a:t>mồm</a:t>
            </a:r>
            <a:r>
              <a:rPr lang="en-US" sz="2400" b="0" dirty="0">
                <a:latin typeface="Times New Roman" panose="02020603050405020304" charset="0"/>
              </a:rPr>
              <a:t> </a:t>
            </a:r>
            <a:r>
              <a:rPr lang="en-US" sz="2400" b="0" dirty="0" err="1">
                <a:latin typeface="Times New Roman" panose="02020603050405020304" charset="0"/>
              </a:rPr>
              <a:t>bò</a:t>
            </a:r>
            <a:r>
              <a:rPr lang="en-US" sz="2400" b="0" dirty="0">
                <a:latin typeface="Times New Roman" panose="02020603050405020304" charset="0"/>
              </a:rPr>
              <a:t> </a:t>
            </a:r>
            <a:r>
              <a:rPr lang="en-US" sz="2400" b="0" dirty="0" err="1">
                <a:latin typeface="Times New Roman" panose="02020603050405020304" charset="0"/>
              </a:rPr>
              <a:t>mà</a:t>
            </a:r>
            <a:r>
              <a:rPr lang="en-US" sz="2400" b="0" dirty="0">
                <a:latin typeface="Times New Roman" panose="02020603050405020304" charset="0"/>
              </a:rPr>
              <a:t> </a:t>
            </a:r>
            <a:r>
              <a:rPr lang="en-US" sz="2400" b="0" dirty="0" err="1">
                <a:latin typeface="Times New Roman" panose="02020603050405020304" charset="0"/>
              </a:rPr>
              <a:t>lại</a:t>
            </a:r>
            <a:r>
              <a:rPr lang="en-US" sz="2400" b="0" dirty="0">
                <a:latin typeface="Times New Roman" panose="02020603050405020304" charset="0"/>
              </a:rPr>
              <a:t> </a:t>
            </a:r>
            <a:r>
              <a:rPr lang="en-US" sz="2400" b="0" dirty="0" err="1">
                <a:latin typeface="Times New Roman" panose="02020603050405020304" charset="0"/>
              </a:rPr>
              <a:t>mồm</a:t>
            </a:r>
            <a:r>
              <a:rPr lang="en-US" sz="2400" b="0" dirty="0">
                <a:latin typeface="Times New Roman" panose="02020603050405020304" charset="0"/>
              </a:rPr>
              <a:t> </a:t>
            </a:r>
            <a:r>
              <a:rPr lang="en-US" sz="2400" b="0" dirty="0" err="1">
                <a:latin typeface="Times New Roman" panose="02020603050405020304" charset="0"/>
              </a:rPr>
              <a:t>bò</a:t>
            </a:r>
            <a:r>
              <a:rPr lang="en-US" sz="2400" b="0" dirty="0">
                <a:latin typeface="Times New Roman" panose="0202060305040502030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984" y="1829397"/>
            <a:ext cx="339090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47645" y="427990"/>
            <a:ext cx="3554730" cy="895985"/>
            <a:chOff x="1093694" y="1281954"/>
            <a:chExt cx="5900223" cy="806816"/>
          </a:xfrm>
        </p:grpSpPr>
        <p:sp>
          <p:nvSpPr>
            <p:cNvPr id="3" name="矩形: 圆角 3"/>
            <p:cNvSpPr/>
            <p:nvPr/>
          </p:nvSpPr>
          <p:spPr>
            <a:xfrm>
              <a:off x="1093694" y="1281954"/>
              <a:ext cx="5900223" cy="8068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39015" y="1335704"/>
              <a:ext cx="1556740" cy="6993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/>
                <a:t>3</a:t>
              </a:r>
            </a:p>
          </p:txBody>
        </p:sp>
      </p:grpSp>
      <p:sp>
        <p:nvSpPr>
          <p:cNvPr id="8" name="TextBox 61"/>
          <p:cNvSpPr txBox="1"/>
          <p:nvPr/>
        </p:nvSpPr>
        <p:spPr>
          <a:xfrm>
            <a:off x="4157345" y="645795"/>
            <a:ext cx="1541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vui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560195" y="1540510"/>
            <a:ext cx="60236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2400" b="0">
                <a:latin typeface="Times New Roman" panose="02020603050405020304" charset="0"/>
              </a:rPr>
              <a:t>b) Hai ta tên thật giống nhau</a:t>
            </a:r>
          </a:p>
          <a:p>
            <a:pPr indent="0" algn="ctr"/>
            <a:r>
              <a:rPr lang="en-US" sz="2400" b="0">
                <a:latin typeface="Times New Roman" panose="02020603050405020304" charset="0"/>
              </a:rPr>
              <a:t>Bạn bay trong gió ngắm bầu trời xanh</a:t>
            </a:r>
          </a:p>
          <a:p>
            <a:pPr indent="0" algn="ctr"/>
            <a:r>
              <a:rPr lang="en-US" sz="2400" b="0">
                <a:latin typeface="Times New Roman" panose="02020603050405020304" charset="0"/>
              </a:rPr>
              <a:t>Tôi quanh quẩn giữa chiếc bàn</a:t>
            </a:r>
          </a:p>
          <a:p>
            <a:pPr indent="0" algn="ctr"/>
            <a:r>
              <a:rPr lang="en-US" sz="2400" b="0">
                <a:latin typeface="Times New Roman" panose="02020603050405020304" charset="0"/>
              </a:rPr>
              <a:t>Giúp người giải trí luyện rèn thông minh.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565" y="3227070"/>
            <a:ext cx="2421890" cy="173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415" y="2564765"/>
            <a:ext cx="2761615" cy="27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35635" y="711200"/>
            <a:ext cx="3554730" cy="895985"/>
            <a:chOff x="1093694" y="1281954"/>
            <a:chExt cx="5900223" cy="806816"/>
          </a:xfrm>
        </p:grpSpPr>
        <p:sp>
          <p:nvSpPr>
            <p:cNvPr id="3" name="矩形: 圆角 3"/>
            <p:cNvSpPr/>
            <p:nvPr/>
          </p:nvSpPr>
          <p:spPr>
            <a:xfrm>
              <a:off x="1093694" y="1281954"/>
              <a:ext cx="5900223" cy="8068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39015" y="1335704"/>
              <a:ext cx="1556740" cy="6993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/>
                <a:t>3</a:t>
              </a:r>
            </a:p>
          </p:txBody>
        </p:sp>
      </p:grpSp>
      <p:sp>
        <p:nvSpPr>
          <p:cNvPr id="8" name="TextBox 61"/>
          <p:cNvSpPr txBox="1"/>
          <p:nvPr/>
        </p:nvSpPr>
        <p:spPr>
          <a:xfrm>
            <a:off x="2045335" y="929005"/>
            <a:ext cx="1541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vui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900430" y="2165985"/>
            <a:ext cx="33578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latin typeface="Times New Roman" panose="02020603050405020304" charset="0"/>
              </a:rPr>
              <a:t>c) Chín đuôi chín đầu</a:t>
            </a:r>
          </a:p>
          <a:p>
            <a:pPr indent="0"/>
            <a:r>
              <a:rPr lang="en-US" sz="2400" b="0">
                <a:latin typeface="Times New Roman" panose="02020603050405020304" charset="0"/>
              </a:rPr>
              <a:t>    Da màu đỏ gạch</a:t>
            </a:r>
          </a:p>
          <a:p>
            <a:pPr indent="0"/>
            <a:r>
              <a:rPr lang="en-US" sz="2400" b="0">
                <a:latin typeface="Times New Roman" panose="02020603050405020304" charset="0"/>
              </a:rPr>
              <a:t>    Râu ria cắt sạch</a:t>
            </a:r>
          </a:p>
          <a:p>
            <a:pPr indent="0"/>
            <a:r>
              <a:rPr lang="en-US" sz="2400" b="0">
                <a:latin typeface="Times New Roman" panose="02020603050405020304" charset="0"/>
              </a:rPr>
              <a:t>    Hết chuyện tiến lùi.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50" y="1389380"/>
            <a:ext cx="4351020" cy="2888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319061" y="317015"/>
            <a:ext cx="8722895" cy="468028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/>
            <a:endParaRPr lang="en-US" sz="135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761424" y="1217439"/>
            <a:ext cx="7838170" cy="231259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defTabSz="685800"/>
            <a:r>
              <a:rPr lang="nb-NO" altLang="en-US" sz="2700" b="1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endParaRPr lang="en-US" altLang="en-US" sz="2700" b="1" kern="0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7401" y="317015"/>
            <a:ext cx="3243517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95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VẬN DỤNG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712E56-1C28-47A1-BDE8-0CE9DDC35869}"/>
              </a:ext>
            </a:extLst>
          </p:cNvPr>
          <p:cNvSpPr txBox="1"/>
          <p:nvPr/>
        </p:nvSpPr>
        <p:spPr>
          <a:xfrm>
            <a:off x="1029903" y="1243267"/>
            <a:ext cx="6766959" cy="1861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C1F3B-7380-482A-A8A0-F065EAAB01AB}"/>
              </a:ext>
            </a:extLst>
          </p:cNvPr>
          <p:cNvSpPr txBox="1"/>
          <p:nvPr/>
        </p:nvSpPr>
        <p:spPr>
          <a:xfrm>
            <a:off x="1251284" y="1872150"/>
            <a:ext cx="457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Giá1: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53ABF-E260-453E-89BD-E9B71FEDB2B3}"/>
              </a:ext>
            </a:extLst>
          </p:cNvPr>
          <p:cNvSpPr txBox="1"/>
          <p:nvPr/>
        </p:nvSpPr>
        <p:spPr>
          <a:xfrm>
            <a:off x="1029903" y="2942460"/>
            <a:ext cx="608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2:hành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7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319062" y="178339"/>
            <a:ext cx="8722895" cy="468028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761424" y="1217439"/>
            <a:ext cx="7838170" cy="231259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Em tìm thêm các từ đồng âm ngoài bài.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Chuẩn bị bài sau: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MRVT: Hữu nghị - Hợp tác.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endParaRPr kumimoji="0" lang="en-US" altLang="en-US" sz="2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3838" y="317015"/>
            <a:ext cx="2350645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5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VỀ NHÀ</a:t>
            </a:r>
            <a:endParaRPr kumimoji="0" lang="en-US" sz="4950" b="1" i="0" u="none" strike="noStrike" kern="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80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137491" y="58117"/>
            <a:ext cx="6579030" cy="94152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SzPct val="25000"/>
            </a:pPr>
            <a:endParaRPr lang="en-US" sz="3300" b="1" kern="0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Shape 89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21" y="2238339"/>
            <a:ext cx="871780" cy="74309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092200" y="2905161"/>
            <a:ext cx="5527078" cy="89309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SzPct val="25000"/>
            </a:pPr>
            <a:endParaRPr lang="en-US" sz="2700" kern="0" dirty="0">
              <a:solidFill>
                <a:srgbClr val="385623"/>
              </a:solidFill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1587767" y="1681202"/>
            <a:ext cx="5527078" cy="89309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SzPct val="25000"/>
            </a:pPr>
            <a:endParaRPr lang="en-US" sz="2700" kern="0" dirty="0">
              <a:solidFill>
                <a:srgbClr val="385623"/>
              </a:solidFill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6784" y="602031"/>
            <a:ext cx="419249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54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/>
                <a:cs typeface="Arial"/>
                <a:sym typeface="Arial"/>
              </a:rPr>
              <a:t>KHỞI ĐỘNG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79601" y="2317834"/>
            <a:ext cx="657903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en-US" altLang="en-US" sz="2700" kern="0" dirty="0" err="1">
                <a:solidFill>
                  <a:srgbClr val="000000"/>
                </a:solidFill>
                <a:cs typeface="Arial"/>
                <a:sym typeface="Arial"/>
              </a:rPr>
              <a:t>Đặt</a:t>
            </a:r>
            <a:r>
              <a:rPr lang="en-US" altLang="en-US" sz="27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US" sz="2700" kern="0" dirty="0" err="1">
                <a:solidFill>
                  <a:srgbClr val="000000"/>
                </a:solidFill>
                <a:cs typeface="Arial"/>
                <a:sym typeface="Arial"/>
              </a:rPr>
              <a:t>câu</a:t>
            </a:r>
            <a:r>
              <a:rPr lang="en-US" altLang="en-US" sz="27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US" sz="2700" kern="0" dirty="0" err="1">
                <a:solidFill>
                  <a:srgbClr val="000000"/>
                </a:solidFill>
                <a:cs typeface="Arial"/>
                <a:sym typeface="Arial"/>
              </a:rPr>
              <a:t>với</a:t>
            </a:r>
            <a:r>
              <a:rPr lang="en-US" altLang="en-US" sz="27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US" sz="2700" kern="0" dirty="0" err="1">
                <a:solidFill>
                  <a:srgbClr val="000000"/>
                </a:solidFill>
                <a:cs typeface="Arial"/>
                <a:sym typeface="Arial"/>
              </a:rPr>
              <a:t>từ</a:t>
            </a:r>
            <a:r>
              <a:rPr lang="en-US" altLang="en-US" sz="2700" kern="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r>
              <a:rPr lang="en-US" altLang="en-US" sz="2700" i="1" kern="0" dirty="0" err="1">
                <a:solidFill>
                  <a:srgbClr val="000000"/>
                </a:solidFill>
                <a:cs typeface="Arial"/>
                <a:sym typeface="Arial"/>
              </a:rPr>
              <a:t>chiến</a:t>
            </a:r>
            <a:r>
              <a:rPr lang="en-US" altLang="en-US" sz="2700" i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US" sz="2700" i="1" kern="0" dirty="0" err="1">
                <a:solidFill>
                  <a:srgbClr val="000000"/>
                </a:solidFill>
                <a:cs typeface="Arial"/>
                <a:sym typeface="Arial"/>
              </a:rPr>
              <a:t>hữu</a:t>
            </a:r>
            <a:r>
              <a:rPr lang="en-US" altLang="en-US" sz="2700" i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US" sz="2700" i="1" kern="0" dirty="0" err="1">
                <a:solidFill>
                  <a:srgbClr val="000000"/>
                </a:solidFill>
                <a:cs typeface="Arial"/>
                <a:sym typeface="Arial"/>
              </a:rPr>
              <a:t>và</a:t>
            </a:r>
            <a:r>
              <a:rPr lang="en-US" altLang="en-US" sz="2700" i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US" sz="2700" i="1" kern="0" dirty="0" err="1">
                <a:solidFill>
                  <a:srgbClr val="000000"/>
                </a:solidFill>
                <a:cs typeface="Arial"/>
                <a:sym typeface="Arial"/>
              </a:rPr>
              <a:t>hợp</a:t>
            </a:r>
            <a:r>
              <a:rPr lang="en-US" altLang="en-US" sz="2700" i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US" sz="2700" i="1" kern="0" dirty="0" err="1">
                <a:solidFill>
                  <a:srgbClr val="000000"/>
                </a:solidFill>
                <a:cs typeface="Arial"/>
                <a:sym typeface="Arial"/>
              </a:rPr>
              <a:t>pháp</a:t>
            </a:r>
            <a:endParaRPr lang="en-US" altLang="en-US" sz="2700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3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93475" y="1602706"/>
            <a:ext cx="79570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Luyện</a:t>
            </a:r>
            <a:r>
              <a:rPr lang="en-US" sz="6000" dirty="0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từ</a:t>
            </a:r>
            <a:r>
              <a:rPr lang="en-US" sz="6000" dirty="0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và</a:t>
            </a:r>
            <a:r>
              <a:rPr lang="en-US" sz="6000" dirty="0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câu</a:t>
            </a:r>
            <a:endParaRPr lang="en-US" sz="6000" dirty="0">
              <a:solidFill>
                <a:srgbClr val="00B0F0"/>
              </a:solidFill>
              <a:latin typeface="iCiel Mijas" panose="02000506000000020004" charset="0"/>
              <a:ea typeface="+mj-ea"/>
              <a:cs typeface="iCiel Mijas" panose="02000506000000020004" charset="0"/>
            </a:endParaRPr>
          </a:p>
          <a:p>
            <a:pPr algn="ctr"/>
            <a:r>
              <a:rPr lang="en-US" sz="6000" dirty="0" err="1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Luyện</a:t>
            </a:r>
            <a:r>
              <a:rPr lang="en-US" sz="6000" dirty="0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tập</a:t>
            </a:r>
            <a:r>
              <a:rPr lang="en-US" sz="6000" dirty="0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về</a:t>
            </a:r>
            <a:r>
              <a:rPr lang="en-US" sz="6000" dirty="0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từ</a:t>
            </a:r>
            <a:r>
              <a:rPr lang="en-US" sz="6000" dirty="0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đồng</a:t>
            </a:r>
            <a:r>
              <a:rPr lang="en-US" sz="6000" dirty="0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âm</a:t>
            </a:r>
            <a:endParaRPr lang="en-US" sz="6000" dirty="0">
              <a:solidFill>
                <a:srgbClr val="00B0F0"/>
              </a:solidFill>
              <a:latin typeface="iCiel Mijas" panose="02000506000000020004" charset="0"/>
              <a:ea typeface="+mj-ea"/>
              <a:cs typeface="iCiel Mijas" panose="0200050600000002000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776513" y="1364680"/>
            <a:ext cx="533383" cy="533383"/>
          </a:xfrm>
          <a:prstGeom prst="ellipse">
            <a:avLst/>
          </a:prstGeom>
          <a:solidFill>
            <a:srgbClr val="96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-776514" y="2025406"/>
            <a:ext cx="533383" cy="533383"/>
          </a:xfrm>
          <a:prstGeom prst="ellipse">
            <a:avLst/>
          </a:prstGeom>
          <a:solidFill>
            <a:srgbClr val="DC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-776515" y="2686132"/>
            <a:ext cx="533383" cy="533383"/>
          </a:xfrm>
          <a:prstGeom prst="ellipse">
            <a:avLst/>
          </a:prstGeom>
          <a:solidFill>
            <a:srgbClr val="616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-776516" y="3346858"/>
            <a:ext cx="533383" cy="533383"/>
          </a:xfrm>
          <a:prstGeom prst="ellipse">
            <a:avLst/>
          </a:prstGeom>
          <a:solidFill>
            <a:srgbClr val="D0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-776517" y="4007584"/>
            <a:ext cx="533383" cy="533383"/>
          </a:xfrm>
          <a:prstGeom prst="ellipse">
            <a:avLst/>
          </a:prstGeom>
          <a:solidFill>
            <a:srgbClr val="FAB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258409" y="267368"/>
            <a:ext cx="8722895" cy="468028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/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2903097" y="481333"/>
            <a:ext cx="3121348" cy="789203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SzPct val="25000"/>
            </a:pPr>
            <a:r>
              <a:rPr lang="en-US" sz="2700" kern="0" dirty="0" err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Yêu</a:t>
            </a:r>
            <a:r>
              <a:rPr lang="en-US" sz="2700" kern="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700" kern="0" dirty="0" err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cầu</a:t>
            </a:r>
            <a:r>
              <a:rPr lang="en-US" sz="2700" kern="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700" kern="0" dirty="0" err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cần</a:t>
            </a:r>
            <a:r>
              <a:rPr lang="en-US" sz="2700" kern="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700" kern="0" dirty="0" err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đạt</a:t>
            </a:r>
            <a:endParaRPr lang="en-US" sz="2700" kern="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1820657" y="2609800"/>
            <a:ext cx="5964442" cy="73392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defTabSz="685800">
              <a:buSzPct val="25000"/>
            </a:pPr>
            <a:r>
              <a:rPr lang="en-US" sz="2400" kern="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Đặt</a:t>
            </a:r>
            <a:r>
              <a:rPr lang="en-US" sz="2400" kern="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phân</a:t>
            </a:r>
            <a:r>
              <a:rPr lang="en-US" sz="2400" kern="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biệt</a:t>
            </a:r>
            <a:r>
              <a:rPr lang="en-US" sz="2400" kern="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đồng</a:t>
            </a:r>
            <a:r>
              <a:rPr lang="en-US" sz="2400" kern="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âm</a:t>
            </a:r>
            <a:endParaRPr lang="en-US" sz="2400" kern="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1528484" y="1484501"/>
            <a:ext cx="152400" cy="73392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SzPct val="25000"/>
            </a:pPr>
            <a:endParaRPr lang="en-US" sz="2400" kern="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1820657" y="1484501"/>
            <a:ext cx="5989841" cy="73392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defTabSz="685800">
              <a:buSzPct val="25000"/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hiểu được nghĩa của các từ đồng âm trong các câu văn</a:t>
            </a:r>
            <a:endParaRPr lang="en-US" sz="2400" kern="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24"/>
          <p:cNvSpPr/>
          <p:nvPr/>
        </p:nvSpPr>
        <p:spPr>
          <a:xfrm flipH="1">
            <a:off x="1452284" y="2607510"/>
            <a:ext cx="152400" cy="73392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SzPct val="25000"/>
            </a:pPr>
            <a:endParaRPr lang="en-US" sz="2400" kern="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7302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3462" y="1168377"/>
            <a:ext cx="5624714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66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5811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137491" y="58117"/>
            <a:ext cx="6579030" cy="94152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Shape 89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200" y="1658108"/>
            <a:ext cx="871780" cy="74309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092200" y="2905161"/>
            <a:ext cx="5527078" cy="89309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385623"/>
              </a:solidFill>
              <a:effectLst/>
              <a:uLnTx/>
              <a:uFillTx/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1587767" y="1681202"/>
            <a:ext cx="5527078" cy="89309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385623"/>
              </a:solidFill>
              <a:effectLst/>
              <a:uLnTx/>
              <a:uFillTx/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79601" y="1810004"/>
            <a:ext cx="657903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Thế</a:t>
            </a:r>
            <a:r>
              <a:rPr kumimoji="0" lang="en-US" altLang="en-US" sz="2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27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nào</a:t>
            </a:r>
            <a:r>
              <a:rPr kumimoji="0" lang="en-US" altLang="en-US" sz="2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27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là</a:t>
            </a:r>
            <a:r>
              <a:rPr kumimoji="0" lang="en-US" altLang="en-US" sz="2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27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từ</a:t>
            </a:r>
            <a:r>
              <a:rPr kumimoji="0" lang="en-US" altLang="en-US" sz="2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27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altLang="en-US" sz="2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27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âm</a:t>
            </a:r>
            <a:r>
              <a:rPr kumimoji="0" lang="en-US" altLang="en-US" sz="2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. </a:t>
            </a:r>
            <a:r>
              <a:rPr lang="en-US" altLang="en-US" sz="2700" kern="0" dirty="0">
                <a:solidFill>
                  <a:srgbClr val="000000"/>
                </a:solidFill>
                <a:cs typeface="Arial"/>
                <a:sym typeface="Arial"/>
              </a:rPr>
              <a:t>Cho </a:t>
            </a:r>
            <a:r>
              <a:rPr lang="en-US" altLang="en-US" sz="2700" kern="0" dirty="0" err="1">
                <a:solidFill>
                  <a:srgbClr val="000000"/>
                </a:solidFill>
                <a:cs typeface="Arial"/>
                <a:sym typeface="Arial"/>
              </a:rPr>
              <a:t>ví</a:t>
            </a:r>
            <a:r>
              <a:rPr lang="en-US" altLang="en-US" sz="27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US" sz="2700" kern="0" dirty="0" err="1">
                <a:solidFill>
                  <a:srgbClr val="000000"/>
                </a:solidFill>
                <a:cs typeface="Arial"/>
                <a:sym typeface="Arial"/>
              </a:rPr>
              <a:t>dụ</a:t>
            </a:r>
            <a:r>
              <a:rPr lang="en-US" altLang="en-US" sz="2700" kern="0" dirty="0">
                <a:solidFill>
                  <a:srgbClr val="000000"/>
                </a:solidFill>
                <a:cs typeface="Arial"/>
                <a:sym typeface="Arial"/>
              </a:rPr>
              <a:t>?</a:t>
            </a:r>
            <a:endParaRPr kumimoji="0" lang="en-US" alt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4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703783" y="1288425"/>
            <a:ext cx="5950743" cy="7429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685800"/>
            <a:r>
              <a:rPr lang="en-US" sz="1050" b="1" kern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  <a:cs typeface="Arial"/>
                <a:sym typeface="Arial"/>
              </a:rPr>
              <a:t>THỰC HÀNH</a:t>
            </a:r>
            <a:endParaRPr sz="1050" b="1" kern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1703783" y="916951"/>
            <a:ext cx="5586413" cy="74294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SzPct val="25000"/>
            </a:pPr>
            <a:endParaRPr lang="en-US" sz="2700" b="1" kern="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5716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18185" y="569595"/>
            <a:ext cx="7472045" cy="895985"/>
            <a:chOff x="1093694" y="1281954"/>
            <a:chExt cx="5900223" cy="806816"/>
          </a:xfrm>
        </p:grpSpPr>
        <p:sp>
          <p:nvSpPr>
            <p:cNvPr id="3" name="矩形: 圆角 3"/>
            <p:cNvSpPr/>
            <p:nvPr/>
          </p:nvSpPr>
          <p:spPr>
            <a:xfrm>
              <a:off x="1093694" y="1281954"/>
              <a:ext cx="5900223" cy="8068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83341" y="1335738"/>
              <a:ext cx="699248" cy="6992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/>
                <a:t>1</a:t>
              </a:r>
            </a:p>
          </p:txBody>
        </p:sp>
      </p:grpSp>
      <p:sp>
        <p:nvSpPr>
          <p:cNvPr id="8" name="TextBox 61"/>
          <p:cNvSpPr txBox="1"/>
          <p:nvPr/>
        </p:nvSpPr>
        <p:spPr>
          <a:xfrm>
            <a:off x="1717675" y="625475"/>
            <a:ext cx="59670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tiếp vào chỗ trống để phân biệt nghĩa của từ </a:t>
            </a:r>
            <a:r>
              <a:rPr lang="zh-CN" altLang="en-US" sz="240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hai câu sau: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499745" y="1807845"/>
            <a:ext cx="81216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400" b="0">
                <a:latin typeface="Times New Roman" panose="02020603050405020304" charset="0"/>
              </a:rPr>
              <a:t>a/ Từ sáng sớm mọi người đã đổ ra đồng.</a:t>
            </a:r>
          </a:p>
          <a:p>
            <a:pPr indent="0">
              <a:lnSpc>
                <a:spcPct val="150000"/>
              </a:lnSpc>
            </a:pPr>
            <a:r>
              <a:rPr lang="en-US" sz="2400" b="0">
                <a:latin typeface="Times New Roman" panose="02020603050405020304" charset="0"/>
              </a:rPr>
              <a:t>b/ Trên bàn có một bức tượng đồng rất đẹp.</a:t>
            </a:r>
          </a:p>
          <a:p>
            <a:pPr indent="0">
              <a:lnSpc>
                <a:spcPct val="150000"/>
              </a:lnSpc>
            </a:pPr>
            <a:r>
              <a:rPr lang="en-US" sz="2400" b="0">
                <a:latin typeface="Times New Roman" panose="02020603050405020304" charset="0"/>
              </a:rPr>
              <a:t>Nghĩa của từ </a:t>
            </a:r>
            <a:r>
              <a:rPr lang="en-US" sz="2400" b="0" i="1">
                <a:latin typeface="Times New Roman" panose="02020603050405020304" charset="0"/>
              </a:rPr>
              <a:t>đồng</a:t>
            </a:r>
            <a:r>
              <a:rPr lang="en-US" sz="2400" b="0">
                <a:latin typeface="Times New Roman" panose="02020603050405020304" charset="0"/>
              </a:rPr>
              <a:t> trong câu a chỉ: …………................................</a:t>
            </a:r>
          </a:p>
          <a:p>
            <a:pPr indent="0">
              <a:lnSpc>
                <a:spcPct val="150000"/>
              </a:lnSpc>
            </a:pPr>
            <a:r>
              <a:rPr lang="en-US" sz="2400" b="0">
                <a:latin typeface="Times New Roman" panose="02020603050405020304" charset="0"/>
              </a:rPr>
              <a:t>Nghĩa của từ </a:t>
            </a:r>
            <a:r>
              <a:rPr lang="en-US" sz="2400" b="0" i="1">
                <a:latin typeface="Times New Roman" panose="02020603050405020304" charset="0"/>
              </a:rPr>
              <a:t>đồng</a:t>
            </a:r>
            <a:r>
              <a:rPr lang="en-US" sz="2400" b="0">
                <a:latin typeface="Times New Roman" panose="02020603050405020304" charset="0"/>
              </a:rPr>
              <a:t> trong câu b chỉ: …………................................</a:t>
            </a:r>
            <a:endParaRPr 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35965" y="1616710"/>
            <a:ext cx="7672070" cy="895985"/>
            <a:chOff x="1093694" y="1281954"/>
            <a:chExt cx="5900223" cy="806816"/>
          </a:xfrm>
        </p:grpSpPr>
        <p:sp>
          <p:nvSpPr>
            <p:cNvPr id="3" name="矩形: 圆角 3"/>
            <p:cNvSpPr/>
            <p:nvPr/>
          </p:nvSpPr>
          <p:spPr>
            <a:xfrm>
              <a:off x="1093694" y="1281954"/>
              <a:ext cx="5900223" cy="8068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39391" y="1335738"/>
              <a:ext cx="699248" cy="6992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/>
                <a:t>2</a:t>
              </a:r>
            </a:p>
          </p:txBody>
        </p:sp>
      </p:grpSp>
      <p:sp>
        <p:nvSpPr>
          <p:cNvPr id="8" name="TextBox 61"/>
          <p:cNvSpPr txBox="1"/>
          <p:nvPr/>
        </p:nvSpPr>
        <p:spPr>
          <a:xfrm>
            <a:off x="1689735" y="1845945"/>
            <a:ext cx="6625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để phân biệt các từ đồng âm: </a:t>
            </a:r>
            <a:r>
              <a:rPr lang="zh-CN" altLang="en-US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hay, kén</a:t>
            </a:r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684</Words>
  <Application>Microsoft Office PowerPoint</Application>
  <PresentationFormat>On-screen Show (16:9)</PresentationFormat>
  <Paragraphs>74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Bree Serif</vt:lpstr>
      <vt:lpstr>Calibri</vt:lpstr>
      <vt:lpstr>Cambria</vt:lpstr>
      <vt:lpstr>iCiel Mijas</vt:lpstr>
      <vt:lpstr>Times New Roman</vt:lpstr>
      <vt:lpstr>Blue Waves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熊猫 哒哒</dc:creator>
  <cp:lastModifiedBy>Admin</cp:lastModifiedBy>
  <cp:revision>338</cp:revision>
  <dcterms:created xsi:type="dcterms:W3CDTF">2018-06-01T01:11:00Z</dcterms:created>
  <dcterms:modified xsi:type="dcterms:W3CDTF">2021-10-15T08:22:27Z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E616605365E349F6B13D54CA9C9F8EFE</vt:lpwstr>
  </property>
</Properties>
</file>