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78" r:id="rId3"/>
    <p:sldId id="268" r:id="rId4"/>
    <p:sldId id="256" r:id="rId5"/>
    <p:sldId id="261" r:id="rId6"/>
    <p:sldId id="262" r:id="rId7"/>
    <p:sldId id="263" r:id="rId8"/>
    <p:sldId id="264" r:id="rId9"/>
    <p:sldId id="270" r:id="rId10"/>
    <p:sldId id="265" r:id="rId11"/>
    <p:sldId id="269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67" r:id="rId20"/>
  </p:sldIdLst>
  <p:sldSz cx="18288000" cy="10287000"/>
  <p:notesSz cx="6858000" cy="9144000"/>
  <p:embeddedFontLst>
    <p:embeddedFont>
      <p:font typeface="Luckiest Guy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Showcard" panose="02040603050506020204" pitchFamily="18" charset="0"/>
      <p:regular r:id="rId29"/>
    </p:embeddedFont>
    <p:embeddedFont>
      <p:font typeface="Karla Regular" panose="020B0604020202020204" charset="0"/>
      <p:regular r:id="rId30"/>
      <p:bold r:id="rId31"/>
      <p:italic r:id="rId32"/>
      <p:boldItalic r:id="rId33"/>
    </p:embeddedFont>
    <p:embeddedFont>
      <p:font typeface="UTM Futura Extra" panose="02040603050506020204" pitchFamily="18" charset="0"/>
      <p:bold r:id="rId34"/>
    </p:embeddedFont>
    <p:embeddedFont>
      <p:font typeface="SimSun" panose="02010600030101010101" pitchFamily="2" charset="-122"/>
      <p:regular r:id="rId35"/>
    </p:embeddedFont>
    <p:embeddedFont>
      <p:font typeface="UTM Cookies" panose="02040603050506020204" pitchFamily="18" charset="0"/>
      <p:regular r:id="rId36"/>
    </p:embeddedFont>
    <p:embeddedFont>
      <p:font typeface="UTM Windsor BT" panose="02040603050506020204" pitchFamily="18" charset="0"/>
      <p:regular r:id="rId37"/>
    </p:embeddedFont>
    <p:embeddedFont>
      <p:font typeface="Karla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329" autoAdjust="0"/>
  </p:normalViewPr>
  <p:slideViewPr>
    <p:cSldViewPr>
      <p:cViewPr varScale="1">
        <p:scale>
          <a:sx n="41" d="100"/>
          <a:sy n="41" d="100"/>
        </p:scale>
        <p:origin x="10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54E3-55F0-4B69-BC62-DEC3417006B2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2CDC-D209-4DCA-9992-96A453D0B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2621;gd768e69cfa_0_8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5891" name="Google Shape;2622;gd768e69cfa_0_806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quả khế để đi đến câu hỏi</a:t>
            </a:r>
          </a:p>
          <a:p>
            <a:r>
              <a:rPr lang="en-US" baseline="0" smtClean="0"/>
              <a:t>Tại slide câu hỏi, click vào con chim để quay về slide này</a:t>
            </a:r>
          </a:p>
          <a:p>
            <a:r>
              <a:rPr lang="en-US" baseline="0" smtClean="0"/>
              <a:t>Chơi xong thì enter để xuất hiên người nông dân hạnh phúc</a:t>
            </a:r>
          </a:p>
          <a:p>
            <a:r>
              <a:rPr lang="en-US" baseline="0" smtClean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7A15D-57E7-43CA-AC36-370E3CBDE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219700" y="841400"/>
            <a:ext cx="11830200" cy="1145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334400" y="2357650"/>
            <a:ext cx="15619201" cy="67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912938" lvl="0" indent="-63398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2400"/>
            </a:lvl1pPr>
            <a:lvl2pPr marL="1825874" lvl="1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2738811" lvl="2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3651749" lvl="3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4564685" lvl="4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5477622" lvl="5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6390558" lvl="6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7303496" lvl="7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8216433" lvl="8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51450" y="8330903"/>
            <a:ext cx="2212348" cy="20345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>
            <a:off x="16267555" y="-137225"/>
            <a:ext cx="2172497" cy="199892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68796" y="23148"/>
            <a:ext cx="7030794" cy="7068336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7394158" y="2060861"/>
            <a:ext cx="174832" cy="11528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11481210" y="3520211"/>
            <a:ext cx="6691780" cy="6631691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0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351024" y="-58033"/>
            <a:ext cx="4990595" cy="458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9678300" y="615500"/>
            <a:ext cx="6553200" cy="1511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51448" y="1936252"/>
            <a:ext cx="9279793" cy="853390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9678300" y="2284800"/>
            <a:ext cx="6553200" cy="5717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14038839" y="6385800"/>
            <a:ext cx="3981394" cy="3699668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8267452" y="-168949"/>
            <a:ext cx="10224050" cy="105710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9911651" y="5685851"/>
            <a:ext cx="6116399" cy="1131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10077250" y="6578400"/>
            <a:ext cx="5785201" cy="119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315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10860851" y="3611000"/>
            <a:ext cx="4217999" cy="217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9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86010" y="185162"/>
            <a:ext cx="6691780" cy="6631691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41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11142199" y="23148"/>
            <a:ext cx="7030794" cy="7068336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68797" y="3520211"/>
            <a:ext cx="6691780" cy="6631691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6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10536503" y="-140692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-151450" y="3086443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6039517" y="3210479"/>
            <a:ext cx="417036" cy="43733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7333645" y="5541578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28"/>
          <p:cNvSpPr/>
          <p:nvPr/>
        </p:nvSpPr>
        <p:spPr>
          <a:xfrm rot="10800000">
            <a:off x="14995254" y="92744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28"/>
          <p:cNvSpPr/>
          <p:nvPr/>
        </p:nvSpPr>
        <p:spPr>
          <a:xfrm rot="10800000">
            <a:off x="2477244" y="545779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28"/>
          <p:cNvSpPr/>
          <p:nvPr/>
        </p:nvSpPr>
        <p:spPr>
          <a:xfrm rot="10800000">
            <a:off x="241003" y="44110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28"/>
          <p:cNvSpPr/>
          <p:nvPr/>
        </p:nvSpPr>
        <p:spPr>
          <a:xfrm rot="10800000">
            <a:off x="2372203" y="63054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5450454" y="27898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989626" y="39252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2294426" y="42300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392226" y="2545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1410377" y="8352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636825" y="7399546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964727" y="77322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544926" y="83698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7028225" y="91737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6046825" y="58310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7745626" y="2239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7333626" y="17116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7180927" y="81576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0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14321453" y="256761"/>
            <a:ext cx="3981395" cy="3699669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135553" y="6475163"/>
            <a:ext cx="3981394" cy="3699668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10536503" y="3205811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51450" y="-140691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1B78667-E865-4580-9C06-63F58C228D54}" type="datetimeFigureOut">
              <a:rPr lang="en-US" sz="28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04-Oct-21</a:t>
            </a:fld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2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srgbClr val="45127E"/>
                </a:solidFill>
              </a:rPr>
              <a:pPr/>
              <a:t>‹#›</a:t>
            </a:fld>
            <a:endParaRPr lang="en-US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3596801"/>
            <a:ext cx="170412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950">
                <a:solidFill>
                  <a:schemeClr val="dk2"/>
                </a:solidFill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6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21" Type="http://schemas.openxmlformats.org/officeDocument/2006/relationships/slide" Target="slide16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slide" Target="slide14.xml"/><Relationship Id="rId25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slide" Target="slide18.xml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24" Type="http://schemas.openxmlformats.org/officeDocument/2006/relationships/image" Target="../media/image26.png"/><Relationship Id="rId5" Type="http://schemas.openxmlformats.org/officeDocument/2006/relationships/image" Target="../media/image13.jpg"/><Relationship Id="rId15" Type="http://schemas.openxmlformats.org/officeDocument/2006/relationships/slide" Target="slide13.xml"/><Relationship Id="rId23" Type="http://schemas.openxmlformats.org/officeDocument/2006/relationships/slide" Target="slide17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15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3772712"/>
            <a:ext cx="15697200" cy="4363861"/>
          </a:xfrm>
        </p:spPr>
        <p:txBody>
          <a:bodyPr>
            <a:prstTxWarp prst="textArchUp">
              <a:avLst>
                <a:gd name="adj" fmla="val 10354227"/>
              </a:avLst>
            </a:prstTxWarp>
            <a:noAutofit/>
          </a:bodyPr>
          <a:lstStyle/>
          <a:p>
            <a:r>
              <a:rPr lang="en-US" sz="115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UTM Futura Extra" panose="02040603050506020204" pitchFamily="18" charset="0"/>
              </a:rPr>
              <a:t>LUYỆN TỪ VÀ CÂU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8934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TRƯỜNG TIỂU HỌC ĐOÀN KẾT</a:t>
            </a:r>
            <a:endParaRPr lang="en-GB" sz="4400" b="1"/>
          </a:p>
        </p:txBody>
      </p:sp>
      <p:sp>
        <p:nvSpPr>
          <p:cNvPr id="7" name="TextBox 6"/>
          <p:cNvSpPr txBox="1"/>
          <p:nvPr/>
        </p:nvSpPr>
        <p:spPr>
          <a:xfrm>
            <a:off x="4572000" y="5600700"/>
            <a:ext cx="831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Thị Thùy Linh </a:t>
            </a:r>
            <a:endParaRPr lang="en-GB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3276600" cy="32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886200" y="4000501"/>
            <a:ext cx="1143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endParaRPr lang="en-US" altLang="en-US" sz="4800" b="1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00200" y="584181"/>
            <a:ext cx="6781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Tả hình dáng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- thấp	            cao - lùn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– bé		            to - nhỏ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- gầy		     mập - ốm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kềnh - bé tẹo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múp - gầy tong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0033000" y="612121"/>
            <a:ext cx="685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b.Tả hoạt động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 - cười 		đứng - ngồi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- xuống		vào - ra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lại - đứng im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600200" y="4578697"/>
            <a:ext cx="7162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Tả trạng thái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- buồn              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 - khổ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- yếu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mạnh - ốm đau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sướng - khổ cực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 phúc - bất hạnh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sức - mệt mỏi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845040" y="4402238"/>
            <a:ext cx="7772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Tả phẩm chất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- xấu				hiền - dữ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 - ác			       ngoan - hư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 - kiêu căng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 nhát - dũng cảm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thà - dối trá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thành - phản bội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thượng - hèn hạ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nhị - thô lỗ</a:t>
            </a:r>
          </a:p>
        </p:txBody>
      </p:sp>
    </p:spTree>
    <p:extLst>
      <p:ext uri="{BB962C8B-B14F-4D97-AF65-F5344CB8AC3E}">
        <p14:creationId xmlns:p14="http://schemas.microsoft.com/office/powerpoint/2010/main" val="37734495"/>
      </p:ext>
    </p:extLst>
  </p:cSld>
  <p:clrMapOvr>
    <a:masterClrMapping/>
  </p:clrMapOvr>
  <p:transition>
    <p:plus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905000" y="647700"/>
            <a:ext cx="14657387" cy="274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161616"/>
                </a:solidFill>
              </a:rPr>
              <a:t>5. Đặt câu để phân biệt các từ trong một cặp từ trái nghĩa em vừa tìm được ở bài tập trên.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00200" y="3619500"/>
            <a:ext cx="1597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800" dirty="0">
                <a:solidFill>
                  <a:srgbClr val="FF0000"/>
                </a:solidFill>
              </a:rPr>
              <a:t>M:</a:t>
            </a:r>
            <a:r>
              <a:rPr lang="vi-VN" altLang="en-US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Đáng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quý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nhất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là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trung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thực</a:t>
            </a:r>
            <a:r>
              <a:rPr lang="en-US" altLang="vi-VN" sz="4800" dirty="0">
                <a:solidFill>
                  <a:srgbClr val="6600FF"/>
                </a:solidFill>
              </a:rPr>
              <a:t>, </a:t>
            </a:r>
            <a:r>
              <a:rPr lang="en-US" altLang="vi-VN" sz="4800" dirty="0" err="1">
                <a:solidFill>
                  <a:srgbClr val="6600FF"/>
                </a:solidFill>
              </a:rPr>
              <a:t>còn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dối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trá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thì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chẳng</a:t>
            </a:r>
            <a:r>
              <a:rPr lang="en-US" altLang="vi-VN" sz="4800" dirty="0">
                <a:solidFill>
                  <a:srgbClr val="6600FF"/>
                </a:solidFill>
              </a:rPr>
              <a:t> ai </a:t>
            </a:r>
            <a:r>
              <a:rPr lang="en-US" altLang="vi-VN" sz="4800" dirty="0" err="1">
                <a:solidFill>
                  <a:srgbClr val="6600FF"/>
                </a:solidFill>
              </a:rPr>
              <a:t>ưa</a:t>
            </a:r>
            <a:r>
              <a:rPr lang="en-US" altLang="vi-VN" sz="4800" dirty="0">
                <a:solidFill>
                  <a:srgbClr val="6600FF"/>
                </a:solidFill>
              </a:rPr>
              <a:t>.</a:t>
            </a:r>
            <a:endParaRPr lang="en-US" altLang="vi-VN" sz="4800" i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457200"/>
            <a:ext cx="8908073" cy="93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261" y="2314046"/>
            <a:ext cx="1847529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00" y="-161979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61" y="1189315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10756492" y="3529720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19" y="4800599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696" y="5530685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5" y="269320"/>
            <a:ext cx="5152518" cy="37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622" y="3296943"/>
            <a:ext cx="5326857" cy="3057525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73800" y="4147670"/>
            <a:ext cx="914400" cy="9144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5" y="5700404"/>
            <a:ext cx="3716319" cy="42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7" y="7939088"/>
            <a:ext cx="3695226" cy="19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89" y="3225900"/>
            <a:ext cx="1252538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6" y="153180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62" y="3230663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90" y="3379334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5" y="456924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10" y="2972897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10" y="2171701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0" y="2271713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28" y="2320024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6" y="2917826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8" y="8541455"/>
            <a:ext cx="369332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0" y="5689853"/>
            <a:ext cx="3130268" cy="4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smtClean="0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đe </a:t>
            </a:r>
            <a:r>
              <a:rPr lang="en-US" sz="9600" b="1" smtClean="0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búa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8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 smtClean="0">
                <a:solidFill>
                  <a:srgbClr val="FF0000"/>
                </a:solidFill>
                <a:latin typeface="Arial "/>
                <a:sym typeface="Arial"/>
              </a:rPr>
              <a:t>Trên – dưới</a:t>
            </a:r>
            <a:endParaRPr lang="en-US" sz="9600" b="1" kern="0">
              <a:solidFill>
                <a:srgbClr val="FF0000"/>
              </a:solidFill>
              <a:latin typeface="Arial 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6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600" b="1">
                <a:solidFill>
                  <a:srgbClr val="002060"/>
                </a:solidFill>
              </a:rPr>
              <a:t>Trước </a:t>
            </a:r>
            <a:r>
              <a:rPr lang="en-US" sz="9600" b="1" smtClean="0">
                <a:solidFill>
                  <a:srgbClr val="002060"/>
                </a:solidFill>
              </a:rPr>
              <a:t>…</a:t>
            </a:r>
            <a:r>
              <a:rPr lang="vi-VN" sz="9600" b="1">
                <a:solidFill>
                  <a:srgbClr val="002060"/>
                </a:solidFill>
              </a:rPr>
              <a:t> sau </a:t>
            </a:r>
            <a:r>
              <a:rPr lang="en-US" sz="9600" b="1" smtClean="0">
                <a:solidFill>
                  <a:srgbClr val="002060"/>
                </a:solidFill>
              </a:rPr>
              <a:t>…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 smtClean="0">
                <a:solidFill>
                  <a:srgbClr val="FF0000"/>
                </a:solidFill>
                <a:latin typeface="Arial "/>
                <a:sym typeface="Arial"/>
              </a:rPr>
              <a:t>lạ - quen</a:t>
            </a:r>
            <a:endParaRPr lang="en-US" sz="9600" b="1" kern="0">
              <a:solidFill>
                <a:srgbClr val="FF0000"/>
              </a:solidFill>
              <a:latin typeface="Arial 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 smtClean="0">
                <a:solidFill>
                  <a:srgbClr val="002060"/>
                </a:solidFill>
              </a:rPr>
              <a:t>….. </a:t>
            </a:r>
            <a:r>
              <a:rPr lang="vi-VN" sz="7200" b="1" smtClean="0">
                <a:solidFill>
                  <a:srgbClr val="002060"/>
                </a:solidFill>
              </a:rPr>
              <a:t>vinh</a:t>
            </a:r>
            <a:r>
              <a:rPr lang="vi-VN" sz="7200" b="1">
                <a:solidFill>
                  <a:srgbClr val="002060"/>
                </a:solidFill>
              </a:rPr>
              <a:t> còn hơn </a:t>
            </a:r>
            <a:r>
              <a:rPr lang="en-US" sz="7200" b="1" smtClean="0">
                <a:solidFill>
                  <a:srgbClr val="002060"/>
                </a:solidFill>
              </a:rPr>
              <a:t>….</a:t>
            </a:r>
            <a:r>
              <a:rPr lang="vi-VN" sz="7200" b="1">
                <a:solidFill>
                  <a:srgbClr val="002060"/>
                </a:solidFill>
              </a:rPr>
              <a:t> nhục</a:t>
            </a:r>
            <a:endParaRPr lang="en-US" sz="80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 smtClean="0">
                <a:solidFill>
                  <a:srgbClr val="FF0000"/>
                </a:solidFill>
                <a:latin typeface="Arial "/>
                <a:sym typeface="Arial"/>
              </a:rPr>
              <a:t>Chết – sống</a:t>
            </a:r>
            <a:endParaRPr lang="en-US" sz="9600" b="1" kern="0">
              <a:solidFill>
                <a:srgbClr val="FF0000"/>
              </a:solidFill>
              <a:latin typeface="Arial 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78671"/>
            <a:ext cx="132207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6000" b="1" smtClean="0">
                <a:solidFill>
                  <a:srgbClr val="002060"/>
                </a:solidFill>
              </a:rPr>
              <a:t>….</a:t>
            </a:r>
            <a:r>
              <a:rPr lang="en-GB" sz="6000" b="1">
                <a:solidFill>
                  <a:srgbClr val="002060"/>
                </a:solidFill>
              </a:rPr>
              <a:t> anh em </a:t>
            </a:r>
            <a:r>
              <a:rPr lang="en-GB" sz="6000" b="1" smtClean="0">
                <a:solidFill>
                  <a:srgbClr val="002060"/>
                </a:solidFill>
              </a:rPr>
              <a:t>….</a:t>
            </a:r>
            <a:r>
              <a:rPr lang="en-GB" sz="6000" b="1">
                <a:solidFill>
                  <a:srgbClr val="002060"/>
                </a:solidFill>
              </a:rPr>
              <a:t> </a:t>
            </a:r>
            <a:r>
              <a:rPr lang="en-GB" sz="6000" b="1" smtClean="0">
                <a:solidFill>
                  <a:srgbClr val="002060"/>
                </a:solidFill>
              </a:rPr>
              <a:t>….</a:t>
            </a:r>
            <a:r>
              <a:rPr lang="en-GB" sz="6000" b="1">
                <a:solidFill>
                  <a:srgbClr val="002060"/>
                </a:solidFill>
              </a:rPr>
              <a:t> láng giềng </a:t>
            </a:r>
            <a:r>
              <a:rPr lang="en-GB" sz="6000" b="1" smtClean="0">
                <a:solidFill>
                  <a:srgbClr val="002060"/>
                </a:solidFill>
              </a:rPr>
              <a:t>….</a:t>
            </a:r>
            <a:endParaRPr lang="en-US" sz="66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 smtClean="0">
                <a:solidFill>
                  <a:srgbClr val="FF0000"/>
                </a:solidFill>
                <a:latin typeface="Arial "/>
                <a:sym typeface="Arial"/>
              </a:rPr>
              <a:t>Bán – mua</a:t>
            </a:r>
          </a:p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Arial "/>
                <a:sym typeface="Arial"/>
              </a:rPr>
              <a:t> </a:t>
            </a:r>
            <a:r>
              <a:rPr lang="en-US" sz="8000" b="1" kern="0" smtClean="0">
                <a:solidFill>
                  <a:srgbClr val="FF0000"/>
                </a:solidFill>
                <a:latin typeface="Arial "/>
                <a:sym typeface="Arial"/>
              </a:rPr>
              <a:t>xa – gần</a:t>
            </a:r>
            <a:endParaRPr lang="en-US" sz="8000" b="1" kern="0">
              <a:solidFill>
                <a:srgbClr val="FF0000"/>
              </a:solidFill>
              <a:latin typeface="Arial 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553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1616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2131" y="196113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>
                <a:solidFill>
                  <a:srgbClr val="002060"/>
                </a:solidFill>
              </a:rPr>
              <a:t>Có </a:t>
            </a:r>
            <a:r>
              <a:rPr lang="en-GB" sz="9600" b="1" smtClean="0">
                <a:solidFill>
                  <a:srgbClr val="002060"/>
                </a:solidFill>
              </a:rPr>
              <a:t>…</a:t>
            </a:r>
            <a:r>
              <a:rPr lang="en-GB" sz="9600" b="1">
                <a:solidFill>
                  <a:srgbClr val="002060"/>
                </a:solidFill>
              </a:rPr>
              <a:t> nới </a:t>
            </a:r>
            <a:r>
              <a:rPr lang="en-GB" sz="9600" b="1" smtClean="0">
                <a:solidFill>
                  <a:srgbClr val="002060"/>
                </a:solidFill>
              </a:rPr>
              <a:t>…</a:t>
            </a:r>
            <a:r>
              <a:rPr lang="en-GB" sz="9600" b="1">
                <a:solidFill>
                  <a:srgbClr val="002060"/>
                </a:solidFill>
              </a:rPr>
              <a:t> </a:t>
            </a:r>
            <a:endParaRPr lang="en-US" sz="10800" b="1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Arial "/>
              </a:rPr>
              <a:t>mới - cũ</a:t>
            </a:r>
            <a:endParaRPr lang="en-US" sz="9600" b="1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587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172200" y="1257300"/>
            <a:ext cx="4783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600" b="1">
                <a:solidFill>
                  <a:srgbClr val="FF0000"/>
                </a:solidFill>
                <a:latin typeface="Tahoma" panose="020B0604030504040204" pitchFamily="34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3200401"/>
            <a:ext cx="1234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altLang="vi-VN" sz="4200"/>
              <a:t>t</a:t>
            </a:r>
            <a:r>
              <a:rPr lang="en-US" sz="4200"/>
              <a:t>ìm những cặp từ trái nghĩa nhau nói về chủ đề hòa bình.</a:t>
            </a:r>
            <a:endParaRPr lang="en-GB" sz="4200"/>
          </a:p>
        </p:txBody>
      </p:sp>
      <p:sp>
        <p:nvSpPr>
          <p:cNvPr id="7" name="Arrow: Chevron 6"/>
          <p:cNvSpPr/>
          <p:nvPr/>
        </p:nvSpPr>
        <p:spPr>
          <a:xfrm>
            <a:off x="2971800" y="3438526"/>
            <a:ext cx="342900" cy="385763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2940089" y="5570691"/>
            <a:ext cx="342900" cy="383382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2094" y="5370666"/>
            <a:ext cx="1234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CBBS: Mở rộng vốn từ hòa bình</a:t>
            </a:r>
          </a:p>
        </p:txBody>
      </p:sp>
    </p:spTree>
    <p:extLst>
      <p:ext uri="{BB962C8B-B14F-4D97-AF65-F5344CB8AC3E}">
        <p14:creationId xmlns:p14="http://schemas.microsoft.com/office/powerpoint/2010/main" val="3434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280" y="2501989"/>
            <a:ext cx="694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nào là từ trái nghĩa ? 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08230"/>
            <a:ext cx="4572000" cy="488004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57600" y="858520"/>
            <a:ext cx="11734800" cy="4056380"/>
          </a:xfrm>
          <a:prstGeom prst="cloudCallout">
            <a:avLst>
              <a:gd name="adj1" fmla="val -36817"/>
              <a:gd name="adj2" fmla="val 660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37200" y="23241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Hãy đặt 1 câu có sử dụng một cặp từ trái nghĩa mà em biết.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79" y="4320468"/>
            <a:ext cx="168264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1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73186"/>
            <a:ext cx="18288000" cy="10360186"/>
          </a:xfrm>
          <a:prstGeom prst="rect">
            <a:avLst/>
          </a:prstGeom>
          <a:solidFill>
            <a:srgbClr val="FEE26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27699" y="3096390"/>
            <a:ext cx="1318806" cy="3112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6256469" y="3089032"/>
            <a:ext cx="1298171" cy="30636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914311" y="-194127"/>
            <a:ext cx="22170248" cy="1604783"/>
            <a:chOff x="0" y="0"/>
            <a:chExt cx="29560330" cy="21397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4430677" y="-44777"/>
            <a:ext cx="3796480" cy="381097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-2003416" y="8424671"/>
            <a:ext cx="22170248" cy="1604783"/>
            <a:chOff x="0" y="0"/>
            <a:chExt cx="29560330" cy="213971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823" y="6120897"/>
            <a:ext cx="4077128" cy="4113859"/>
          </a:xfrm>
          <a:prstGeom prst="rect">
            <a:avLst/>
          </a:prstGeom>
        </p:spPr>
      </p:pic>
      <p:sp>
        <p:nvSpPr>
          <p:cNvPr id="29" name="Title 3"/>
          <p:cNvSpPr txBox="1">
            <a:spLocks/>
          </p:cNvSpPr>
          <p:nvPr/>
        </p:nvSpPr>
        <p:spPr>
          <a:xfrm>
            <a:off x="4454305" y="2174080"/>
            <a:ext cx="914400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2060"/>
                </a:solidFill>
                <a:latin typeface="UTM Windsor BT" panose="02040603050506020204" pitchFamily="18" charset="0"/>
              </a:rPr>
              <a:t>LUYỆN TỪ VÀ CÂU</a:t>
            </a:r>
            <a:endParaRPr lang="en-US" sz="9600" b="1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957511" y="2401046"/>
            <a:ext cx="16372978" cy="430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UTM Showcard" panose="02040603050506020204" pitchFamily="18" charset="0"/>
              </a:rPr>
              <a:t>LUYỆN TẬP VỀ </a:t>
            </a:r>
            <a:r>
              <a:rPr lang="en-US" sz="8000" b="1" smtClean="0">
                <a:solidFill>
                  <a:srgbClr val="FF0000"/>
                </a:solidFill>
                <a:latin typeface="UTM Showcard" panose="02040603050506020204" pitchFamily="18" charset="0"/>
              </a:rPr>
              <a:t>TỪ </a:t>
            </a:r>
            <a:r>
              <a:rPr lang="en-US" sz="8000" b="1" dirty="0">
                <a:solidFill>
                  <a:srgbClr val="FF0000"/>
                </a:solidFill>
                <a:latin typeface="UTM Showcard" panose="02040603050506020204" pitchFamily="18" charset="0"/>
              </a:rPr>
              <a:t>TRÁI NGHĨA</a:t>
            </a:r>
            <a:endParaRPr lang="en-US" sz="13800" b="1" dirty="0">
              <a:solidFill>
                <a:srgbClr val="FF0000"/>
              </a:solidFill>
              <a:latin typeface="UTM Showcard" panose="020406030505060202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275332"/>
            <a:ext cx="2671225" cy="261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744999">
            <a:off x="-15070" y="5329044"/>
            <a:ext cx="2557999" cy="3651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41480" y="5410387"/>
            <a:ext cx="2066187" cy="127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3135995">
            <a:off x="14984661" y="1342568"/>
            <a:ext cx="2409615" cy="3442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01035" y="1790420"/>
            <a:ext cx="2632919" cy="762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81500" y="8686800"/>
            <a:ext cx="1850951" cy="112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14580" y="560439"/>
            <a:ext cx="2759149" cy="9785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139258">
            <a:off x="15463708" y="6765094"/>
            <a:ext cx="2090796" cy="2986852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114509" y="4640946"/>
            <a:ext cx="12649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Thực hành làm bài tập nhận biết từ trái nghĩa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44989" y="3490999"/>
            <a:ext cx="94773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>
                <a:latin typeface="Arial" panose="020B0604020202020204" pitchFamily="34" charset="0"/>
                <a:cs typeface="Arial" panose="020B0604020202020204" pitchFamily="34" charset="0"/>
              </a:rPr>
              <a:t>Củng cố kiến thức về từ trái nghĩa</a:t>
            </a:r>
            <a:r>
              <a:rPr lang="en-US" altLang="en-US" sz="4400" b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400" b="1" i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731328"/>
            <a:ext cx="7517458" cy="1107996"/>
          </a:xfrm>
          <a:prstGeom prst="rect">
            <a:avLst/>
          </a:prstGeom>
          <a:noFill/>
          <a:effectLst>
            <a:outerShdw blurRad="50800" dist="152400" dir="9180000" sx="28000" sy="28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6600" b="1">
                <a:solidFill>
                  <a:srgbClr val="FF0000"/>
                </a:solidFill>
              </a:rPr>
              <a:t>Yêu cầu cần đạt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18999" y="3543753"/>
            <a:ext cx="940800" cy="7216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16" name="Freeform 15"/>
          <p:cNvSpPr/>
          <p:nvPr/>
        </p:nvSpPr>
        <p:spPr>
          <a:xfrm>
            <a:off x="3044072" y="4624367"/>
            <a:ext cx="915075" cy="72201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66800" y="800100"/>
            <a:ext cx="1623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</a:rPr>
              <a:t>1. Tìm những từ trái nghĩa nhau trong các thành ngữ, tục ngữ sau: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52600" y="1638300"/>
            <a:ext cx="1341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4400" b="1">
                <a:solidFill>
                  <a:srgbClr val="002060"/>
                </a:solidFill>
              </a:rPr>
              <a:t>  Ăn  ít  ngon  nhiều.</a:t>
            </a:r>
          </a:p>
          <a:p>
            <a:endParaRPr lang="en-US" altLang="en-US" sz="4400" b="1">
              <a:solidFill>
                <a:srgbClr val="002060"/>
              </a:solidFill>
            </a:endParaRPr>
          </a:p>
          <a:p>
            <a:r>
              <a:rPr lang="en-US" altLang="en-US" sz="4400" b="1">
                <a:solidFill>
                  <a:srgbClr val="002060"/>
                </a:solidFill>
              </a:rPr>
              <a:t>b.  Ba  chìm  bảy  nổi</a:t>
            </a:r>
          </a:p>
          <a:p>
            <a:endParaRPr lang="en-US" altLang="en-US" sz="4400" b="1">
              <a:solidFill>
                <a:srgbClr val="002060"/>
              </a:solidFill>
            </a:endParaRPr>
          </a:p>
          <a:p>
            <a:pPr>
              <a:buFontTx/>
              <a:buAutoNum type="alphaLcPeriod" startAt="3"/>
            </a:pPr>
            <a:r>
              <a:rPr lang="en-US" altLang="en-US" sz="4400" b="1">
                <a:solidFill>
                  <a:srgbClr val="002060"/>
                </a:solidFill>
              </a:rPr>
              <a:t>  </a:t>
            </a:r>
            <a:r>
              <a:rPr lang="vi-VN" altLang="en-US" sz="4400" b="1">
                <a:solidFill>
                  <a:srgbClr val="002060"/>
                </a:solidFill>
              </a:rPr>
              <a:t>Nắng  chóng   trưa, mưa  chóng tối</a:t>
            </a:r>
            <a:endParaRPr lang="en-US" altLang="en-US" sz="4400" b="1">
              <a:solidFill>
                <a:srgbClr val="002060"/>
              </a:solidFill>
            </a:endParaRPr>
          </a:p>
          <a:p>
            <a:endParaRPr lang="vi-VN" altLang="en-US" sz="4400" b="1">
              <a:solidFill>
                <a:srgbClr val="002060"/>
              </a:solidFill>
            </a:endParaRPr>
          </a:p>
          <a:p>
            <a:r>
              <a:rPr lang="en-US" altLang="en-US" sz="4400" b="1">
                <a:solidFill>
                  <a:srgbClr val="002060"/>
                </a:solidFill>
              </a:rPr>
              <a:t>d.  </a:t>
            </a:r>
            <a:r>
              <a:rPr lang="vi-VN" altLang="en-US" sz="4400" b="1">
                <a:solidFill>
                  <a:srgbClr val="002060"/>
                </a:solidFill>
              </a:rPr>
              <a:t>Yêu trẻ, trẻ đến nhà;   kính già, già để tuổi cho.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57400" y="35433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en-US" sz="28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000" y="51435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vi-VN" altLang="en-US" sz="2800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25527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25527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39243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8120" y="387604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5295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0200" y="523494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51400" y="6576060"/>
            <a:ext cx="63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29800" y="657606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03363" y="312738"/>
            <a:ext cx="16122804" cy="19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000030"/>
                </a:solidFill>
              </a:rPr>
              <a:t>2. Điền vào mỗi ô trống một từ trái nghĩa với từ in đậm: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009774" y="1507722"/>
            <a:ext cx="12786732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Trần Quốc Toản tuổi 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chí .........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084512" y="1457873"/>
            <a:ext cx="1236995" cy="12707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lớn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019934" y="2560420"/>
            <a:ext cx="10110439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đánh giặc.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828800" y="3664769"/>
            <a:ext cx="11448585" cy="18153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đoàn k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một lòng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400" b="1">
              <a:solidFill>
                <a:srgbClr val="00007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23162" y="3973453"/>
            <a:ext cx="2378927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FF0000"/>
                </a:solidFill>
              </a:rPr>
              <a:t>Dưới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715260" y="2674950"/>
            <a:ext cx="1486829" cy="907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71600" y="5147022"/>
            <a:ext cx="1600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d)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Xa-da-cô đã </a:t>
            </a:r>
            <a:r>
              <a:rPr lang="vi-VN" altLang="en-US" sz="4400" b="1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hình ảnh của em còn </a:t>
            </a:r>
            <a:r>
              <a:rPr lang="en-US" altLang="vi-VN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trong kí ức loài người như lời nhắc nhở về</a:t>
            </a:r>
            <a:r>
              <a:rPr lang="en-US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 hoạ của chiến tranh huỷ diệt.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8000" y="5459802"/>
            <a:ext cx="2081561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340709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47800" y="952499"/>
            <a:ext cx="16262874" cy="13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Tìm từ trái nghĩa thích hợp với mỗi ô trống: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00" y="1943100"/>
            <a:ext cx="14478000" cy="529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b.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Áo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rách </a:t>
            </a:r>
            <a:r>
              <a:rPr lang="vi-VN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khéo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vá, hơn lành           may.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c.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dậy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sớm</a:t>
            </a:r>
            <a:r>
              <a:rPr lang="en-US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  <a:endParaRPr lang="en-US" altLang="en-US" sz="4400" dirty="0">
              <a:solidFill>
                <a:srgbClr val="0000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34158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72600" y="361793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67200" y="4926574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0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llout: Right Arrow 14">
            <a:extLst>
              <a:ext uri="{FF2B5EF4-FFF2-40B4-BE49-F238E27FC236}"/>
            </a:extLst>
          </p:cNvPr>
          <p:cNvSpPr/>
          <p:nvPr/>
        </p:nvSpPr>
        <p:spPr>
          <a:xfrm>
            <a:off x="2428875" y="2308867"/>
            <a:ext cx="8315325" cy="1885950"/>
          </a:xfrm>
          <a:prstGeom prst="rightArrowCallout">
            <a:avLst>
              <a:gd name="adj1" fmla="val 29155"/>
              <a:gd name="adj2" fmla="val 25000"/>
              <a:gd name="adj3" fmla="val 37859"/>
              <a:gd name="adj4" fmla="val 84935"/>
            </a:avLst>
          </a:prstGeom>
          <a:solidFill>
            <a:srgbClr val="FFC000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29" name="Callout: Right Arrow 22">
            <a:extLst>
              <a:ext uri="{FF2B5EF4-FFF2-40B4-BE49-F238E27FC236}"/>
            </a:extLst>
          </p:cNvPr>
          <p:cNvSpPr/>
          <p:nvPr/>
        </p:nvSpPr>
        <p:spPr bwMode="auto">
          <a:xfrm>
            <a:off x="2428876" y="4798596"/>
            <a:ext cx="8315325" cy="2045493"/>
          </a:xfrm>
          <a:prstGeom prst="rightArrowCallout">
            <a:avLst>
              <a:gd name="adj1" fmla="val 29155"/>
              <a:gd name="adj2" fmla="val 25000"/>
              <a:gd name="adj3" fmla="val 30302"/>
              <a:gd name="adj4" fmla="val 85317"/>
            </a:avLst>
          </a:prstGeom>
          <a:solidFill>
            <a:srgbClr val="FFC000"/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32" name="Callout: Right Arrow 24">
            <a:extLst>
              <a:ext uri="{FF2B5EF4-FFF2-40B4-BE49-F238E27FC236}"/>
            </a:extLst>
          </p:cNvPr>
          <p:cNvSpPr/>
          <p:nvPr/>
        </p:nvSpPr>
        <p:spPr bwMode="auto">
          <a:xfrm>
            <a:off x="2428876" y="7212806"/>
            <a:ext cx="8315324" cy="2005013"/>
          </a:xfrm>
          <a:prstGeom prst="rightArrowCallout">
            <a:avLst>
              <a:gd name="adj1" fmla="val 29155"/>
              <a:gd name="adj2" fmla="val 25000"/>
              <a:gd name="adj3" fmla="val 31495"/>
              <a:gd name="adj4" fmla="val 8576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1532" y="1291943"/>
            <a:ext cx="8915400" cy="11541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MẢNH GHÉP KÌ DIỆU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1148" y="2860441"/>
            <a:ext cx="448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Việc          nghĩa </a:t>
            </a:r>
            <a:r>
              <a:rPr lang="en-US" sz="3600" b="1" i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75" y="5528954"/>
            <a:ext cx="7622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latin typeface="Arial" panose="020B0604020202020204" pitchFamily="34" charset="0"/>
                <a:cs typeface="Arial" panose="020B0604020202020204" pitchFamily="34" charset="0"/>
              </a:rPr>
              <a:t>Áo rách </a:t>
            </a:r>
            <a:r>
              <a:rPr lang="en-US" sz="3400" b="1" i="1" smtClean="0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400" b="1" smtClean="0">
                <a:latin typeface="Arial" panose="020B0604020202020204" pitchFamily="34" charset="0"/>
                <a:cs typeface="Arial" panose="020B0604020202020204" pitchFamily="34" charset="0"/>
              </a:rPr>
              <a:t> vá, hơn lành         may</a:t>
            </a:r>
            <a:endParaRPr lang="en-GB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456" y="7892144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Thức         dậy </a:t>
            </a:r>
            <a:r>
              <a:rPr lang="en-US" sz="3600" b="1" i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2" y="2860441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077201" y="5498176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079532" y="785506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946857" y="2340769"/>
            <a:ext cx="3359943" cy="2007395"/>
            <a:chOff x="12184856" y="2343151"/>
            <a:chExt cx="3359943" cy="2007395"/>
          </a:xfrm>
        </p:grpSpPr>
        <p:sp>
          <p:nvSpPr>
            <p:cNvPr id="34" name="Freeform: Shape 1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2184856" y="2343151"/>
              <a:ext cx="3359943" cy="2007395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30000" y="3009396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khuya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0" y="4762500"/>
            <a:ext cx="3352799" cy="2081589"/>
            <a:chOff x="12191999" y="4764882"/>
            <a:chExt cx="3352799" cy="1912143"/>
          </a:xfrm>
        </p:grpSpPr>
        <p:sp>
          <p:nvSpPr>
            <p:cNvPr id="35" name="Freeform: Shape 2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2191999" y="4764882"/>
              <a:ext cx="3352799" cy="191214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30000" y="5459701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ụng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46857" y="7369462"/>
            <a:ext cx="3588544" cy="1848357"/>
            <a:chOff x="12184856" y="7215188"/>
            <a:chExt cx="3359941" cy="2005012"/>
          </a:xfrm>
        </p:grpSpPr>
        <p:sp>
          <p:nvSpPr>
            <p:cNvPr id="36" name="Freeform: Shape 33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2184856" y="7215188"/>
              <a:ext cx="3359941" cy="2005012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27676" y="7857441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3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2.83951E-6 L -0.19419 -0.4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3.20988E-6 L -0.18984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4.32099E-6 L -0.18794 0.47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071209" y="590550"/>
            <a:ext cx="105156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4400" b="1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Tìm những từ trái nghĩa nhau: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866900"/>
            <a:ext cx="9379744" cy="1714500"/>
            <a:chOff x="1981200" y="1866900"/>
            <a:chExt cx="9379744" cy="17145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981200" y="1866900"/>
              <a:ext cx="9379744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a) Tả hình dáng</a:t>
              </a: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6989560" y="2209800"/>
              <a:ext cx="3698796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cao - thấp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5675" y="3035960"/>
            <a:ext cx="13587329" cy="1714500"/>
            <a:chOff x="1981200" y="2628900"/>
            <a:chExt cx="13587329" cy="171450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81200" y="2628900"/>
              <a:ext cx="9860756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0000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Tả hành động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035566" y="3112770"/>
              <a:ext cx="853296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khóc 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5675" y="4415790"/>
            <a:ext cx="12588526" cy="1234440"/>
            <a:chOff x="1981199" y="3467100"/>
            <a:chExt cx="12792837" cy="1714500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981199" y="3467100"/>
              <a:ext cx="8898731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c) Tả trạng thái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7077836" y="393192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buồn - vui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199" y="5589270"/>
            <a:ext cx="12777312" cy="1714500"/>
            <a:chOff x="1981199" y="4535170"/>
            <a:chExt cx="12777312" cy="1714500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981199" y="4535170"/>
              <a:ext cx="9139238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d) Tả phẩm chất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7062311" y="494665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tốt - xấu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8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551</Words>
  <Application>Microsoft Office PowerPoint</Application>
  <PresentationFormat>Custom</PresentationFormat>
  <Paragraphs>112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Luckiest Guy</vt:lpstr>
      <vt:lpstr>Arial</vt:lpstr>
      <vt:lpstr>Tahoma</vt:lpstr>
      <vt:lpstr>Calibri</vt:lpstr>
      <vt:lpstr>UTM Showcard</vt:lpstr>
      <vt:lpstr>Karla Regular</vt:lpstr>
      <vt:lpstr>Times New Roman</vt:lpstr>
      <vt:lpstr>UTM Futura Extra</vt:lpstr>
      <vt:lpstr>SimSun</vt:lpstr>
      <vt:lpstr>UTM Cookies</vt:lpstr>
      <vt:lpstr>UTM Windsor BT</vt:lpstr>
      <vt:lpstr>Arial </vt:lpstr>
      <vt:lpstr>Karla</vt:lpstr>
      <vt:lpstr>Office Theme</vt:lpstr>
      <vt:lpstr>Building Siblings Relationships by Slidesgo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Xanh dương Hoa Năng lực Hình nền máy tính</dc:title>
  <dc:creator>Huy Hoang</dc:creator>
  <cp:lastModifiedBy>Huy Hoang</cp:lastModifiedBy>
  <cp:revision>17</cp:revision>
  <dcterms:created xsi:type="dcterms:W3CDTF">2006-08-16T00:00:00Z</dcterms:created>
  <dcterms:modified xsi:type="dcterms:W3CDTF">2021-10-04T15:09:13Z</dcterms:modified>
  <dc:identifier>DAEp_u2gqwY</dc:identifier>
</cp:coreProperties>
</file>