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0"/>
  </p:notesMasterIdLst>
  <p:sldIdLst>
    <p:sldId id="263" r:id="rId2"/>
    <p:sldId id="256" r:id="rId3"/>
    <p:sldId id="257" r:id="rId4"/>
    <p:sldId id="305" r:id="rId5"/>
    <p:sldId id="312" r:id="rId6"/>
    <p:sldId id="313" r:id="rId7"/>
    <p:sldId id="314" r:id="rId8"/>
    <p:sldId id="315" r:id="rId9"/>
    <p:sldId id="316" r:id="rId10"/>
    <p:sldId id="317" r:id="rId11"/>
    <p:sldId id="318" r:id="rId12"/>
    <p:sldId id="319" r:id="rId13"/>
    <p:sldId id="320" r:id="rId14"/>
    <p:sldId id="310" r:id="rId15"/>
    <p:sldId id="307" r:id="rId16"/>
    <p:sldId id="309" r:id="rId17"/>
    <p:sldId id="308" r:id="rId18"/>
    <p:sldId id="283" r:id="rId19"/>
  </p:sldIdLst>
  <p:sldSz cx="9144000" cy="5143500" type="screen16x9"/>
  <p:notesSz cx="6858000" cy="9144000"/>
  <p:embeddedFontLst>
    <p:embeddedFont>
      <p:font typeface="Roboto Slab Regular" panose="020B0604020202020204" charset="0"/>
      <p:regular r:id="rId21"/>
      <p:bold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Englebert" panose="020B0604020202020204" charset="0"/>
      <p:regular r:id="rId33"/>
    </p:embeddedFont>
    <p:embeddedFont>
      <p:font typeface="Fira Sans Extra Condensed Medium" panose="020B0604020202020204" charset="0"/>
      <p:regular r:id="rId34"/>
      <p:bold r:id="rId35"/>
      <p:italic r:id="rId36"/>
      <p:boldItalic r:id="rId37"/>
    </p:embeddedFont>
    <p:embeddedFont>
      <p:font typeface="Oswald Regular" panose="020B0604020202020204" charset="0"/>
      <p:regular r:id="rId38"/>
      <p:bold r:id="rId39"/>
    </p:embeddedFont>
    <p:embeddedFont>
      <p:font typeface="Zilla Slab Light" panose="020B0604020202020204" charset="0"/>
      <p:bold r:id="rId40"/>
      <p:boldItalic r:id="rId41"/>
    </p:embeddedFont>
    <p:embeddedFont>
      <p:font typeface="Wingdings 3" panose="05040102010807070707" pitchFamily="18" charset="2"/>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965"/>
    <a:srgbClr val="7F78AA"/>
    <a:srgbClr val="EE6D77"/>
    <a:srgbClr val="FF4495"/>
    <a:srgbClr val="E3B271"/>
    <a:srgbClr val="665CA7"/>
    <a:srgbClr val="C574AD"/>
    <a:srgbClr val="79AB0E"/>
    <a:srgbClr val="791D0B"/>
    <a:srgbClr val="6C5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9412" autoAdjust="0"/>
  </p:normalViewPr>
  <p:slideViewPr>
    <p:cSldViewPr snapToGrid="0">
      <p:cViewPr varScale="1">
        <p:scale>
          <a:sx n="89" d="100"/>
          <a:sy n="89" d="100"/>
        </p:scale>
        <p:origin x="774" y="84"/>
      </p:cViewPr>
      <p:guideLst>
        <p:guide orient="horz" pos="996"/>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540b6adc3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540b6adc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63206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6947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8782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8706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365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597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772541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15690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4312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38873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3535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4041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754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0" i="0" dirty="0">
                <a:effectLst/>
                <a:latin typeface="Arial" panose="020B0604020202020204" pitchFamily="34" charset="0"/>
              </a:rPr>
              <a:t>GV chốt lại: Để tả sự thay đổi màu sắc của mặt nước biển theo sắc màu của trời mây. Tác giả đã quan sát vào những thời điểm khác nhau và có những liên tưởng thú vị. Biển cũng có tính khí thất thường đủ mọi cung bậc tình cảm như con người. Bằng sự liên tưởng tác giả đã khiến biển trở nên gần gũi, đáng yêu hơn.</a:t>
            </a:r>
            <a:endParaRPr lang="en-US" dirty="0"/>
          </a:p>
        </p:txBody>
      </p:sp>
    </p:spTree>
    <p:extLst>
      <p:ext uri="{BB962C8B-B14F-4D97-AF65-F5344CB8AC3E}">
        <p14:creationId xmlns:p14="http://schemas.microsoft.com/office/powerpoint/2010/main" val="334533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AFA8D0"/>
        </a:solidFill>
        <a:effectLst/>
      </p:bgPr>
    </p:bg>
    <p:spTree>
      <p:nvGrpSpPr>
        <p:cNvPr id="1" name="Shape 9"/>
        <p:cNvGrpSpPr/>
        <p:nvPr/>
      </p:nvGrpSpPr>
      <p:grpSpPr>
        <a:xfrm>
          <a:off x="0" y="0"/>
          <a:ext cx="0" cy="0"/>
          <a:chOff x="0" y="0"/>
          <a:chExt cx="0" cy="0"/>
        </a:xfrm>
      </p:grpSpPr>
      <p:sp>
        <p:nvSpPr>
          <p:cNvPr id="10" name="Google Shape;10;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flipH="1">
            <a:off x="-118475" y="3119750"/>
            <a:ext cx="8706900" cy="100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9000">
                <a:latin typeface="Englebert"/>
                <a:ea typeface="Englebert"/>
                <a:cs typeface="Englebert"/>
                <a:sym typeface="Englebert"/>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5" name="Google Shape;15;p2"/>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AFA8D0"/>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205803"/>
          </a:xfrm>
          <a:prstGeom prst="rect">
            <a:avLst/>
          </a:prstGeom>
          <a:noFill/>
          <a:ln>
            <a:noFill/>
          </a:ln>
        </p:spPr>
      </p:pic>
      <p:sp>
        <p:nvSpPr>
          <p:cNvPr id="18" name="Google Shape;18;p3"/>
          <p:cNvSpPr txBox="1">
            <a:spLocks noGrp="1"/>
          </p:cNvSpPr>
          <p:nvPr>
            <p:ph type="ctrTitle"/>
          </p:nvPr>
        </p:nvSpPr>
        <p:spPr>
          <a:xfrm>
            <a:off x="308968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9" name="Google Shape;19;p3"/>
          <p:cNvSpPr txBox="1">
            <a:spLocks noGrp="1"/>
          </p:cNvSpPr>
          <p:nvPr>
            <p:ph type="subTitle" idx="1"/>
          </p:nvPr>
        </p:nvSpPr>
        <p:spPr>
          <a:xfrm>
            <a:off x="3089699"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0" name="Google Shape;20;p3"/>
          <p:cNvSpPr txBox="1">
            <a:spLocks noGrp="1"/>
          </p:cNvSpPr>
          <p:nvPr>
            <p:ph type="title" idx="2" hasCustomPrompt="1"/>
          </p:nvPr>
        </p:nvSpPr>
        <p:spPr>
          <a:xfrm>
            <a:off x="2165299"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5335138" y="10610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 name="Google Shape;22;p3"/>
          <p:cNvSpPr txBox="1">
            <a:spLocks noGrp="1"/>
          </p:cNvSpPr>
          <p:nvPr>
            <p:ph type="subTitle" idx="4"/>
          </p:nvPr>
        </p:nvSpPr>
        <p:spPr>
          <a:xfrm>
            <a:off x="5335147" y="12942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title" idx="5" hasCustomPrompt="1"/>
          </p:nvPr>
        </p:nvSpPr>
        <p:spPr>
          <a:xfrm>
            <a:off x="4413250" y="9543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308968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3"/>
          <p:cNvSpPr txBox="1">
            <a:spLocks noGrp="1"/>
          </p:cNvSpPr>
          <p:nvPr>
            <p:ph type="subTitle" idx="7"/>
          </p:nvPr>
        </p:nvSpPr>
        <p:spPr>
          <a:xfrm>
            <a:off x="3089699"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6" name="Google Shape;26;p3"/>
          <p:cNvSpPr txBox="1">
            <a:spLocks noGrp="1"/>
          </p:cNvSpPr>
          <p:nvPr>
            <p:ph type="title" idx="8" hasCustomPrompt="1"/>
          </p:nvPr>
        </p:nvSpPr>
        <p:spPr>
          <a:xfrm>
            <a:off x="2165299"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3"/>
          <p:cNvSpPr txBox="1">
            <a:spLocks noGrp="1"/>
          </p:cNvSpPr>
          <p:nvPr>
            <p:ph type="ctrTitle" idx="9"/>
          </p:nvPr>
        </p:nvSpPr>
        <p:spPr>
          <a:xfrm>
            <a:off x="5335138" y="20971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3"/>
          </p:nvPr>
        </p:nvSpPr>
        <p:spPr>
          <a:xfrm>
            <a:off x="5335147" y="23303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title" idx="14" hasCustomPrompt="1"/>
          </p:nvPr>
        </p:nvSpPr>
        <p:spPr>
          <a:xfrm>
            <a:off x="4413250" y="19904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308968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1" name="Google Shape;31;p3"/>
          <p:cNvSpPr txBox="1">
            <a:spLocks noGrp="1"/>
          </p:cNvSpPr>
          <p:nvPr>
            <p:ph type="subTitle" idx="16"/>
          </p:nvPr>
        </p:nvSpPr>
        <p:spPr>
          <a:xfrm>
            <a:off x="3089699"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2" name="Google Shape;32;p3"/>
          <p:cNvSpPr txBox="1">
            <a:spLocks noGrp="1"/>
          </p:cNvSpPr>
          <p:nvPr>
            <p:ph type="title" idx="17" hasCustomPrompt="1"/>
          </p:nvPr>
        </p:nvSpPr>
        <p:spPr>
          <a:xfrm>
            <a:off x="2165299"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ctrTitle" idx="18"/>
          </p:nvPr>
        </p:nvSpPr>
        <p:spPr>
          <a:xfrm>
            <a:off x="5335138" y="3133250"/>
            <a:ext cx="21114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4" name="Google Shape;34;p3"/>
          <p:cNvSpPr txBox="1">
            <a:spLocks noGrp="1"/>
          </p:cNvSpPr>
          <p:nvPr>
            <p:ph type="subTitle" idx="19"/>
          </p:nvPr>
        </p:nvSpPr>
        <p:spPr>
          <a:xfrm>
            <a:off x="5335147" y="3366450"/>
            <a:ext cx="15186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35" name="Google Shape;35;p3"/>
          <p:cNvSpPr txBox="1">
            <a:spLocks noGrp="1"/>
          </p:cNvSpPr>
          <p:nvPr>
            <p:ph type="title" idx="20" hasCustomPrompt="1"/>
          </p:nvPr>
        </p:nvSpPr>
        <p:spPr>
          <a:xfrm>
            <a:off x="4413250" y="3026500"/>
            <a:ext cx="1031100" cy="818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_1_1_2_2">
    <p:bg>
      <p:bgPr>
        <a:solidFill>
          <a:srgbClr val="AFA8D0"/>
        </a:solidFill>
        <a:effectLst/>
      </p:bgPr>
    </p:bg>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l="22124" b="5401"/>
          <a:stretch/>
        </p:blipFill>
        <p:spPr>
          <a:xfrm>
            <a:off x="0" y="0"/>
            <a:ext cx="7527820" cy="5143500"/>
          </a:xfrm>
          <a:prstGeom prst="rect">
            <a:avLst/>
          </a:prstGeom>
          <a:noFill/>
          <a:ln>
            <a:noFill/>
          </a:ln>
        </p:spPr>
      </p:pic>
      <p:sp>
        <p:nvSpPr>
          <p:cNvPr id="69" name="Google Shape;69;p9"/>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9"/>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71" name="Google Shape;71;p9"/>
          <p:cNvSpPr txBox="1">
            <a:spLocks noGrp="1"/>
          </p:cNvSpPr>
          <p:nvPr>
            <p:ph type="subTitle" idx="1"/>
          </p:nvPr>
        </p:nvSpPr>
        <p:spPr>
          <a:xfrm>
            <a:off x="5423425" y="360950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28" name="Google Shape;128;p22"/>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_1_1_2_1_1_1_1_1_1_1_1_1_3_2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_1_1_2_1_1_1_1_1_1_1_1_1_3_2_1_1">
    <p:bg>
      <p:bgPr>
        <a:solidFill>
          <a:srgbClr val="AFA8D0"/>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FA8D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2pPr>
            <a:lvl3pPr lvl="2">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3pPr>
            <a:lvl4pPr lvl="3">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4pPr>
            <a:lvl5pPr lvl="4">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5pPr>
            <a:lvl6pPr lvl="5">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6pPr>
            <a:lvl7pPr lvl="6">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7pPr>
            <a:lvl8pPr lvl="7">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8pPr>
            <a:lvl9pPr lvl="8">
              <a:spcBef>
                <a:spcPts val="0"/>
              </a:spcBef>
              <a:spcAft>
                <a:spcPts val="0"/>
              </a:spcAft>
              <a:buClr>
                <a:srgbClr val="FFFFFF"/>
              </a:buClr>
              <a:buSzPts val="2800"/>
              <a:buFont typeface="Oswald Regular"/>
              <a:buNone/>
              <a:defRPr sz="2800">
                <a:solidFill>
                  <a:srgbClr val="FFFFFF"/>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marL="914400" lvl="1"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marL="1371600" lvl="2"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marL="1828800" lvl="3"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marL="2286000" lvl="4"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marL="2743200" lvl="5"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marL="3200400" lvl="6"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marL="3657600" lvl="7" indent="-2921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marL="4114800" lvl="8" indent="-2921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666666"/>
                </a:solidFill>
                <a:latin typeface="Roboto Slab Regular"/>
                <a:ea typeface="Roboto Slab Regular"/>
                <a:cs typeface="Roboto Slab Regular"/>
                <a:sym typeface="Roboto Slab Regular"/>
              </a:defRPr>
            </a:lvl1pPr>
            <a:lvl2pPr lvl="1" algn="r">
              <a:buNone/>
              <a:defRPr sz="1300">
                <a:solidFill>
                  <a:srgbClr val="666666"/>
                </a:solidFill>
                <a:latin typeface="Roboto Slab Regular"/>
                <a:ea typeface="Roboto Slab Regular"/>
                <a:cs typeface="Roboto Slab Regular"/>
                <a:sym typeface="Roboto Slab Regular"/>
              </a:defRPr>
            </a:lvl2pPr>
            <a:lvl3pPr lvl="2" algn="r">
              <a:buNone/>
              <a:defRPr sz="1300">
                <a:solidFill>
                  <a:srgbClr val="666666"/>
                </a:solidFill>
                <a:latin typeface="Roboto Slab Regular"/>
                <a:ea typeface="Roboto Slab Regular"/>
                <a:cs typeface="Roboto Slab Regular"/>
                <a:sym typeface="Roboto Slab Regular"/>
              </a:defRPr>
            </a:lvl3pPr>
            <a:lvl4pPr lvl="3" algn="r">
              <a:buNone/>
              <a:defRPr sz="1300">
                <a:solidFill>
                  <a:srgbClr val="666666"/>
                </a:solidFill>
                <a:latin typeface="Roboto Slab Regular"/>
                <a:ea typeface="Roboto Slab Regular"/>
                <a:cs typeface="Roboto Slab Regular"/>
                <a:sym typeface="Roboto Slab Regular"/>
              </a:defRPr>
            </a:lvl4pPr>
            <a:lvl5pPr lvl="4" algn="r">
              <a:buNone/>
              <a:defRPr sz="1300">
                <a:solidFill>
                  <a:srgbClr val="666666"/>
                </a:solidFill>
                <a:latin typeface="Roboto Slab Regular"/>
                <a:ea typeface="Roboto Slab Regular"/>
                <a:cs typeface="Roboto Slab Regular"/>
                <a:sym typeface="Roboto Slab Regular"/>
              </a:defRPr>
            </a:lvl5pPr>
            <a:lvl6pPr lvl="5" algn="r">
              <a:buNone/>
              <a:defRPr sz="1300">
                <a:solidFill>
                  <a:srgbClr val="666666"/>
                </a:solidFill>
                <a:latin typeface="Roboto Slab Regular"/>
                <a:ea typeface="Roboto Slab Regular"/>
                <a:cs typeface="Roboto Slab Regular"/>
                <a:sym typeface="Roboto Slab Regular"/>
              </a:defRPr>
            </a:lvl6pPr>
            <a:lvl7pPr lvl="6" algn="r">
              <a:buNone/>
              <a:defRPr sz="1300">
                <a:solidFill>
                  <a:srgbClr val="666666"/>
                </a:solidFill>
                <a:latin typeface="Roboto Slab Regular"/>
                <a:ea typeface="Roboto Slab Regular"/>
                <a:cs typeface="Roboto Slab Regular"/>
                <a:sym typeface="Roboto Slab Regular"/>
              </a:defRPr>
            </a:lvl7pPr>
            <a:lvl8pPr lvl="7" algn="r">
              <a:buNone/>
              <a:defRPr sz="1300">
                <a:solidFill>
                  <a:srgbClr val="666666"/>
                </a:solidFill>
                <a:latin typeface="Roboto Slab Regular"/>
                <a:ea typeface="Roboto Slab Regular"/>
                <a:cs typeface="Roboto Slab Regular"/>
                <a:sym typeface="Roboto Slab Regular"/>
              </a:defRPr>
            </a:lvl8pPr>
            <a:lvl9pPr lvl="8" algn="r">
              <a:buNone/>
              <a:defRPr sz="1300">
                <a:solidFill>
                  <a:srgbClr val="666666"/>
                </a:solidFill>
                <a:latin typeface="Roboto Slab Regular"/>
                <a:ea typeface="Roboto Slab Regular"/>
                <a:cs typeface="Roboto Slab Regular"/>
                <a:sym typeface="Roboto Slab Regular"/>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8" r:id="rId4"/>
    <p:sldLayoutId id="2147483671" r:id="rId5"/>
    <p:sldLayoutId id="2147483672" r:id="rId6"/>
    <p:sldLayoutId id="214748367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f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284"/>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98D3511-B5D8-4596-9C88-B0BF46F20DE5}"/>
              </a:ext>
            </a:extLst>
          </p:cNvPr>
          <p:cNvSpPr/>
          <p:nvPr/>
        </p:nvSpPr>
        <p:spPr>
          <a:xfrm>
            <a:off x="320040" y="345259"/>
            <a:ext cx="8537408" cy="4603664"/>
          </a:xfrm>
          <a:prstGeom prst="roundRect">
            <a:avLst>
              <a:gd name="adj" fmla="val 5359"/>
            </a:avLst>
          </a:prstGeom>
          <a:solidFill>
            <a:schemeClr val="lt1">
              <a:alpha val="85000"/>
            </a:schemeClr>
          </a:solidFill>
          <a:ln>
            <a:solidFill>
              <a:srgbClr val="EE6D77"/>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5" name="Rectangle 14">
            <a:extLst>
              <a:ext uri="{FF2B5EF4-FFF2-40B4-BE49-F238E27FC236}">
                <a16:creationId xmlns:a16="http://schemas.microsoft.com/office/drawing/2014/main" id="{E33C534B-0D73-4726-B7A7-13B636E8A688}"/>
              </a:ext>
            </a:extLst>
          </p:cNvPr>
          <p:cNvSpPr/>
          <p:nvPr/>
        </p:nvSpPr>
        <p:spPr>
          <a:xfrm>
            <a:off x="3057525" y="460889"/>
            <a:ext cx="302895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KHỞI ĐỘNG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8" name="Google Shape;187;p33">
            <a:extLst>
              <a:ext uri="{FF2B5EF4-FFF2-40B4-BE49-F238E27FC236}">
                <a16:creationId xmlns:a16="http://schemas.microsoft.com/office/drawing/2014/main" id="{B07E73FB-4A98-4606-98D1-8BCE35A2E672}"/>
              </a:ext>
            </a:extLst>
          </p:cNvPr>
          <p:cNvPicPr preferRelativeResize="0"/>
          <p:nvPr/>
        </p:nvPicPr>
        <p:blipFill rotWithShape="1">
          <a:blip r:embed="rId3">
            <a:alphaModFix/>
          </a:blip>
          <a:srcRect l="9904" r="9896"/>
          <a:stretch/>
        </p:blipFill>
        <p:spPr>
          <a:xfrm>
            <a:off x="2446300" y="20945"/>
            <a:ext cx="1265393" cy="985838"/>
          </a:xfrm>
          <a:prstGeom prst="rect">
            <a:avLst/>
          </a:prstGeom>
          <a:noFill/>
          <a:ln>
            <a:noFill/>
          </a:ln>
        </p:spPr>
      </p:pic>
      <p:grpSp>
        <p:nvGrpSpPr>
          <p:cNvPr id="2" name="Group 1">
            <a:extLst>
              <a:ext uri="{FF2B5EF4-FFF2-40B4-BE49-F238E27FC236}">
                <a16:creationId xmlns:a16="http://schemas.microsoft.com/office/drawing/2014/main" id="{B0046E0E-84A4-4816-AB86-0A8FE8215336}"/>
              </a:ext>
            </a:extLst>
          </p:cNvPr>
          <p:cNvGrpSpPr/>
          <p:nvPr/>
        </p:nvGrpSpPr>
        <p:grpSpPr>
          <a:xfrm>
            <a:off x="909320" y="1122413"/>
            <a:ext cx="4708173" cy="460889"/>
            <a:chOff x="886460" y="1092411"/>
            <a:chExt cx="4708173" cy="460889"/>
          </a:xfrm>
        </p:grpSpPr>
        <p:sp>
          <p:nvSpPr>
            <p:cNvPr id="3" name="TextBox 2">
              <a:extLst>
                <a:ext uri="{FF2B5EF4-FFF2-40B4-BE49-F238E27FC236}">
                  <a16:creationId xmlns:a16="http://schemas.microsoft.com/office/drawing/2014/main" id="{6A893E20-E967-4FDA-8D5E-26E5A87F472B}"/>
                </a:ext>
              </a:extLst>
            </p:cNvPr>
            <p:cNvSpPr txBox="1"/>
            <p:nvPr/>
          </p:nvSpPr>
          <p:spPr>
            <a:xfrm>
              <a:off x="1328722" y="1122413"/>
              <a:ext cx="4265911"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Nêu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cấu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tạo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bài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a:t>
              </a:r>
            </a:p>
          </p:txBody>
        </p:sp>
        <p:pic>
          <p:nvPicPr>
            <p:cNvPr id="1026" name="Picture 2" descr="Cartoon 1 Number, Five For Friday Time Beach Sand - Number 1 Clipart, HD  Png Download - kindpng">
              <a:extLst>
                <a:ext uri="{FF2B5EF4-FFF2-40B4-BE49-F238E27FC236}">
                  <a16:creationId xmlns:a16="http://schemas.microsoft.com/office/drawing/2014/main" id="{7035171F-1243-4832-B0B1-58DFDB7776F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6460" y="1092411"/>
              <a:ext cx="316363" cy="460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9FD1D0E-564C-47AC-863D-FD6659C44445}"/>
              </a:ext>
            </a:extLst>
          </p:cNvPr>
          <p:cNvGrpSpPr/>
          <p:nvPr/>
        </p:nvGrpSpPr>
        <p:grpSpPr>
          <a:xfrm>
            <a:off x="764606" y="1792114"/>
            <a:ext cx="5683243" cy="568342"/>
            <a:chOff x="764606" y="1792114"/>
            <a:chExt cx="5683243" cy="568342"/>
          </a:xfrm>
        </p:grpSpPr>
        <p:sp>
          <p:nvSpPr>
            <p:cNvPr id="20" name="TextBox 19">
              <a:extLst>
                <a:ext uri="{FF2B5EF4-FFF2-40B4-BE49-F238E27FC236}">
                  <a16:creationId xmlns:a16="http://schemas.microsoft.com/office/drawing/2014/main" id="{834C9055-262D-47AD-AE8A-E2CB67C40191}"/>
                </a:ext>
              </a:extLst>
            </p:cNvPr>
            <p:cNvSpPr txBox="1"/>
            <p:nvPr/>
          </p:nvSpPr>
          <p:spPr>
            <a:xfrm>
              <a:off x="1351582" y="1813939"/>
              <a:ext cx="5096267" cy="430887"/>
            </a:xfrm>
            <a:prstGeom prst="rect">
              <a:avLst/>
            </a:prstGeom>
            <a:noFill/>
          </p:spPr>
          <p:txBody>
            <a:bodyPr wrap="none" rtlCol="0">
              <a:spAutoFit/>
            </a:bodyPr>
            <a:lstStyle/>
            <a:p>
              <a:r>
                <a:rPr lang="en-US" sz="2200" b="1" dirty="0" err="1">
                  <a:latin typeface="Cambria" panose="02040503050406030204" pitchFamily="18" charset="0"/>
                  <a:ea typeface="Cambria" panose="02040503050406030204" pitchFamily="18" charset="0"/>
                </a:rPr>
                <a:t>Những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hình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ảnh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sau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chụp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cảnh</a:t>
              </a:r>
              <a:r>
                <a:rPr lang="en-US" sz="2200" b="1" dirty="0">
                  <a:latin typeface="Cambria" panose="02040503050406030204" pitchFamily="18" charset="0"/>
                  <a:ea typeface="Cambria" panose="02040503050406030204" pitchFamily="18" charset="0"/>
                </a:rPr>
                <a:t> ở </a:t>
              </a:r>
              <a:r>
                <a:rPr lang="en-US" sz="2200" b="1" dirty="0" err="1">
                  <a:latin typeface="Cambria" panose="02040503050406030204" pitchFamily="18" charset="0"/>
                  <a:ea typeface="Cambria" panose="02040503050406030204" pitchFamily="18" charset="0"/>
                </a:rPr>
                <a:t>đâu</a:t>
              </a:r>
              <a:r>
                <a:rPr lang="en-US" sz="2200" b="1" dirty="0">
                  <a:latin typeface="Cambria" panose="02040503050406030204" pitchFamily="18" charset="0"/>
                  <a:ea typeface="Cambria" panose="02040503050406030204" pitchFamily="18" charset="0"/>
                </a:rPr>
                <a:t>?</a:t>
              </a:r>
            </a:p>
          </p:txBody>
        </p:sp>
        <p:pic>
          <p:nvPicPr>
            <p:cNvPr id="1028" name="Picture 4" descr="Colored page Number 2 painted by asas">
              <a:extLst>
                <a:ext uri="{FF2B5EF4-FFF2-40B4-BE49-F238E27FC236}">
                  <a16:creationId xmlns:a16="http://schemas.microsoft.com/office/drawing/2014/main" id="{1C9E98CF-27C5-40A5-881F-BC401F4CB0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606" y="1792114"/>
              <a:ext cx="725542" cy="56834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56D6682C-3A66-434C-966A-029BB917D85F}"/>
              </a:ext>
            </a:extLst>
          </p:cNvPr>
          <p:cNvPicPr>
            <a:picLocks noChangeAspect="1"/>
          </p:cNvPicPr>
          <p:nvPr/>
        </p:nvPicPr>
        <p:blipFill rotWithShape="1">
          <a:blip r:embed="rId6"/>
          <a:srcRect t="7676" b="1"/>
          <a:stretch/>
        </p:blipFill>
        <p:spPr>
          <a:xfrm>
            <a:off x="630056" y="2591093"/>
            <a:ext cx="2573202" cy="1336317"/>
          </a:xfrm>
          <a:prstGeom prst="rect">
            <a:avLst/>
          </a:prstGeom>
        </p:spPr>
      </p:pic>
      <p:pic>
        <p:nvPicPr>
          <p:cNvPr id="7" name="Picture 6">
            <a:extLst>
              <a:ext uri="{FF2B5EF4-FFF2-40B4-BE49-F238E27FC236}">
                <a16:creationId xmlns:a16="http://schemas.microsoft.com/office/drawing/2014/main" id="{76D76DC4-82DD-47B4-A093-5DF09CD47775}"/>
              </a:ext>
            </a:extLst>
          </p:cNvPr>
          <p:cNvPicPr>
            <a:picLocks noChangeAspect="1"/>
          </p:cNvPicPr>
          <p:nvPr/>
        </p:nvPicPr>
        <p:blipFill>
          <a:blip r:embed="rId7"/>
          <a:stretch>
            <a:fillRect/>
          </a:stretch>
        </p:blipFill>
        <p:spPr>
          <a:xfrm>
            <a:off x="3457151" y="2591093"/>
            <a:ext cx="2573202" cy="1346910"/>
          </a:xfrm>
          <a:prstGeom prst="rect">
            <a:avLst/>
          </a:prstGeom>
        </p:spPr>
      </p:pic>
      <p:pic>
        <p:nvPicPr>
          <p:cNvPr id="8" name="Picture 7">
            <a:extLst>
              <a:ext uri="{FF2B5EF4-FFF2-40B4-BE49-F238E27FC236}">
                <a16:creationId xmlns:a16="http://schemas.microsoft.com/office/drawing/2014/main" id="{9673CCED-D5C8-4670-8996-DF3ECD4EB8C7}"/>
              </a:ext>
            </a:extLst>
          </p:cNvPr>
          <p:cNvPicPr>
            <a:picLocks noChangeAspect="1"/>
          </p:cNvPicPr>
          <p:nvPr/>
        </p:nvPicPr>
        <p:blipFill>
          <a:blip r:embed="rId8"/>
          <a:stretch>
            <a:fillRect/>
          </a:stretch>
        </p:blipFill>
        <p:spPr>
          <a:xfrm>
            <a:off x="6270864" y="2591471"/>
            <a:ext cx="2243080" cy="1346532"/>
          </a:xfrm>
          <a:prstGeom prst="rect">
            <a:avLst/>
          </a:prstGeom>
        </p:spPr>
      </p:pic>
      <p:sp>
        <p:nvSpPr>
          <p:cNvPr id="9" name="TextBox 8">
            <a:extLst>
              <a:ext uri="{FF2B5EF4-FFF2-40B4-BE49-F238E27FC236}">
                <a16:creationId xmlns:a16="http://schemas.microsoft.com/office/drawing/2014/main" id="{3D53862E-CE97-4A03-B346-6C0C8BFF7B8B}"/>
              </a:ext>
            </a:extLst>
          </p:cNvPr>
          <p:cNvSpPr txBox="1"/>
          <p:nvPr/>
        </p:nvSpPr>
        <p:spPr>
          <a:xfrm>
            <a:off x="1062096" y="3991085"/>
            <a:ext cx="1709122"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Biển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Nha</a:t>
            </a:r>
            <a:r>
              <a:rPr lang="en-US" sz="1800" i="1" dirty="0">
                <a:latin typeface="Cambria" panose="02040503050406030204" pitchFamily="18" charset="0"/>
                <a:ea typeface="Cambria" panose="02040503050406030204" pitchFamily="18" charset="0"/>
              </a:rPr>
              <a:t> Trang</a:t>
            </a:r>
          </a:p>
        </p:txBody>
      </p:sp>
      <p:sp>
        <p:nvSpPr>
          <p:cNvPr id="28" name="TextBox 27">
            <a:extLst>
              <a:ext uri="{FF2B5EF4-FFF2-40B4-BE49-F238E27FC236}">
                <a16:creationId xmlns:a16="http://schemas.microsoft.com/office/drawing/2014/main" id="{303F6DA5-8042-40D7-B80B-4B79A083BE86}"/>
              </a:ext>
            </a:extLst>
          </p:cNvPr>
          <p:cNvSpPr txBox="1"/>
          <p:nvPr/>
        </p:nvSpPr>
        <p:spPr>
          <a:xfrm>
            <a:off x="4132847" y="3943385"/>
            <a:ext cx="1221809"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Sông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Hồng</a:t>
            </a:r>
            <a:endParaRPr lang="en-US" sz="1800" i="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D6010A-2105-4E42-8FF2-8567711038B7}"/>
              </a:ext>
            </a:extLst>
          </p:cNvPr>
          <p:cNvSpPr txBox="1"/>
          <p:nvPr/>
        </p:nvSpPr>
        <p:spPr>
          <a:xfrm>
            <a:off x="6022049" y="3943385"/>
            <a:ext cx="2773516" cy="369332"/>
          </a:xfrm>
          <a:prstGeom prst="rect">
            <a:avLst/>
          </a:prstGeom>
          <a:noFill/>
        </p:spPr>
        <p:txBody>
          <a:bodyPr wrap="none" rtlCol="0">
            <a:spAutoFit/>
          </a:bodyPr>
          <a:lstStyle/>
          <a:p>
            <a:r>
              <a:rPr lang="en-US" sz="1800" i="1" dirty="0" err="1">
                <a:latin typeface="Cambria" panose="02040503050406030204" pitchFamily="18" charset="0"/>
                <a:ea typeface="Cambria" panose="02040503050406030204" pitchFamily="18" charset="0"/>
              </a:rPr>
              <a:t>Kênh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Nhiêu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Lộc</a:t>
            </a:r>
            <a:r>
              <a:rPr lang="en-US" sz="1800" i="1" dirty="0">
                <a:latin typeface="Cambria" panose="02040503050406030204" pitchFamily="18" charset="0"/>
                <a:ea typeface="Cambria" panose="02040503050406030204" pitchFamily="18" charset="0"/>
              </a:rPr>
              <a:t> – </a:t>
            </a:r>
            <a:r>
              <a:rPr lang="en-US" sz="1800" i="1" dirty="0" err="1">
                <a:latin typeface="Cambria" panose="02040503050406030204" pitchFamily="18" charset="0"/>
                <a:ea typeface="Cambria" panose="02040503050406030204" pitchFamily="18" charset="0"/>
              </a:rPr>
              <a:t>Thị</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Nghè</a:t>
            </a:r>
            <a:endParaRPr lang="en-US" sz="1800"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Con kênh được quan sát vào thời điểm nào trong ngày</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915251"/>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Con kênh được quan sát vào mọi thời điểm trong ngày: suốt ngày, từ lúc mặt trời mọc đến lúc mặt trời lặn, buổi sáng, giữa trưa, lúc trời chiều.</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2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nhận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ra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yếu</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giác</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570375" y="3413271"/>
            <a:ext cx="8187696" cy="1353832"/>
          </a:xfrm>
          <a:prstGeom prst="rect">
            <a:avLst/>
          </a:prstGeom>
          <a:noFill/>
        </p:spPr>
        <p:txBody>
          <a:bodyPr wrap="square">
            <a:spAutoFit/>
          </a:bodyPr>
          <a:lstStyle/>
          <a:p>
            <a:pPr algn="just">
              <a:lnSpc>
                <a:spcPct val="150000"/>
              </a:lnSpc>
            </a:pPr>
            <a:r>
              <a:rPr lang="vi-VN" sz="1900" b="1" dirty="0">
                <a:latin typeface="Cambria" panose="02040503050406030204" pitchFamily="18" charset="0"/>
                <a:ea typeface="Cambria" panose="02040503050406030204" pitchFamily="18" charset="0"/>
              </a:rPr>
              <a:t>Bằng thị giác</a:t>
            </a:r>
            <a:r>
              <a:rPr lang="en-US"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đổ lửa xuống mặt đất bốn bề trống huếch trống hoác; thấy màu sắc của con kênh biến đổi </a:t>
            </a:r>
            <a:r>
              <a:rPr lang="en-US" sz="1900" dirty="0" err="1">
                <a:latin typeface="Cambria" panose="02040503050406030204" pitchFamily="18" charset="0"/>
                <a:ea typeface="Cambria" panose="02040503050406030204" pitchFamily="18" charset="0"/>
              </a:rPr>
              <a:t>theo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gian</a:t>
            </a:r>
            <a:endParaRPr lang="en-US" sz="1900" dirty="0">
              <a:latin typeface="Cambria" panose="02040503050406030204" pitchFamily="18" charset="0"/>
              <a:ea typeface="Cambria" panose="02040503050406030204" pitchFamily="18" charset="0"/>
            </a:endParaRPr>
          </a:p>
          <a:p>
            <a:pPr algn="just">
              <a:lnSpc>
                <a:spcPct val="150000"/>
              </a:lnSpc>
            </a:pPr>
            <a:r>
              <a:rPr lang="en-US" sz="1900" b="1" dirty="0" err="1">
                <a:latin typeface="Cambria" panose="02040503050406030204" pitchFamily="18" charset="0"/>
                <a:ea typeface="Cambria" panose="02040503050406030204" pitchFamily="18" charset="0"/>
              </a:rPr>
              <a:t>Bằng</a:t>
            </a:r>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xúc giác</a:t>
            </a:r>
            <a:r>
              <a:rPr lang="en-US" sz="1900" b="1" dirty="0">
                <a:latin typeface="Cambria" panose="02040503050406030204" pitchFamily="18" charset="0"/>
                <a:ea typeface="Cambria" panose="02040503050406030204" pitchFamily="18" charset="0"/>
              </a:rPr>
              <a:t>:</a:t>
            </a:r>
            <a:r>
              <a:rPr lang="vi-VN" sz="1900" b="1"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thấy nắng nóng như đổ lửa.</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61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55446" y="863688"/>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95E23717-3620-4306-ACAA-D10D89BD062F}"/>
              </a:ext>
            </a:extLst>
          </p:cNvPr>
          <p:cNvSpPr txBox="1">
            <a:spLocks/>
          </p:cNvSpPr>
          <p:nvPr/>
        </p:nvSpPr>
        <p:spPr bwMode="auto">
          <a:xfrm>
            <a:off x="455446" y="300273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tưởng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miêu</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kênh</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72E9202-3178-40BC-AC82-F2AE47898B26}"/>
              </a:ext>
            </a:extLst>
          </p:cNvPr>
          <p:cNvSpPr txBox="1"/>
          <p:nvPr/>
        </p:nvSpPr>
        <p:spPr>
          <a:xfrm>
            <a:off x="455446" y="3365376"/>
            <a:ext cx="8465270" cy="677108"/>
          </a:xfrm>
          <a:prstGeom prst="rect">
            <a:avLst/>
          </a:prstGeom>
          <a:noFill/>
        </p:spPr>
        <p:txBody>
          <a:bodyPr wrap="square">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Tác giả liên tưởng</a:t>
            </a:r>
            <a:r>
              <a:rPr lang="en-US" sz="1900" dirty="0">
                <a:latin typeface="Cambria" panose="02040503050406030204" pitchFamily="18" charset="0"/>
                <a:ea typeface="Cambria" panose="02040503050406030204" pitchFamily="18" charset="0"/>
              </a:rPr>
              <a:t>:</a:t>
            </a:r>
            <a:r>
              <a:rPr lang="vi-VN" sz="1900" dirty="0">
                <a:latin typeface="Cambria" panose="02040503050406030204" pitchFamily="18" charset="0"/>
                <a:ea typeface="Cambria" panose="02040503050406030204" pitchFamily="18" charset="0"/>
              </a:rPr>
              <a:t> nắng như đổ lửa, con kênh khi phơn phớt màu đào, khi hoá thành dòng thuỷ ngân cuồn cuộn, lúc biến thành con suối lửa. </a:t>
            </a:r>
            <a:endParaRPr lang="en-US" sz="19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813867D-FD8D-483A-865F-565188D6C655}"/>
              </a:ext>
            </a:extLst>
          </p:cNvPr>
          <p:cNvSpPr txBox="1"/>
          <p:nvPr/>
        </p:nvSpPr>
        <p:spPr>
          <a:xfrm>
            <a:off x="455445" y="4062579"/>
            <a:ext cx="8302625"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liên tưởng giúp người đọc hình dung được cái nắng nóng dữ dội ở nơi có con kênh Mặt Trời; làm cho cảnh vật sinh động, ấn tượng với người đọc hơn.</a:t>
            </a:r>
            <a:endParaRPr kumimoji="0" lang="en-US" sz="1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8417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188259"/>
            <a:ext cx="8739963" cy="477714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20" name="Group 19">
            <a:extLst>
              <a:ext uri="{FF2B5EF4-FFF2-40B4-BE49-F238E27FC236}">
                <a16:creationId xmlns:a16="http://schemas.microsoft.com/office/drawing/2014/main" id="{84536575-D38C-468C-A57B-808864218447}"/>
              </a:ext>
            </a:extLst>
          </p:cNvPr>
          <p:cNvGrpSpPr/>
          <p:nvPr/>
        </p:nvGrpSpPr>
        <p:grpSpPr>
          <a:xfrm>
            <a:off x="457200" y="334830"/>
            <a:ext cx="3576918" cy="2103047"/>
            <a:chOff x="457200" y="334830"/>
            <a:chExt cx="3576918" cy="2103047"/>
          </a:xfrm>
        </p:grpSpPr>
        <p:pic>
          <p:nvPicPr>
            <p:cNvPr id="2" name="Picture 1">
              <a:extLst>
                <a:ext uri="{FF2B5EF4-FFF2-40B4-BE49-F238E27FC236}">
                  <a16:creationId xmlns:a16="http://schemas.microsoft.com/office/drawing/2014/main" id="{F7ECF5B9-7D71-44EC-9122-ECB3783FFCF2}"/>
                </a:ext>
              </a:extLst>
            </p:cNvPr>
            <p:cNvPicPr>
              <a:picLocks noChangeAspect="1"/>
            </p:cNvPicPr>
            <p:nvPr/>
          </p:nvPicPr>
          <p:blipFill>
            <a:blip r:embed="rId3"/>
            <a:stretch>
              <a:fillRect/>
            </a:stretch>
          </p:blipFill>
          <p:spPr>
            <a:xfrm>
              <a:off x="737835" y="334830"/>
              <a:ext cx="2935941" cy="1731746"/>
            </a:xfrm>
            <a:prstGeom prst="rect">
              <a:avLst/>
            </a:prstGeom>
          </p:spPr>
        </p:pic>
        <p:sp>
          <p:nvSpPr>
            <p:cNvPr id="17" name="TextBox 16">
              <a:extLst>
                <a:ext uri="{FF2B5EF4-FFF2-40B4-BE49-F238E27FC236}">
                  <a16:creationId xmlns:a16="http://schemas.microsoft.com/office/drawing/2014/main" id="{9B4F77E7-D9D7-4F27-9672-039E8884A27D}"/>
                </a:ext>
              </a:extLst>
            </p:cNvPr>
            <p:cNvSpPr txBox="1"/>
            <p:nvPr/>
          </p:nvSpPr>
          <p:spPr>
            <a:xfrm>
              <a:off x="457200" y="2099323"/>
              <a:ext cx="3576918"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Buổi sáng, con kênh phơn phớt màu đào</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endParaRPr lang="en-US" sz="1100" i="1" dirty="0">
                <a:solidFill>
                  <a:schemeClr val="tx1"/>
                </a:solidFill>
              </a:endParaRPr>
            </a:p>
          </p:txBody>
        </p:sp>
      </p:grpSp>
      <p:grpSp>
        <p:nvGrpSpPr>
          <p:cNvPr id="21" name="Group 20">
            <a:extLst>
              <a:ext uri="{FF2B5EF4-FFF2-40B4-BE49-F238E27FC236}">
                <a16:creationId xmlns:a16="http://schemas.microsoft.com/office/drawing/2014/main" id="{B2AA25D9-1364-4261-8D5B-D7B3375AD7E6}"/>
              </a:ext>
            </a:extLst>
          </p:cNvPr>
          <p:cNvGrpSpPr/>
          <p:nvPr/>
        </p:nvGrpSpPr>
        <p:grpSpPr>
          <a:xfrm>
            <a:off x="4569811" y="334830"/>
            <a:ext cx="4572000" cy="2099905"/>
            <a:chOff x="4569811" y="334830"/>
            <a:chExt cx="4572000" cy="2099905"/>
          </a:xfrm>
        </p:grpSpPr>
        <p:pic>
          <p:nvPicPr>
            <p:cNvPr id="7" name="Picture 6">
              <a:extLst>
                <a:ext uri="{FF2B5EF4-FFF2-40B4-BE49-F238E27FC236}">
                  <a16:creationId xmlns:a16="http://schemas.microsoft.com/office/drawing/2014/main" id="{EB23A573-4685-4321-9B7C-AF50993EB8CC}"/>
                </a:ext>
              </a:extLst>
            </p:cNvPr>
            <p:cNvPicPr>
              <a:picLocks noChangeAspect="1"/>
            </p:cNvPicPr>
            <p:nvPr/>
          </p:nvPicPr>
          <p:blipFill rotWithShape="1">
            <a:blip r:embed="rId4"/>
            <a:srcRect t="21160" r="-880"/>
            <a:stretch/>
          </p:blipFill>
          <p:spPr>
            <a:xfrm>
              <a:off x="5169601" y="334830"/>
              <a:ext cx="2956952" cy="1731746"/>
            </a:xfrm>
            <a:prstGeom prst="rect">
              <a:avLst/>
            </a:prstGeom>
          </p:spPr>
        </p:pic>
        <p:sp>
          <p:nvSpPr>
            <p:cNvPr id="18" name="TextBox 17">
              <a:extLst>
                <a:ext uri="{FF2B5EF4-FFF2-40B4-BE49-F238E27FC236}">
                  <a16:creationId xmlns:a16="http://schemas.microsoft.com/office/drawing/2014/main" id="{18A344A9-0BFF-449C-B247-FD96D2C0C949}"/>
                </a:ext>
              </a:extLst>
            </p:cNvPr>
            <p:cNvSpPr txBox="1"/>
            <p:nvPr/>
          </p:nvSpPr>
          <p:spPr>
            <a:xfrm>
              <a:off x="4569811" y="2096181"/>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G</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iữa trưa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hoá</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ra một dòng thuỷ ngân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a:t>
              </a:r>
              <a:r>
                <a:rPr kumimoji="0" lang="vi-VN"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endParaRPr lang="en-US" sz="1100" i="1" dirty="0">
                <a:solidFill>
                  <a:schemeClr val="tx1"/>
                </a:solidFill>
              </a:endParaRPr>
            </a:p>
          </p:txBody>
        </p:sp>
      </p:grpSp>
      <p:grpSp>
        <p:nvGrpSpPr>
          <p:cNvPr id="22" name="Group 21">
            <a:extLst>
              <a:ext uri="{FF2B5EF4-FFF2-40B4-BE49-F238E27FC236}">
                <a16:creationId xmlns:a16="http://schemas.microsoft.com/office/drawing/2014/main" id="{B7D58563-3F58-442B-B213-D2F399E5CD21}"/>
              </a:ext>
            </a:extLst>
          </p:cNvPr>
          <p:cNvGrpSpPr/>
          <p:nvPr/>
        </p:nvGrpSpPr>
        <p:grpSpPr>
          <a:xfrm>
            <a:off x="2651364" y="2829608"/>
            <a:ext cx="4572000" cy="2109400"/>
            <a:chOff x="2651364" y="2829608"/>
            <a:chExt cx="4572000" cy="2109400"/>
          </a:xfrm>
        </p:grpSpPr>
        <p:pic>
          <p:nvPicPr>
            <p:cNvPr id="3" name="Picture 2">
              <a:extLst>
                <a:ext uri="{FF2B5EF4-FFF2-40B4-BE49-F238E27FC236}">
                  <a16:creationId xmlns:a16="http://schemas.microsoft.com/office/drawing/2014/main" id="{CAE36675-F358-45F2-AF16-BBFD46D92EC9}"/>
                </a:ext>
              </a:extLst>
            </p:cNvPr>
            <p:cNvPicPr>
              <a:picLocks noChangeAspect="1"/>
            </p:cNvPicPr>
            <p:nvPr/>
          </p:nvPicPr>
          <p:blipFill>
            <a:blip r:embed="rId5"/>
            <a:stretch>
              <a:fillRect/>
            </a:stretch>
          </p:blipFill>
          <p:spPr>
            <a:xfrm>
              <a:off x="3181803" y="2829608"/>
              <a:ext cx="3075507" cy="1731747"/>
            </a:xfrm>
            <a:prstGeom prst="rect">
              <a:avLst/>
            </a:prstGeom>
          </p:spPr>
        </p:pic>
        <p:sp>
          <p:nvSpPr>
            <p:cNvPr id="19" name="TextBox 18">
              <a:extLst>
                <a:ext uri="{FF2B5EF4-FFF2-40B4-BE49-F238E27FC236}">
                  <a16:creationId xmlns:a16="http://schemas.microsoft.com/office/drawing/2014/main" id="{817E63E2-7F71-4DFE-AE16-4CA24F55F155}"/>
                </a:ext>
              </a:extLst>
            </p:cNvPr>
            <p:cNvSpPr txBox="1"/>
            <p:nvPr/>
          </p:nvSpPr>
          <p:spPr>
            <a:xfrm>
              <a:off x="2651364" y="4600454"/>
              <a:ext cx="4572000" cy="338554"/>
            </a:xfrm>
            <a:prstGeom prst="rect">
              <a:avLst/>
            </a:prstGeom>
            <a:noFill/>
          </p:spPr>
          <p:txBody>
            <a:bodyPr wrap="square">
              <a:spAutoFit/>
            </a:bodyPr>
            <a:lstStyle/>
            <a:p>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kênh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biến</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thành</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một</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con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suối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lửa</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lúc</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trời</a:t>
              </a:r>
              <a:r>
                <a:rPr kumimoji="0" lang="en-US" altLang="en-US" sz="1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Arial" panose="020B0604020202020204" pitchFamily="34" charset="0"/>
                  <a:sym typeface="Arial"/>
                </a:rPr>
                <a:t> </a:t>
              </a:r>
              <a:r>
                <a:rPr kumimoji="0" lang="en-US" altLang="en-US" sz="16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Arial" panose="020B0604020202020204" pitchFamily="34" charset="0"/>
                  <a:sym typeface="Arial"/>
                </a:rPr>
                <a:t>chiều</a:t>
              </a:r>
              <a:endParaRPr lang="en-US" sz="1100" i="1" dirty="0">
                <a:solidFill>
                  <a:schemeClr val="tx1"/>
                </a:solidFill>
              </a:endParaRPr>
            </a:p>
          </p:txBody>
        </p:sp>
      </p:grpSp>
    </p:spTree>
    <p:extLst>
      <p:ext uri="{BB962C8B-B14F-4D97-AF65-F5344CB8AC3E}">
        <p14:creationId xmlns:p14="http://schemas.microsoft.com/office/powerpoint/2010/main" val="25289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890503" y="178096"/>
            <a:ext cx="7863532" cy="1196361"/>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27649" y="-22815"/>
            <a:ext cx="8626385" cy="1691643"/>
            <a:chOff x="-180345" y="227423"/>
            <a:chExt cx="8626385" cy="1691643"/>
          </a:xfrm>
        </p:grpSpPr>
        <p:sp>
          <p:nvSpPr>
            <p:cNvPr id="13" name="Rectangle 12">
              <a:extLst>
                <a:ext uri="{FF2B5EF4-FFF2-40B4-BE49-F238E27FC236}">
                  <a16:creationId xmlns:a16="http://schemas.microsoft.com/office/drawing/2014/main" id="{E0330586-932C-42E3-9932-D210323B8C36}"/>
                </a:ext>
              </a:extLst>
            </p:cNvPr>
            <p:cNvSpPr/>
            <p:nvPr/>
          </p:nvSpPr>
          <p:spPr>
            <a:xfrm>
              <a:off x="995739" y="472516"/>
              <a:ext cx="7450301"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2.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Dựa vào kết quả quan sát của mình, em hãy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lập dàn ý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 văn miêu tả một </a:t>
              </a: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cảnh sông nước </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a:t>
              </a:r>
              <a:r>
                <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a:t>
              </a: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ột vùng biển, một dòng sông, một con suối hay một hồ nước).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80345" y="227423"/>
              <a:ext cx="1265393" cy="985838"/>
            </a:xfrm>
            <a:prstGeom prst="rect">
              <a:avLst/>
            </a:prstGeom>
            <a:noFill/>
            <a:ln>
              <a:noFill/>
            </a:ln>
          </p:spPr>
        </p:pic>
      </p:grpSp>
      <p:sp>
        <p:nvSpPr>
          <p:cNvPr id="35" name="Text Box 15">
            <a:extLst>
              <a:ext uri="{FF2B5EF4-FFF2-40B4-BE49-F238E27FC236}">
                <a16:creationId xmlns:a16="http://schemas.microsoft.com/office/drawing/2014/main" id="{F4F0BC29-2DBB-4384-B446-100D2FF44354}"/>
              </a:ext>
            </a:extLst>
          </p:cNvPr>
          <p:cNvSpPr txBox="1">
            <a:spLocks noChangeArrowheads="1"/>
          </p:cNvSpPr>
          <p:nvPr/>
        </p:nvSpPr>
        <p:spPr bwMode="auto">
          <a:xfrm>
            <a:off x="890503" y="1713010"/>
            <a:ext cx="745030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Tx/>
              <a:buFontTx/>
              <a:buNone/>
              <a:defRPr/>
            </a:pPr>
            <a:r>
              <a:rPr lang="en-US" altLang="en-US" sz="2000" b="1" kern="1200" dirty="0">
                <a:solidFill>
                  <a:schemeClr val="tx1"/>
                </a:solidFill>
                <a:effectLst>
                  <a:outerShdw blurRad="38100" dist="38100" dir="2700000" algn="tl">
                    <a:srgbClr val="C0C0C0"/>
                  </a:outerShdw>
                </a:effectLst>
                <a:latin typeface="Cambria" panose="02040503050406030204" pitchFamily="18" charset="0"/>
                <a:ea typeface="Cambria" panose="02040503050406030204" pitchFamily="18" charset="0"/>
                <a:cs typeface="+mn-cs"/>
              </a:rPr>
              <a:t>CHÚ Ý</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tự</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 Theo </a:t>
            </a:r>
            <a:r>
              <a:rPr lang="en-US" altLang="en-US" sz="2000" kern="1200" dirty="0" err="1">
                <a:solidFill>
                  <a:schemeClr val="tx1"/>
                </a:solidFill>
                <a:latin typeface="Cambria" panose="02040503050406030204" pitchFamily="18" charset="0"/>
                <a:ea typeface="Cambria" panose="02040503050406030204" pitchFamily="18" charset="0"/>
                <a:cs typeface="+mn-cs"/>
              </a:rPr>
              <a:t>thời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hoặc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theo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từng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bộ</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phận</a:t>
            </a:r>
            <a:r>
              <a:rPr lang="en-US" altLang="en-US" sz="2000" kern="1200" dirty="0">
                <a:solidFill>
                  <a:schemeClr val="tx1"/>
                </a:solidFill>
                <a:latin typeface="Cambria" panose="02040503050406030204" pitchFamily="18" charset="0"/>
                <a:ea typeface="Cambria" panose="02040503050406030204" pitchFamily="18" charset="0"/>
                <a:cs typeface="+mn-cs"/>
              </a:rPr>
              <a:t> ).</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Thể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hiện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đúng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cấu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tạo</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của</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bài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văn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Chọn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lọc</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biểu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để</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miêu</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tả</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Kết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hợp</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các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giác</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trong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quan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sát</a:t>
            </a:r>
            <a:r>
              <a:rPr lang="en-US" altLang="en-US" sz="2000" kern="1200" dirty="0">
                <a:solidFill>
                  <a:schemeClr val="tx1"/>
                </a:solidFill>
                <a:latin typeface="Cambria" panose="02040503050406030204" pitchFamily="18" charset="0"/>
                <a:ea typeface="Cambria" panose="02040503050406030204" pitchFamily="18" charset="0"/>
                <a:cs typeface="+mn-cs"/>
              </a:rPr>
              <a:t> chi </a:t>
            </a:r>
            <a:r>
              <a:rPr lang="en-US" altLang="en-US" sz="2000" kern="1200" dirty="0" err="1">
                <a:solidFill>
                  <a:schemeClr val="tx1"/>
                </a:solidFill>
                <a:latin typeface="Cambria" panose="02040503050406030204" pitchFamily="18" charset="0"/>
                <a:ea typeface="Cambria" panose="02040503050406030204" pitchFamily="18" charset="0"/>
                <a:cs typeface="+mn-cs"/>
              </a:rPr>
              <a:t>tiết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hình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ảnh</a:t>
            </a:r>
            <a:r>
              <a:rPr lang="en-US" altLang="en-US" sz="2000" kern="1200" dirty="0">
                <a:solidFill>
                  <a:schemeClr val="tx1"/>
                </a:solidFill>
                <a:latin typeface="Cambria" panose="02040503050406030204" pitchFamily="18" charset="0"/>
                <a:ea typeface="Cambria" panose="02040503050406030204" pitchFamily="18" charset="0"/>
                <a:cs typeface="+mn-cs"/>
              </a:rPr>
              <a:t>.</a:t>
            </a:r>
          </a:p>
          <a:p>
            <a:pPr algn="just">
              <a:spcBef>
                <a:spcPct val="50000"/>
              </a:spcBef>
              <a:buClrTx/>
              <a:buFontTx/>
              <a:buNone/>
              <a:defRPr/>
            </a:pPr>
            <a:r>
              <a:rPr lang="en-US" altLang="en-US" sz="2000" kern="1200" dirty="0">
                <a:solidFill>
                  <a:schemeClr val="tx1"/>
                </a:solidFill>
                <a:latin typeface="Cambria" panose="02040503050406030204" pitchFamily="18" charset="0"/>
                <a:ea typeface="Cambria" panose="02040503050406030204" pitchFamily="18" charset="0"/>
                <a:cs typeface="+mn-cs"/>
              </a:rPr>
              <a:t> - </a:t>
            </a:r>
            <a:r>
              <a:rPr lang="en-US" altLang="en-US" sz="2000" kern="1200" dirty="0" err="1">
                <a:solidFill>
                  <a:schemeClr val="tx1"/>
                </a:solidFill>
                <a:latin typeface="Cambria" panose="02040503050406030204" pitchFamily="18" charset="0"/>
                <a:ea typeface="Cambria" panose="02040503050406030204" pitchFamily="18" charset="0"/>
                <a:cs typeface="+mn-cs"/>
              </a:rPr>
              <a:t>Viết</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ngắn</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gọn</a:t>
            </a:r>
            <a:r>
              <a:rPr lang="en-US" altLang="en-US" sz="2000" kern="1200" dirty="0">
                <a:solidFill>
                  <a:schemeClr val="tx1"/>
                </a:solidFill>
                <a:latin typeface="Cambria" panose="02040503050406030204" pitchFamily="18" charset="0"/>
                <a:ea typeface="Cambria" panose="02040503050406030204" pitchFamily="18" charset="0"/>
                <a:cs typeface="+mn-cs"/>
              </a:rPr>
              <a:t> ý </a:t>
            </a:r>
            <a:r>
              <a:rPr lang="en-US" altLang="en-US" sz="2000" kern="1200" dirty="0" err="1">
                <a:solidFill>
                  <a:schemeClr val="tx1"/>
                </a:solidFill>
                <a:latin typeface="Cambria" panose="02040503050406030204" pitchFamily="18" charset="0"/>
                <a:ea typeface="Cambria" panose="02040503050406030204" pitchFamily="18" charset="0"/>
                <a:cs typeface="+mn-cs"/>
              </a:rPr>
              <a:t>chính</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dưới</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dạng</a:t>
            </a:r>
            <a:r>
              <a:rPr lang="en-US" altLang="en-US" sz="2000" kern="1200" dirty="0">
                <a:solidFill>
                  <a:schemeClr val="tx1"/>
                </a:solidFill>
                <a:latin typeface="Cambria" panose="02040503050406030204" pitchFamily="18" charset="0"/>
                <a:ea typeface="Cambria" panose="02040503050406030204" pitchFamily="18" charset="0"/>
                <a:cs typeface="+mn-cs"/>
              </a:rPr>
              <a:t> </a:t>
            </a:r>
            <a:r>
              <a:rPr lang="en-US" altLang="en-US" sz="2000" kern="1200" dirty="0" err="1">
                <a:solidFill>
                  <a:schemeClr val="tx1"/>
                </a:solidFill>
                <a:latin typeface="Cambria" panose="02040503050406030204" pitchFamily="18" charset="0"/>
                <a:ea typeface="Cambria" panose="02040503050406030204" pitchFamily="18" charset="0"/>
                <a:cs typeface="+mn-cs"/>
              </a:rPr>
              <a:t>dàn</a:t>
            </a:r>
            <a:r>
              <a:rPr lang="en-US" altLang="en-US" sz="2000" kern="1200" dirty="0">
                <a:solidFill>
                  <a:schemeClr val="tx1"/>
                </a:solidFill>
                <a:latin typeface="Cambria" panose="02040503050406030204" pitchFamily="18" charset="0"/>
                <a:ea typeface="Cambria" panose="02040503050406030204" pitchFamily="18" charset="0"/>
                <a:cs typeface="+mn-cs"/>
              </a:rPr>
              <a:t> ý.</a:t>
            </a:r>
          </a:p>
        </p:txBody>
      </p:sp>
    </p:spTree>
    <p:extLst>
      <p:ext uri="{BB962C8B-B14F-4D97-AF65-F5344CB8AC3E}">
        <p14:creationId xmlns:p14="http://schemas.microsoft.com/office/powerpoint/2010/main" val="18751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91441"/>
            <a:ext cx="8739963" cy="4873964"/>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12" name="Rounded Rectangle 1">
            <a:extLst>
              <a:ext uri="{FF2B5EF4-FFF2-40B4-BE49-F238E27FC236}">
                <a16:creationId xmlns:a16="http://schemas.microsoft.com/office/drawing/2014/main" id="{AA2E2AA5-FE42-4739-ADDD-6678B88E0A3D}"/>
              </a:ext>
            </a:extLst>
          </p:cNvPr>
          <p:cNvSpPr/>
          <p:nvPr/>
        </p:nvSpPr>
        <p:spPr>
          <a:xfrm>
            <a:off x="515903" y="948946"/>
            <a:ext cx="1137015" cy="465165"/>
          </a:xfrm>
          <a:prstGeom prst="roundRect">
            <a:avLst/>
          </a:prstGeom>
          <a:solidFill>
            <a:srgbClr val="FEC4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Mở</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C13840FB-6CD6-4BEB-BA40-7350865D04F9}"/>
              </a:ext>
            </a:extLst>
          </p:cNvPr>
          <p:cNvSpPr txBox="1"/>
          <p:nvPr/>
        </p:nvSpPr>
        <p:spPr>
          <a:xfrm>
            <a:off x="2689412" y="793497"/>
            <a:ext cx="6049937"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Giới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thiệu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về</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sẽ</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này</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ở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đâu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sp>
        <p:nvSpPr>
          <p:cNvPr id="14" name="TextBox 13">
            <a:extLst>
              <a:ext uri="{FF2B5EF4-FFF2-40B4-BE49-F238E27FC236}">
                <a16:creationId xmlns:a16="http://schemas.microsoft.com/office/drawing/2014/main" id="{A0D16342-144F-403E-9492-837BD72A311B}"/>
              </a:ext>
            </a:extLst>
          </p:cNvPr>
          <p:cNvSpPr txBox="1"/>
          <p:nvPr/>
        </p:nvSpPr>
        <p:spPr>
          <a:xfrm>
            <a:off x="2693324" y="1216923"/>
            <a:ext cx="3350597" cy="369332"/>
          </a:xfrm>
          <a:prstGeom prst="rect">
            <a:avLst/>
          </a:prstGeom>
          <a:noFill/>
        </p:spPr>
        <p:txBody>
          <a:bodyPr wrap="non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để</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lại</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dấu</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ấn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cho</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em</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a:t>
            </a:r>
          </a:p>
        </p:txBody>
      </p:sp>
      <p:cxnSp>
        <p:nvCxnSpPr>
          <p:cNvPr id="15" name="Straight Arrow Connector 14">
            <a:extLst>
              <a:ext uri="{FF2B5EF4-FFF2-40B4-BE49-F238E27FC236}">
                <a16:creationId xmlns:a16="http://schemas.microsoft.com/office/drawing/2014/main" id="{785E4790-CD73-4053-997F-159C11981C74}"/>
              </a:ext>
            </a:extLst>
          </p:cNvPr>
          <p:cNvCxnSpPr>
            <a:cxnSpLocks/>
            <a:stCxn id="12" idx="3"/>
          </p:cNvCxnSpPr>
          <p:nvPr/>
        </p:nvCxnSpPr>
        <p:spPr>
          <a:xfrm flipV="1">
            <a:off x="1652918" y="1026973"/>
            <a:ext cx="1036494" cy="154556"/>
          </a:xfrm>
          <a:prstGeom prst="straightConnector1">
            <a:avLst/>
          </a:prstGeom>
          <a:noFill/>
          <a:ln w="12700" cap="flat" cmpd="sng" algn="ctr">
            <a:solidFill>
              <a:srgbClr val="5B9BD5"/>
            </a:solidFill>
            <a:prstDash val="solid"/>
            <a:miter lim="800000"/>
            <a:tailEnd type="triangle"/>
          </a:ln>
          <a:effectLst/>
        </p:spPr>
      </p:cxnSp>
      <p:cxnSp>
        <p:nvCxnSpPr>
          <p:cNvPr id="16" name="Straight Arrow Connector 15">
            <a:extLst>
              <a:ext uri="{FF2B5EF4-FFF2-40B4-BE49-F238E27FC236}">
                <a16:creationId xmlns:a16="http://schemas.microsoft.com/office/drawing/2014/main" id="{BCCA684E-7E8F-4AF6-A070-BDBB5C1825C6}"/>
              </a:ext>
            </a:extLst>
          </p:cNvPr>
          <p:cNvCxnSpPr>
            <a:cxnSpLocks/>
            <a:stCxn id="12" idx="3"/>
          </p:cNvCxnSpPr>
          <p:nvPr/>
        </p:nvCxnSpPr>
        <p:spPr>
          <a:xfrm>
            <a:off x="1652918" y="1181529"/>
            <a:ext cx="980461" cy="184666"/>
          </a:xfrm>
          <a:prstGeom prst="straightConnector1">
            <a:avLst/>
          </a:prstGeom>
          <a:noFill/>
          <a:ln w="12700" cap="flat" cmpd="sng" algn="ctr">
            <a:solidFill>
              <a:srgbClr val="5B9BD5"/>
            </a:solidFill>
            <a:prstDash val="solid"/>
            <a:miter lim="800000"/>
            <a:tailEnd type="triangle"/>
          </a:ln>
          <a:effectLst/>
        </p:spPr>
      </p:cxnSp>
      <p:sp>
        <p:nvSpPr>
          <p:cNvPr id="17" name="Rounded Rectangle 19">
            <a:extLst>
              <a:ext uri="{FF2B5EF4-FFF2-40B4-BE49-F238E27FC236}">
                <a16:creationId xmlns:a16="http://schemas.microsoft.com/office/drawing/2014/main" id="{B913AF7D-3048-4DA8-944B-9FDA15B8F4AD}"/>
              </a:ext>
            </a:extLst>
          </p:cNvPr>
          <p:cNvSpPr/>
          <p:nvPr/>
        </p:nvSpPr>
        <p:spPr>
          <a:xfrm>
            <a:off x="560137" y="2158123"/>
            <a:ext cx="1295557" cy="465165"/>
          </a:xfrm>
          <a:prstGeom prst="roundRect">
            <a:avLst/>
          </a:prstGeom>
          <a:solidFill>
            <a:srgbClr val="FF8D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50204B76-523A-4E0E-B3D5-8B107E54A2BA}"/>
              </a:ext>
            </a:extLst>
          </p:cNvPr>
          <p:cNvSpPr txBox="1"/>
          <p:nvPr/>
        </p:nvSpPr>
        <p:spPr>
          <a:xfrm>
            <a:off x="2689412" y="1789017"/>
            <a:ext cx="2461280" cy="369332"/>
          </a:xfrm>
          <a:prstGeom prst="rect">
            <a:avLst/>
          </a:prstGeom>
          <a:noFill/>
        </p:spPr>
        <p:txBody>
          <a:bodyPr wrap="square" rtlCol="0">
            <a:spAutoFit/>
          </a:bodyPr>
          <a:lstStyle/>
          <a:p>
            <a:pPr>
              <a:buClrTx/>
              <a:buFontTx/>
              <a:buNone/>
            </a:pP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Tả</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bao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quát</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toàn</a:t>
            </a:r>
            <a:r>
              <a:rPr lang="en-US" sz="1800" kern="1200" dirty="0">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 </a:t>
            </a:r>
            <a:r>
              <a:rPr lang="en-US" sz="1800" kern="1200" dirty="0" err="1">
                <a:solidFill>
                  <a:prstClr val="black"/>
                </a:solidFill>
                <a:latin typeface="Cambria" panose="02040503050406030204" pitchFamily="18" charset="0"/>
                <a:ea typeface="Cambria" panose="02040503050406030204" pitchFamily="18" charset="0"/>
                <a:cs typeface="#9Slide03 Arima Madurai Black" panose="00000A00000000000000" pitchFamily="2" charset="0"/>
              </a:rPr>
              <a:t>cảnh</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19" name="Straight Arrow Connector 18">
            <a:extLst>
              <a:ext uri="{FF2B5EF4-FFF2-40B4-BE49-F238E27FC236}">
                <a16:creationId xmlns:a16="http://schemas.microsoft.com/office/drawing/2014/main" id="{146953B3-CB63-487E-8179-CB07BA46BAD2}"/>
              </a:ext>
            </a:extLst>
          </p:cNvPr>
          <p:cNvCxnSpPr>
            <a:cxnSpLocks/>
          </p:cNvCxnSpPr>
          <p:nvPr/>
        </p:nvCxnSpPr>
        <p:spPr>
          <a:xfrm flipV="1">
            <a:off x="1853767" y="2087656"/>
            <a:ext cx="757250" cy="319928"/>
          </a:xfrm>
          <a:prstGeom prst="straightConnector1">
            <a:avLst/>
          </a:prstGeom>
          <a:noFill/>
          <a:ln w="12700" cap="flat" cmpd="sng" algn="ctr">
            <a:solidFill>
              <a:srgbClr val="5B9BD5"/>
            </a:solidFill>
            <a:prstDash val="solid"/>
            <a:miter lim="800000"/>
            <a:tailEnd type="triangle"/>
          </a:ln>
          <a:effectLst/>
        </p:spPr>
      </p:cxnSp>
      <p:sp>
        <p:nvSpPr>
          <p:cNvPr id="20" name="Rounded Rectangle 28">
            <a:extLst>
              <a:ext uri="{FF2B5EF4-FFF2-40B4-BE49-F238E27FC236}">
                <a16:creationId xmlns:a16="http://schemas.microsoft.com/office/drawing/2014/main" id="{B28A2B51-6BBF-4FD4-8784-E4713921FC13}"/>
              </a:ext>
            </a:extLst>
          </p:cNvPr>
          <p:cNvSpPr/>
          <p:nvPr/>
        </p:nvSpPr>
        <p:spPr>
          <a:xfrm>
            <a:off x="515903" y="3529415"/>
            <a:ext cx="1337864" cy="465165"/>
          </a:xfrm>
          <a:prstGeom prst="roundRect">
            <a:avLst/>
          </a:prstGeom>
          <a:solidFill>
            <a:srgbClr val="98DA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Kết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80332BF6-FE4C-4F10-BD1C-834738C54A43}"/>
              </a:ext>
            </a:extLst>
          </p:cNvPr>
          <p:cNvSpPr txBox="1"/>
          <p:nvPr/>
        </p:nvSpPr>
        <p:spPr>
          <a:xfrm>
            <a:off x="5082520" y="5675059"/>
            <a:ext cx="7109480" cy="369332"/>
          </a:xfrm>
          <a:prstGeom prst="rect">
            <a:avLst/>
          </a:prstGeom>
          <a:noFill/>
        </p:spPr>
        <p:txBody>
          <a:bodyPr wrap="square" rtlCol="0">
            <a:spAutoFit/>
          </a:bodyPr>
          <a:lstStyle/>
          <a:p>
            <a:pPr>
              <a:buClrTx/>
              <a:buFontTx/>
              <a:buNone/>
            </a:pPr>
            <a:r>
              <a:rPr lang="en-US" sz="1800" kern="1200" dirty="0" err="1">
                <a:solidFill>
                  <a:prstClr val="black"/>
                </a:solidFill>
                <a:latin typeface="Calibri Light" panose="020F0302020204030204"/>
                <a:ea typeface="+mn-ea"/>
                <a:cs typeface="#9Slide03 Arima Madurai Black" panose="00000A00000000000000" pitchFamily="2" charset="0"/>
              </a:rPr>
              <a:t>Nêu</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cảm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nghĩ</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em</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về</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lợi</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ích</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của</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cơn</a:t>
            </a:r>
            <a:r>
              <a:rPr lang="en-US" sz="1800" kern="1200" dirty="0">
                <a:solidFill>
                  <a:prstClr val="black"/>
                </a:solidFill>
                <a:latin typeface="Calibri Light" panose="020F0302020204030204"/>
                <a:ea typeface="+mn-ea"/>
                <a:cs typeface="#9Slide03 Arima Madurai Black" panose="00000A00000000000000" pitchFamily="2" charset="0"/>
              </a:rPr>
              <a:t> </a:t>
            </a:r>
            <a:r>
              <a:rPr lang="en-US" sz="1800" kern="1200" dirty="0" err="1">
                <a:solidFill>
                  <a:prstClr val="black"/>
                </a:solidFill>
                <a:latin typeface="Calibri Light" panose="020F0302020204030204"/>
                <a:ea typeface="+mn-ea"/>
                <a:cs typeface="#9Slide03 Arima Madurai Black" panose="00000A00000000000000" pitchFamily="2" charset="0"/>
              </a:rPr>
              <a:t>mưa</a:t>
            </a:r>
            <a:r>
              <a:rPr lang="en-US" sz="1800" kern="1200" dirty="0">
                <a:solidFill>
                  <a:prstClr val="black"/>
                </a:solidFill>
                <a:latin typeface="Calibri Light" panose="020F0302020204030204"/>
                <a:ea typeface="+mn-ea"/>
                <a:cs typeface="#9Slide03 Arima Madurai Black" panose="00000A00000000000000" pitchFamily="2" charset="0"/>
              </a:rPr>
              <a:t>.</a:t>
            </a:r>
            <a:endParaRPr lang="en-US" sz="1800" i="1" kern="1200" dirty="0">
              <a:solidFill>
                <a:srgbClr val="FF0000"/>
              </a:solidFill>
              <a:latin typeface="Calibri Light" panose="020F0302020204030204"/>
              <a:ea typeface="+mn-ea"/>
              <a:cs typeface="#9Slide03 Arima Madurai Black" panose="00000A00000000000000" pitchFamily="2" charset="0"/>
            </a:endParaRPr>
          </a:p>
        </p:txBody>
      </p:sp>
      <p:cxnSp>
        <p:nvCxnSpPr>
          <p:cNvPr id="25" name="Straight Arrow Connector 24">
            <a:extLst>
              <a:ext uri="{FF2B5EF4-FFF2-40B4-BE49-F238E27FC236}">
                <a16:creationId xmlns:a16="http://schemas.microsoft.com/office/drawing/2014/main" id="{3CB87A79-A2CA-469B-ADBA-5A8D177DB7A4}"/>
              </a:ext>
            </a:extLst>
          </p:cNvPr>
          <p:cNvCxnSpPr>
            <a:cxnSpLocks/>
          </p:cNvCxnSpPr>
          <p:nvPr/>
        </p:nvCxnSpPr>
        <p:spPr>
          <a:xfrm>
            <a:off x="1884903" y="2407582"/>
            <a:ext cx="726114" cy="451192"/>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a:extLst>
              <a:ext uri="{FF2B5EF4-FFF2-40B4-BE49-F238E27FC236}">
                <a16:creationId xmlns:a16="http://schemas.microsoft.com/office/drawing/2014/main" id="{0003D92B-9985-4077-A772-D064BA569873}"/>
              </a:ext>
            </a:extLst>
          </p:cNvPr>
          <p:cNvCxnSpPr/>
          <p:nvPr/>
        </p:nvCxnSpPr>
        <p:spPr>
          <a:xfrm>
            <a:off x="3598750" y="5972986"/>
            <a:ext cx="1483770" cy="0"/>
          </a:xfrm>
          <a:prstGeom prst="straightConnector1">
            <a:avLst/>
          </a:prstGeom>
          <a:noFill/>
          <a:ln w="12700" cap="flat" cmpd="sng" algn="ctr">
            <a:solidFill>
              <a:srgbClr val="5B9BD5"/>
            </a:solidFill>
            <a:prstDash val="solid"/>
            <a:miter lim="800000"/>
            <a:tailEnd type="triangle"/>
          </a:ln>
          <a:effectLst/>
        </p:spPr>
      </p:cxnSp>
      <p:pic>
        <p:nvPicPr>
          <p:cNvPr id="29" name="Picture 28">
            <a:extLst>
              <a:ext uri="{FF2B5EF4-FFF2-40B4-BE49-F238E27FC236}">
                <a16:creationId xmlns:a16="http://schemas.microsoft.com/office/drawing/2014/main" id="{28DB22F8-6D10-4A2C-9EE2-E195F19B9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970" y="4752961"/>
            <a:ext cx="1450974" cy="688908"/>
          </a:xfrm>
          <a:prstGeom prst="rect">
            <a:avLst/>
          </a:prstGeom>
        </p:spPr>
      </p:pic>
      <p:sp>
        <p:nvSpPr>
          <p:cNvPr id="44" name="TextBox 43">
            <a:extLst>
              <a:ext uri="{FF2B5EF4-FFF2-40B4-BE49-F238E27FC236}">
                <a16:creationId xmlns:a16="http://schemas.microsoft.com/office/drawing/2014/main" id="{5520546B-F7F4-4349-850E-F1EC36747750}"/>
              </a:ext>
            </a:extLst>
          </p:cNvPr>
          <p:cNvSpPr txBox="1"/>
          <p:nvPr/>
        </p:nvSpPr>
        <p:spPr>
          <a:xfrm>
            <a:off x="2631295" y="2556644"/>
            <a:ext cx="6331952" cy="923330"/>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từng</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phận</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xa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gần</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cao</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thấp</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endParaRPr lang="en-US" altLang="en-US" sz="1800" dirty="0">
              <a:latin typeface="Cambria" panose="02040503050406030204" pitchFamily="18" charset="0"/>
              <a:ea typeface="Cambria" panose="02040503050406030204" pitchFamily="18" charset="0"/>
              <a:cs typeface="Times New Roman" panose="02020603050405020304" pitchFamily="18" charset="0"/>
            </a:endParaRPr>
          </a:p>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8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sáng</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sym typeface="Wingdings 3" panose="05040102010807070707" pitchFamily="18" charset="2"/>
              </a:rPr>
              <a:t>tối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hoặc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mùa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cxnSp>
        <p:nvCxnSpPr>
          <p:cNvPr id="45" name="Straight Arrow Connector 44">
            <a:extLst>
              <a:ext uri="{FF2B5EF4-FFF2-40B4-BE49-F238E27FC236}">
                <a16:creationId xmlns:a16="http://schemas.microsoft.com/office/drawing/2014/main" id="{547E5820-88E7-42AB-9032-5A55106FBC30}"/>
              </a:ext>
            </a:extLst>
          </p:cNvPr>
          <p:cNvCxnSpPr>
            <a:cxnSpLocks/>
          </p:cNvCxnSpPr>
          <p:nvPr/>
        </p:nvCxnSpPr>
        <p:spPr>
          <a:xfrm>
            <a:off x="1853767" y="3796756"/>
            <a:ext cx="757250" cy="16981"/>
          </a:xfrm>
          <a:prstGeom prst="straightConnector1">
            <a:avLst/>
          </a:prstGeom>
          <a:noFill/>
          <a:ln w="12700" cap="flat" cmpd="sng" algn="ctr">
            <a:solidFill>
              <a:srgbClr val="5B9BD5"/>
            </a:solidFill>
            <a:prstDash val="solid"/>
            <a:miter lim="800000"/>
            <a:tailEnd type="triangle"/>
          </a:ln>
          <a:effectLst/>
        </p:spPr>
      </p:cxnSp>
      <p:sp>
        <p:nvSpPr>
          <p:cNvPr id="46" name="TextBox 45">
            <a:extLst>
              <a:ext uri="{FF2B5EF4-FFF2-40B4-BE49-F238E27FC236}">
                <a16:creationId xmlns:a16="http://schemas.microsoft.com/office/drawing/2014/main" id="{D54CB473-B0C6-4881-B1B7-F860B3490EBB}"/>
              </a:ext>
            </a:extLst>
          </p:cNvPr>
          <p:cNvSpPr txBox="1"/>
          <p:nvPr/>
        </p:nvSpPr>
        <p:spPr>
          <a:xfrm>
            <a:off x="2631295" y="3556222"/>
            <a:ext cx="4415432" cy="369332"/>
          </a:xfrm>
          <a:prstGeom prst="rect">
            <a:avLst/>
          </a:prstGeom>
          <a:noFill/>
        </p:spPr>
        <p:txBody>
          <a:bodyPr wrap="square" rtlCol="0">
            <a:spAutoFit/>
          </a:bodyPr>
          <a:lstStyle/>
          <a:p>
            <a:pPr>
              <a:buClrTx/>
            </a:pPr>
            <a:r>
              <a:rPr lang="en-US" altLang="en-US" sz="1800" dirty="0" err="1">
                <a:latin typeface="Cambria" panose="02040503050406030204" pitchFamily="18" charset="0"/>
                <a:ea typeface="Cambria" panose="02040503050406030204" pitchFamily="18" charset="0"/>
                <a:cs typeface="Times New Roman" panose="02020603050405020304" pitchFamily="18" charset="0"/>
              </a:rPr>
              <a:t>Nêu</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tình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em</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1800" dirty="0">
                <a:latin typeface="Cambria" panose="02040503050406030204" pitchFamily="18" charset="0"/>
                <a:ea typeface="Cambria" panose="02040503050406030204" pitchFamily="18" charset="0"/>
                <a:cs typeface="Times New Roman" panose="02020603050405020304" pitchFamily="18" charset="0"/>
              </a:rPr>
              <a:t> </a:t>
            </a:r>
            <a:r>
              <a:rPr lang="en-US" altLang="en-US" sz="18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1800" dirty="0">
                <a:latin typeface="Cambria" panose="02040503050406030204" pitchFamily="18" charset="0"/>
                <a:ea typeface="Cambria" panose="02040503050406030204" pitchFamily="18" charset="0"/>
                <a:cs typeface="Times New Roman" panose="02020603050405020304" pitchFamily="18" charset="0"/>
              </a:rPr>
              <a:t>.</a:t>
            </a:r>
            <a:endParaRPr lang="en-US" sz="1800" i="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0763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down)">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barn(inVertical)">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p:bldP spid="20" grpId="0" animBg="1"/>
      <p:bldP spid="21" grpId="0"/>
      <p:bldP spid="44"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A77758D3-1949-4F66-9B26-79975E2135F7}"/>
              </a:ext>
            </a:extLst>
          </p:cNvPr>
          <p:cNvGrpSpPr/>
          <p:nvPr/>
        </p:nvGrpSpPr>
        <p:grpSpPr>
          <a:xfrm>
            <a:off x="2202297" y="623395"/>
            <a:ext cx="3960781" cy="569001"/>
            <a:chOff x="708862" y="1392135"/>
            <a:chExt cx="3960781" cy="569001"/>
          </a:xfrm>
        </p:grpSpPr>
        <p:sp>
          <p:nvSpPr>
            <p:cNvPr id="6" name="TextBox 5">
              <a:extLst>
                <a:ext uri="{FF2B5EF4-FFF2-40B4-BE49-F238E27FC236}">
                  <a16:creationId xmlns:a16="http://schemas.microsoft.com/office/drawing/2014/main" id="{4FEDE903-DEE3-499A-B20C-B9B7D8D6585B}"/>
                </a:ext>
              </a:extLst>
            </p:cNvPr>
            <p:cNvSpPr txBox="1"/>
            <p:nvPr/>
          </p:nvSpPr>
          <p:spPr>
            <a:xfrm>
              <a:off x="1346297" y="1561026"/>
              <a:ext cx="3323346" cy="400110"/>
            </a:xfrm>
            <a:prstGeom prst="rect">
              <a:avLst/>
            </a:prstGeom>
            <a:noFill/>
          </p:spPr>
          <p:txBody>
            <a:bodyPr wrap="none" rtlCol="0">
              <a:spAutoFit/>
            </a:bodyPr>
            <a:lstStyle/>
            <a:p>
              <a:r>
                <a:rPr lang="en-US" sz="2000" b="1" dirty="0">
                  <a:latin typeface="Cambria" panose="02040503050406030204" pitchFamily="18" charset="0"/>
                  <a:ea typeface="Cambria" panose="02040503050406030204" pitchFamily="18" charset="0"/>
                </a:rPr>
                <a:t>TIÊU CHÍ ĐÁNH GIÁ DÀN Ý </a:t>
              </a:r>
            </a:p>
          </p:txBody>
        </p:sp>
        <p:pic>
          <p:nvPicPr>
            <p:cNvPr id="16" name="Picture 4" descr="Write note icon Royalty Free Vector Image - VectorStock">
              <a:extLst>
                <a:ext uri="{FF2B5EF4-FFF2-40B4-BE49-F238E27FC236}">
                  <a16:creationId xmlns:a16="http://schemas.microsoft.com/office/drawing/2014/main" id="{7DCE459A-2FF7-4455-B442-A0849446F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778" b="73611" l="10000" r="90000">
                          <a14:foregroundMark x1="75500" y1="23981" x2="75500" y2="23981"/>
                          <a14:foregroundMark x1="32100" y1="23148" x2="32100" y2="23148"/>
                          <a14:foregroundMark x1="30100" y1="37037" x2="30100" y2="37037"/>
                          <a14:foregroundMark x1="33500" y1="72778" x2="33500" y2="72778"/>
                          <a14:foregroundMark x1="73200" y1="58519" x2="73200" y2="58519"/>
                          <a14:foregroundMark x1="58900" y1="62593" x2="58900" y2="62593"/>
                          <a14:foregroundMark x1="39500" y1="30000" x2="39500" y2="30000"/>
                          <a14:foregroundMark x1="39500" y1="49167" x2="39500" y2="49167"/>
                          <a14:foregroundMark x1="36400" y1="59167" x2="36400" y2="59167"/>
                          <a14:foregroundMark x1="49100" y1="64074" x2="49100" y2="64074"/>
                          <a14:foregroundMark x1="67200" y1="51852" x2="67200" y2="51852"/>
                          <a14:foregroundMark x1="35300" y1="27037" x2="33500" y2="50648"/>
                          <a14:foregroundMark x1="51100" y1="27315" x2="36500" y2="57130"/>
                          <a14:foregroundMark x1="36500" y1="57130" x2="36200" y2="57500"/>
                          <a14:foregroundMark x1="60300" y1="24167" x2="29300" y2="25648"/>
                          <a14:foregroundMark x1="29300" y1="25648" x2="25700" y2="34537"/>
                          <a14:foregroundMark x1="25700" y1="34537" x2="25700" y2="34537"/>
                          <a14:foregroundMark x1="21600" y1="38241" x2="28100" y2="37222"/>
                          <a14:foregroundMark x1="25200" y1="42593" x2="25400" y2="45926"/>
                          <a14:foregroundMark x1="21900" y1="48333" x2="29900" y2="47500"/>
                          <a14:foregroundMark x1="25000" y1="51667" x2="25400" y2="55185"/>
                          <a14:foregroundMark x1="21600" y1="59537" x2="31700" y2="57870"/>
                          <a14:foregroundMark x1="31700" y1="57870" x2="31700" y2="57870"/>
                          <a14:foregroundMark x1="24800" y1="64259" x2="29100" y2="73333"/>
                          <a14:foregroundMark x1="29100" y1="73333" x2="39600" y2="73981"/>
                          <a14:foregroundMark x1="39600" y1="73981" x2="62100" y2="72870"/>
                          <a14:foregroundMark x1="62100" y1="72870" x2="71400" y2="69167"/>
                          <a14:foregroundMark x1="71400" y1="69167" x2="69900" y2="58889"/>
                          <a14:foregroundMark x1="69900" y1="58889" x2="72800" y2="39907"/>
                          <a14:foregroundMark x1="35700" y1="69074" x2="62900" y2="65093"/>
                          <a14:foregroundMark x1="37300" y1="65278" x2="63900" y2="63519"/>
                          <a14:foregroundMark x1="63900" y1="63519" x2="42000" y2="67593"/>
                          <a14:foregroundMark x1="31500" y1="60741" x2="27500" y2="29630"/>
                          <a14:foregroundMark x1="27500" y1="29630" x2="26800" y2="29352"/>
                          <a14:foregroundMark x1="43100" y1="38241" x2="43100" y2="38241"/>
                          <a14:foregroundMark x1="33500" y1="65556" x2="45100" y2="35741"/>
                          <a14:foregroundMark x1="38400" y1="62407" x2="43200" y2="52407"/>
                          <a14:foregroundMark x1="43200" y1="52407" x2="57400" y2="35741"/>
                          <a14:foregroundMark x1="57400" y1="35741" x2="57600" y2="36389"/>
                          <a14:foregroundMark x1="40400" y1="63426" x2="46700" y2="47870"/>
                          <a14:foregroundMark x1="46700" y1="47870" x2="47500" y2="37407"/>
                          <a14:foregroundMark x1="47500" y1="37407" x2="54500" y2="29167"/>
                          <a14:foregroundMark x1="35700" y1="60741" x2="35600" y2="35741"/>
                          <a14:foregroundMark x1="35600" y1="35741" x2="36800" y2="34074"/>
                          <a14:foregroundMark x1="31700" y1="66944" x2="28300" y2="45648"/>
                          <a14:foregroundMark x1="28600" y1="68611" x2="26600" y2="57222"/>
                          <a14:foregroundMark x1="26600" y1="57222" x2="29500" y2="47500"/>
                          <a14:foregroundMark x1="29500" y1="47500" x2="29000" y2="45093"/>
                          <a14:foregroundMark x1="29200" y1="69444" x2="31300" y2="47870"/>
                          <a14:foregroundMark x1="31300" y1="47870" x2="36600" y2="38704"/>
                          <a14:foregroundMark x1="36600" y1="38704" x2="56600" y2="30000"/>
                          <a14:foregroundMark x1="56600" y1="30000" x2="56900" y2="30000"/>
                          <a14:foregroundMark x1="39500" y1="33704" x2="54900" y2="29352"/>
                          <a14:foregroundMark x1="33700" y1="30556" x2="44400" y2="26574"/>
                          <a14:foregroundMark x1="44400" y1="26574" x2="55500" y2="26852"/>
                          <a14:foregroundMark x1="55500" y1="26852" x2="53000" y2="37130"/>
                          <a14:foregroundMark x1="53000" y1="37130" x2="41100" y2="50278"/>
                          <a14:foregroundMark x1="32600" y1="71111" x2="65200" y2="68611"/>
                          <a14:foregroundMark x1="65200" y1="68611" x2="71600" y2="61389"/>
                          <a14:foregroundMark x1="71600" y1="61389" x2="70800" y2="51944"/>
                          <a14:foregroundMark x1="70800" y1="51944" x2="59400" y2="54630"/>
                          <a14:foregroundMark x1="59400" y1="54630" x2="37700" y2="66389"/>
                          <a14:foregroundMark x1="52500" y1="57685" x2="66500" y2="41759"/>
                          <a14:foregroundMark x1="66500" y1="41759" x2="69200" y2="50926"/>
                          <a14:foregroundMark x1="69200" y1="50926" x2="53300" y2="55000"/>
                          <a14:foregroundMark x1="54700" y1="26667" x2="54200" y2="35556"/>
                          <a14:foregroundMark x1="66300" y1="41944" x2="69200" y2="48148"/>
                          <a14:foregroundMark x1="54000" y1="26852" x2="56500" y2="34352"/>
                          <a14:foregroundMark x1="49300" y1="52685" x2="49300" y2="52685"/>
                          <a14:foregroundMark x1="25000" y1="30556" x2="33900" y2="24352"/>
                          <a14:foregroundMark x1="33900" y1="24352" x2="55900" y2="22500"/>
                          <a14:foregroundMark x1="55900" y1="22500" x2="58700" y2="22500"/>
                          <a14:foregroundMark x1="25900" y1="30556" x2="32500" y2="22963"/>
                          <a14:foregroundMark x1="32500" y1="22963" x2="34100" y2="22963"/>
                          <a14:foregroundMark x1="63400" y1="73611" x2="73000" y2="70185"/>
                          <a14:foregroundMark x1="73000" y1="70185" x2="72800" y2="68426"/>
                          <a14:foregroundMark x1="25900" y1="33056" x2="27300" y2="23426"/>
                          <a14:foregroundMark x1="27300" y1="23426" x2="35000" y2="23333"/>
                        </a14:backgroundRemoval>
                      </a14:imgEffect>
                    </a14:imgLayer>
                  </a14:imgProps>
                </a:ext>
                <a:ext uri="{28A0092B-C50C-407E-A947-70E740481C1C}">
                  <a14:useLocalDpi xmlns:a14="http://schemas.microsoft.com/office/drawing/2010/main" val="0"/>
                </a:ext>
              </a:extLst>
            </a:blip>
            <a:srcRect b="21240"/>
            <a:stretch/>
          </p:blipFill>
          <p:spPr bwMode="auto">
            <a:xfrm>
              <a:off x="708862" y="1392135"/>
              <a:ext cx="641362" cy="54554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15">
            <a:extLst>
              <a:ext uri="{FF2B5EF4-FFF2-40B4-BE49-F238E27FC236}">
                <a16:creationId xmlns:a16="http://schemas.microsoft.com/office/drawing/2014/main" id="{335E0065-9939-4389-B444-39BF1F4B79A9}"/>
              </a:ext>
            </a:extLst>
          </p:cNvPr>
          <p:cNvSpPr txBox="1">
            <a:spLocks noChangeArrowheads="1"/>
          </p:cNvSpPr>
          <p:nvPr/>
        </p:nvSpPr>
        <p:spPr bwMode="auto">
          <a:xfrm>
            <a:off x="800100" y="1553626"/>
            <a:ext cx="802117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buClrTx/>
              <a:buFontTx/>
              <a:buNone/>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Dàn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đủ</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bố</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cục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mở</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phần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liên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kết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ý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nhau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chi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tiết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đặc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điểm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được</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sắp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xếp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hợp</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lý</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Lựa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chọn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sự</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vật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cảnh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miêu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tả</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Sử</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dụng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nghệ</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thuật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hoá</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so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sánh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bài</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thêm</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000" kern="120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cs typeface="Times New Roman" panose="02020603050405020304" pitchFamily="18" charset="0"/>
            </a:endParaRPr>
          </a:p>
          <a:p>
            <a:pPr eaLnBrk="1" fontAlgn="base" hangingPunct="1">
              <a:spcBef>
                <a:spcPct val="50000"/>
              </a:spcBef>
              <a:spcAft>
                <a:spcPct val="0"/>
              </a:spcAft>
              <a:buClrTx/>
              <a:buFontTx/>
              <a:buChar char="-"/>
            </a:pP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Diễn</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đạt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lưu</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loát</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rõ</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000" kern="1200" dirty="0" err="1">
                <a:latin typeface="Cambria" panose="02040503050406030204" pitchFamily="18" charset="0"/>
                <a:ea typeface="Cambria" panose="02040503050406030204" pitchFamily="18" charset="0"/>
                <a:cs typeface="Times New Roman" panose="02020603050405020304" pitchFamily="18" charset="0"/>
              </a:rPr>
              <a:t>ràng</a:t>
            </a:r>
            <a:r>
              <a:rPr lang="en-US" altLang="en-US" sz="2000" kern="12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000" kern="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698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35" name="Rectangle 34">
            <a:extLst>
              <a:ext uri="{FF2B5EF4-FFF2-40B4-BE49-F238E27FC236}">
                <a16:creationId xmlns:a16="http://schemas.microsoft.com/office/drawing/2014/main" id="{A8D865E2-CBEE-4C86-9A68-86242C2D2AAB}"/>
              </a:ext>
            </a:extLst>
          </p:cNvPr>
          <p:cNvSpPr/>
          <p:nvPr/>
        </p:nvSpPr>
        <p:spPr>
          <a:xfrm>
            <a:off x="3057524" y="460889"/>
            <a:ext cx="385762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VẬN DỤNG, TRẢI NGHIỆM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36" name="Google Shape;187;p33">
            <a:extLst>
              <a:ext uri="{FF2B5EF4-FFF2-40B4-BE49-F238E27FC236}">
                <a16:creationId xmlns:a16="http://schemas.microsoft.com/office/drawing/2014/main" id="{3B6E71F9-8A88-4AEA-B29F-F25729589E2F}"/>
              </a:ext>
            </a:extLst>
          </p:cNvPr>
          <p:cNvPicPr preferRelativeResize="0"/>
          <p:nvPr/>
        </p:nvPicPr>
        <p:blipFill rotWithShape="1">
          <a:blip r:embed="rId3">
            <a:alphaModFix/>
          </a:blip>
          <a:srcRect l="9904" r="9896"/>
          <a:stretch/>
        </p:blipFill>
        <p:spPr>
          <a:xfrm>
            <a:off x="1954810" y="-32030"/>
            <a:ext cx="1265393" cy="985838"/>
          </a:xfrm>
          <a:prstGeom prst="rect">
            <a:avLst/>
          </a:prstGeom>
          <a:noFill/>
          <a:ln>
            <a:noFill/>
          </a:ln>
        </p:spPr>
      </p:pic>
      <p:grpSp>
        <p:nvGrpSpPr>
          <p:cNvPr id="37" name="Group 36">
            <a:extLst>
              <a:ext uri="{FF2B5EF4-FFF2-40B4-BE49-F238E27FC236}">
                <a16:creationId xmlns:a16="http://schemas.microsoft.com/office/drawing/2014/main" id="{DADE7B70-2906-4F69-9710-EB2074BE2EC5}"/>
              </a:ext>
            </a:extLst>
          </p:cNvPr>
          <p:cNvGrpSpPr/>
          <p:nvPr/>
        </p:nvGrpSpPr>
        <p:grpSpPr>
          <a:xfrm>
            <a:off x="508197" y="1435125"/>
            <a:ext cx="7863906" cy="707886"/>
            <a:chOff x="995976" y="2114373"/>
            <a:chExt cx="7863906" cy="707886"/>
          </a:xfrm>
        </p:grpSpPr>
        <p:sp>
          <p:nvSpPr>
            <p:cNvPr id="38" name="Oval 37">
              <a:extLst>
                <a:ext uri="{FF2B5EF4-FFF2-40B4-BE49-F238E27FC236}">
                  <a16:creationId xmlns:a16="http://schemas.microsoft.com/office/drawing/2014/main" id="{AA840DAE-BEBC-40CB-89C1-DC9B55097EAB}"/>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978A49DB-108E-4D6A-8D60-E0FD01EB5DAF}"/>
                </a:ext>
              </a:extLst>
            </p:cNvPr>
            <p:cNvSpPr txBox="1"/>
            <p:nvPr/>
          </p:nvSpPr>
          <p:spPr>
            <a:xfrm>
              <a:off x="1303733" y="2114373"/>
              <a:ext cx="7556149"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Lập sổ tay văn học, ghi chép và tìm thêm những </a:t>
              </a:r>
              <a:r>
                <a:rPr lang="en-US" sz="2000" dirty="0" err="1">
                  <a:latin typeface="Cambria" panose="02040503050406030204" pitchFamily="18" charset="0"/>
                  <a:ea typeface="Cambria" panose="02040503050406030204" pitchFamily="18" charset="0"/>
                </a:rPr>
                <a:t>liên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vi-VN" sz="2000" dirty="0">
                  <a:latin typeface="Cambria" panose="02040503050406030204" pitchFamily="18" charset="0"/>
                  <a:ea typeface="Cambria" panose="02040503050406030204" pitchFamily="18" charset="0"/>
                </a:rPr>
                <a:t> miêu tả các sự vật trong văn miêu tả.</a:t>
              </a:r>
            </a:p>
          </p:txBody>
        </p:sp>
      </p:grpSp>
      <p:grpSp>
        <p:nvGrpSpPr>
          <p:cNvPr id="40" name="Group 39">
            <a:extLst>
              <a:ext uri="{FF2B5EF4-FFF2-40B4-BE49-F238E27FC236}">
                <a16:creationId xmlns:a16="http://schemas.microsoft.com/office/drawing/2014/main" id="{C1005BC3-B5D4-4D6F-B029-23D9CF0759E0}"/>
              </a:ext>
            </a:extLst>
          </p:cNvPr>
          <p:cNvGrpSpPr/>
          <p:nvPr/>
        </p:nvGrpSpPr>
        <p:grpSpPr>
          <a:xfrm>
            <a:off x="508197" y="2371695"/>
            <a:ext cx="4389325" cy="400110"/>
            <a:chOff x="995976" y="2114373"/>
            <a:chExt cx="4389325" cy="400110"/>
          </a:xfrm>
        </p:grpSpPr>
        <p:sp>
          <p:nvSpPr>
            <p:cNvPr id="41" name="Oval 40">
              <a:extLst>
                <a:ext uri="{FF2B5EF4-FFF2-40B4-BE49-F238E27FC236}">
                  <a16:creationId xmlns:a16="http://schemas.microsoft.com/office/drawing/2014/main" id="{0D285326-B253-4EA2-A82F-C0842689F66C}"/>
                </a:ext>
              </a:extLst>
            </p:cNvPr>
            <p:cNvSpPr/>
            <p:nvPr/>
          </p:nvSpPr>
          <p:spPr>
            <a:xfrm>
              <a:off x="995976" y="2239270"/>
              <a:ext cx="170100" cy="15031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id="{BC53A36D-CC81-4285-B09D-02D31C7B2DE3}"/>
                </a:ext>
              </a:extLst>
            </p:cNvPr>
            <p:cNvSpPr txBox="1"/>
            <p:nvPr/>
          </p:nvSpPr>
          <p:spPr>
            <a:xfrm>
              <a:off x="1303734" y="2114373"/>
              <a:ext cx="4081567" cy="400110"/>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cảnh</a:t>
              </a:r>
              <a:r>
                <a:rPr lang="en-US" sz="2000" dirty="0">
                  <a:latin typeface="Cambria" panose="02040503050406030204" pitchFamily="18" charset="0"/>
                  <a:ea typeface="Cambria" panose="02040503050406030204" pitchFamily="18" charset="0"/>
                </a:rPr>
                <a:t>.</a:t>
              </a:r>
            </a:p>
          </p:txBody>
        </p:sp>
      </p:grpSp>
      <p:pic>
        <p:nvPicPr>
          <p:cNvPr id="11" name="Google Shape;1320;p54">
            <a:extLst>
              <a:ext uri="{FF2B5EF4-FFF2-40B4-BE49-F238E27FC236}">
                <a16:creationId xmlns:a16="http://schemas.microsoft.com/office/drawing/2014/main" id="{224F5726-080F-4F85-A979-CB79AAE052F6}"/>
              </a:ext>
            </a:extLst>
          </p:cNvPr>
          <p:cNvPicPr preferRelativeResize="0"/>
          <p:nvPr/>
        </p:nvPicPr>
        <p:blipFill rotWithShape="1">
          <a:blip r:embed="rId4">
            <a:alphaModFix/>
          </a:blip>
          <a:srcRect l="33326" r="37168"/>
          <a:stretch/>
        </p:blipFill>
        <p:spPr>
          <a:xfrm>
            <a:off x="6878134" y="2493378"/>
            <a:ext cx="1493969" cy="2728312"/>
          </a:xfrm>
          <a:prstGeom prst="rect">
            <a:avLst/>
          </a:prstGeom>
          <a:noFill/>
          <a:ln>
            <a:noFill/>
          </a:ln>
        </p:spPr>
      </p:pic>
    </p:spTree>
    <p:extLst>
      <p:ext uri="{BB962C8B-B14F-4D97-AF65-F5344CB8AC3E}">
        <p14:creationId xmlns:p14="http://schemas.microsoft.com/office/powerpoint/2010/main" val="244480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5"/>
        <p:cNvGrpSpPr/>
        <p:nvPr/>
      </p:nvGrpSpPr>
      <p:grpSpPr>
        <a:xfrm>
          <a:off x="0" y="0"/>
          <a:ext cx="0" cy="0"/>
          <a:chOff x="0" y="0"/>
          <a:chExt cx="0" cy="0"/>
        </a:xfrm>
      </p:grpSpPr>
      <p:pic>
        <p:nvPicPr>
          <p:cNvPr id="4" name="Picture 3">
            <a:extLst>
              <a:ext uri="{FF2B5EF4-FFF2-40B4-BE49-F238E27FC236}">
                <a16:creationId xmlns:a16="http://schemas.microsoft.com/office/drawing/2014/main" id="{185CF491-0D2D-4BC6-B1C3-39AE2DC50452}"/>
              </a:ext>
            </a:extLst>
          </p:cNvPr>
          <p:cNvPicPr>
            <a:picLocks noChangeAspect="1"/>
          </p:cNvPicPr>
          <p:nvPr/>
        </p:nvPicPr>
        <p:blipFill rotWithShape="1">
          <a:blip r:embed="rId4"/>
          <a:srcRect l="31691" r="32633"/>
          <a:stretch/>
        </p:blipFill>
        <p:spPr>
          <a:xfrm>
            <a:off x="5766954" y="2149248"/>
            <a:ext cx="2753592" cy="17801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48"/>
        <p:cNvGrpSpPr/>
        <p:nvPr/>
      </p:nvGrpSpPr>
      <p:grpSpPr>
        <a:xfrm>
          <a:off x="0" y="0"/>
          <a:ext cx="0" cy="0"/>
          <a:chOff x="0" y="0"/>
          <a:chExt cx="0" cy="0"/>
        </a:xfrm>
      </p:grpSpPr>
      <p:sp>
        <p:nvSpPr>
          <p:cNvPr id="150" name="Google Shape;150;p30"/>
          <p:cNvSpPr txBox="1">
            <a:spLocks noGrp="1"/>
          </p:cNvSpPr>
          <p:nvPr>
            <p:ph type="subTitle" idx="1"/>
          </p:nvPr>
        </p:nvSpPr>
        <p:spPr>
          <a:xfrm flipH="1">
            <a:off x="3628892" y="1805927"/>
            <a:ext cx="5752214" cy="52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err="1">
                <a:solidFill>
                  <a:srgbClr val="FFFFFF"/>
                </a:solidFill>
                <a:latin typeface="Cambria" panose="02040503050406030204" pitchFamily="18" charset="0"/>
                <a:ea typeface="Cambria" panose="02040503050406030204" pitchFamily="18" charset="0"/>
              </a:rPr>
              <a:t>Tập</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làm</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văn</a:t>
            </a:r>
            <a:endParaRPr lang="en-US" sz="3600" b="1" dirty="0">
              <a:latin typeface="Cambria" panose="02040503050406030204" pitchFamily="18" charset="0"/>
              <a:ea typeface="Cambria" panose="02040503050406030204" pitchFamily="18" charset="0"/>
            </a:endParaRPr>
          </a:p>
        </p:txBody>
      </p:sp>
      <p:pic>
        <p:nvPicPr>
          <p:cNvPr id="151" name="Google Shape;151;p30"/>
          <p:cNvPicPr preferRelativeResize="0"/>
          <p:nvPr/>
        </p:nvPicPr>
        <p:blipFill rotWithShape="1">
          <a:blip r:embed="rId3">
            <a:alphaModFix/>
          </a:blip>
          <a:srcRect r="31266"/>
          <a:stretch/>
        </p:blipFill>
        <p:spPr>
          <a:xfrm>
            <a:off x="0" y="-26"/>
            <a:ext cx="5752214" cy="5029225"/>
          </a:xfrm>
          <a:prstGeom prst="rect">
            <a:avLst/>
          </a:prstGeom>
          <a:noFill/>
          <a:ln>
            <a:noFill/>
          </a:ln>
        </p:spPr>
      </p:pic>
      <p:sp>
        <p:nvSpPr>
          <p:cNvPr id="2" name="Rectangle 1">
            <a:extLst>
              <a:ext uri="{FF2B5EF4-FFF2-40B4-BE49-F238E27FC236}">
                <a16:creationId xmlns:a16="http://schemas.microsoft.com/office/drawing/2014/main" id="{9F5AC62A-4213-4552-A11E-F789CDE9EEC4}"/>
              </a:ext>
            </a:extLst>
          </p:cNvPr>
          <p:cNvSpPr/>
          <p:nvPr/>
        </p:nvSpPr>
        <p:spPr>
          <a:xfrm>
            <a:off x="3628892" y="2332427"/>
            <a:ext cx="5752214" cy="646331"/>
          </a:xfrm>
          <a:prstGeom prst="rect">
            <a:avLst/>
          </a:prstGeom>
        </p:spPr>
        <p:txBody>
          <a:bodyPr wrap="square">
            <a:spAutoFit/>
          </a:bodyPr>
          <a:lstStyle/>
          <a:p>
            <a:pPr lvl="0" algn="ctr">
              <a:buClr>
                <a:srgbClr val="FFFFFF"/>
              </a:buClr>
              <a:buSzPts val="1200"/>
            </a:pPr>
            <a:r>
              <a:rPr lang="en-US" sz="3600" b="1" dirty="0">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sym typeface="Zilla Slab Light"/>
              </a:rPr>
              <a:t>LUYỆN TẬP TẢ CẢNH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A8D0"/>
        </a:solidFill>
        <a:effectLst/>
      </p:bgPr>
    </p:bg>
    <p:spTree>
      <p:nvGrpSpPr>
        <p:cNvPr id="1" name="Shape 155"/>
        <p:cNvGrpSpPr/>
        <p:nvPr/>
      </p:nvGrpSpPr>
      <p:grpSpPr>
        <a:xfrm>
          <a:off x="0" y="0"/>
          <a:ext cx="0" cy="0"/>
          <a:chOff x="0" y="0"/>
          <a:chExt cx="0" cy="0"/>
        </a:xfrm>
      </p:grpSpPr>
      <p:sp>
        <p:nvSpPr>
          <p:cNvPr id="157" name="Google Shape;157;p31"/>
          <p:cNvSpPr txBox="1">
            <a:spLocks noGrp="1"/>
          </p:cNvSpPr>
          <p:nvPr>
            <p:ph type="subTitle" idx="1"/>
          </p:nvPr>
        </p:nvSpPr>
        <p:spPr>
          <a:xfrm>
            <a:off x="2635546" y="1885006"/>
            <a:ext cx="4509534" cy="930769"/>
          </a:xfrm>
          <a:prstGeom prst="rect">
            <a:avLst/>
          </a:prstGeom>
        </p:spPr>
        <p:txBody>
          <a:bodyPr spcFirstLastPara="1" wrap="square" lIns="91425" tIns="91425" rIns="91425" bIns="91425" anchor="t" anchorCtr="0">
            <a:noAutofit/>
          </a:bodyPr>
          <a:lstStyle/>
          <a:p>
            <a:pPr marL="0" lvl="0" indent="0" algn="just"/>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Thông qua những đoạn văn hay, </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HS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 </a:t>
            </a:r>
            <a:r>
              <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rPr>
              <a:t>cách quan sát khi tả cảnh sông nước</a:t>
            </a:r>
            <a:r>
              <a:rPr lang="en-US" sz="2000" dirty="0">
                <a:solidFill>
                  <a:srgbClr val="FFFFFF"/>
                </a:solidFill>
                <a:latin typeface="Cambria" panose="02040503050406030204" pitchFamily="18" charset="0"/>
                <a:ea typeface="Cambria" panose="02040503050406030204" pitchFamily="18" charset="0"/>
                <a:cs typeface="Calibri" panose="020F0502020204030204" pitchFamily="34" charset="0"/>
              </a:rPr>
              <a:t>.</a:t>
            </a:r>
            <a:endParaRPr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
        <p:nvSpPr>
          <p:cNvPr id="170" name="Google Shape;170;p31"/>
          <p:cNvSpPr txBox="1">
            <a:spLocks noGrp="1"/>
          </p:cNvSpPr>
          <p:nvPr>
            <p:ph type="title" idx="17"/>
          </p:nvPr>
        </p:nvSpPr>
        <p:spPr>
          <a:xfrm>
            <a:off x="2897372" y="841222"/>
            <a:ext cx="3761612"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Yêu</a:t>
            </a:r>
            <a:r>
              <a:rPr lang="en-US" sz="3600" b="1" dirty="0"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3600" b="1" dirty="0"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cần</a:t>
            </a:r>
            <a:r>
              <a:rPr lang="en-US" sz="3600" b="1" dirty="0"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 </a:t>
            </a:r>
            <a:r>
              <a:rPr lang="en-US" sz="3600" b="1" dirty="0" err="1" smtClean="0">
                <a:solidFill>
                  <a:srgbClr val="FFFFFF"/>
                </a:solidFill>
                <a:latin typeface="Cambria" panose="02040503050406030204" pitchFamily="18" charset="0"/>
                <a:ea typeface="Cambria" panose="02040503050406030204" pitchFamily="18" charset="0"/>
                <a:cs typeface="#9Slide03 Arima Madurai Black" panose="00000A00000000000000" pitchFamily="2" charset="0"/>
              </a:rPr>
              <a:t>đạt</a:t>
            </a:r>
            <a:endParaRPr sz="3600" b="1" dirty="0">
              <a:solidFill>
                <a:srgbClr val="FFFFFF"/>
              </a:solidFill>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026" name="Picture 2" descr="Target icon Notes and Tasks icon Aim icon, Symbol, Logo, Circle ...">
            <a:extLst>
              <a:ext uri="{FF2B5EF4-FFF2-40B4-BE49-F238E27FC236}">
                <a16:creationId xmlns:a16="http://schemas.microsoft.com/office/drawing/2014/main" id="{4E798B06-38B5-4868-B021-D510BD14EE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1998921" y="1865593"/>
            <a:ext cx="636624" cy="636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A0C4B9-E548-42CE-830D-5C93808C46D6}"/>
              </a:ext>
            </a:extLst>
          </p:cNvPr>
          <p:cNvGrpSpPr/>
          <p:nvPr/>
        </p:nvGrpSpPr>
        <p:grpSpPr>
          <a:xfrm>
            <a:off x="1998921" y="2949133"/>
            <a:ext cx="5039192" cy="930769"/>
            <a:chOff x="2099071" y="2847126"/>
            <a:chExt cx="5039192" cy="930769"/>
          </a:xfrm>
        </p:grpSpPr>
        <p:sp>
          <p:nvSpPr>
            <p:cNvPr id="48" name="Google Shape;157;p31">
              <a:extLst>
                <a:ext uri="{FF2B5EF4-FFF2-40B4-BE49-F238E27FC236}">
                  <a16:creationId xmlns:a16="http://schemas.microsoft.com/office/drawing/2014/main" id="{04D39662-D974-4B13-9407-815127726E43}"/>
                </a:ext>
              </a:extLst>
            </p:cNvPr>
            <p:cNvSpPr txBox="1">
              <a:spLocks/>
            </p:cNvSpPr>
            <p:nvPr/>
          </p:nvSpPr>
          <p:spPr>
            <a:xfrm>
              <a:off x="2735695" y="2847126"/>
              <a:ext cx="4402568" cy="930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1pPr>
              <a:lvl2pPr marL="914400" marR="0" lvl="1"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2pPr>
              <a:lvl3pPr marL="1371600" marR="0" lvl="2"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3pPr>
              <a:lvl4pPr marL="1828800" marR="0" lvl="3"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4pPr>
              <a:lvl5pPr marL="2286000" marR="0" lvl="4"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5pPr>
              <a:lvl6pPr marL="2743200" marR="0" lvl="5"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6pPr>
              <a:lvl7pPr marL="3200400" marR="0" lvl="6"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7pPr>
              <a:lvl8pPr marL="3657600" marR="0" lvl="7"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8pPr>
              <a:lvl9pPr marL="4114800" marR="0" lvl="8" indent="-292100" algn="l" rtl="0">
                <a:lnSpc>
                  <a:spcPct val="100000"/>
                </a:lnSpc>
                <a:spcBef>
                  <a:spcPts val="0"/>
                </a:spcBef>
                <a:spcAft>
                  <a:spcPts val="0"/>
                </a:spcAft>
                <a:buClr>
                  <a:srgbClr val="FFFFFF"/>
                </a:buClr>
                <a:buSzPts val="900"/>
                <a:buFont typeface="Zilla Slab Light"/>
                <a:buNone/>
                <a:defRPr sz="900" b="0" i="0" u="none" strike="noStrike" cap="none">
                  <a:solidFill>
                    <a:srgbClr val="FFFFFF"/>
                  </a:solidFill>
                  <a:latin typeface="Zilla Slab Light"/>
                  <a:ea typeface="Zilla Slab Light"/>
                  <a:cs typeface="Zilla Slab Light"/>
                  <a:sym typeface="Zilla Slab Light"/>
                </a:defRPr>
              </a:lvl9pPr>
            </a:lstStyle>
            <a:p>
              <a:pPr marL="0" lvl="0" indent="0"/>
              <a:r>
                <a:rPr lang="vi-VN" sz="2000" b="0" i="0" dirty="0">
                  <a:effectLst/>
                  <a:latin typeface="Cambria" panose="02040503050406030204" pitchFamily="18" charset="0"/>
                  <a:ea typeface="Cambria" panose="02040503050406030204" pitchFamily="18" charset="0"/>
                </a:rPr>
                <a:t>Biết ghi lại kết quả quan sát và lập dàn ý cho bài văn tả cảnh sông nước.</a:t>
              </a:r>
              <a:endParaRPr lang="vi-VN" sz="200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pic>
          <p:nvPicPr>
            <p:cNvPr id="54" name="Picture 2" descr="Target icon Notes and Tasks icon Aim icon, Symbol, Logo, Circle ...">
              <a:extLst>
                <a:ext uri="{FF2B5EF4-FFF2-40B4-BE49-F238E27FC236}">
                  <a16:creationId xmlns:a16="http://schemas.microsoft.com/office/drawing/2014/main" id="{B975025C-D226-4B0B-B813-BA6342880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549" l="10000" r="90000">
                          <a14:foregroundMark x1="50440" y1="51648" x2="50440" y2="51648"/>
                          <a14:foregroundMark x1="52857" y1="45055" x2="52857" y2="45055"/>
                          <a14:foregroundMark x1="50659" y1="90549" x2="50659" y2="90549"/>
                        </a14:backgroundRemoval>
                      </a14:imgEffect>
                    </a14:imgLayer>
                  </a14:imgProps>
                </a:ext>
                <a:ext uri="{28A0092B-C50C-407E-A947-70E740481C1C}">
                  <a14:useLocalDpi xmlns:a14="http://schemas.microsoft.com/office/drawing/2010/main" val="0"/>
                </a:ext>
              </a:extLst>
            </a:blip>
            <a:srcRect/>
            <a:stretch>
              <a:fillRect/>
            </a:stretch>
          </p:blipFill>
          <p:spPr bwMode="auto">
            <a:xfrm>
              <a:off x="2099071" y="2865502"/>
              <a:ext cx="636624" cy="636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oogle Shape;1320;p54">
            <a:extLst>
              <a:ext uri="{FF2B5EF4-FFF2-40B4-BE49-F238E27FC236}">
                <a16:creationId xmlns:a16="http://schemas.microsoft.com/office/drawing/2014/main" id="{E1117735-F552-4153-BC6D-E7F822BFC81E}"/>
              </a:ext>
            </a:extLst>
          </p:cNvPr>
          <p:cNvPicPr preferRelativeResize="0"/>
          <p:nvPr/>
        </p:nvPicPr>
        <p:blipFill rotWithShape="1">
          <a:blip r:embed="rId5">
            <a:alphaModFix/>
          </a:blip>
          <a:srcRect l="33326" r="37168"/>
          <a:stretch/>
        </p:blipFill>
        <p:spPr>
          <a:xfrm>
            <a:off x="737648" y="2502217"/>
            <a:ext cx="1493969" cy="2728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C770E18F-836A-4FC3-A919-1DD3D9C8C82F}"/>
              </a:ext>
            </a:extLst>
          </p:cNvPr>
          <p:cNvSpPr>
            <a:spLocks noChangeArrowheads="1"/>
          </p:cNvSpPr>
          <p:nvPr/>
        </p:nvSpPr>
        <p:spPr bwMode="auto">
          <a:xfrm>
            <a:off x="434181" y="2868884"/>
            <a:ext cx="827563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b)</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hoá ra một dòng thuỷ ngân cuồn cuộn loá mắt, rồi dần dần biến thành một con suối lửa lúc trời chiều. Có lẽ bởi vậy mà nó được gọi là kênh Mặt Trời.</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Theo</a:t>
            </a:r>
            <a:r>
              <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Đoàn</a:t>
            </a:r>
            <a:r>
              <a:rPr kumimoji="0" lang="en-US" altLang="en-US" sz="19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rPr>
              <a:t>Giỏi</a:t>
            </a:r>
            <a:endParaRPr kumimoji="0" lang="en-US" altLang="en-US" sz="1900" b="0"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4598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534400" cy="148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Khi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giả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tưởng</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thú</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19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786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ox(in)">
                                      <p:cBhvr>
                                        <p:cTn id="10" dur="500"/>
                                        <p:tgtEl>
                                          <p:spTgt spid="10">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ox(i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459935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19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19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14031" y="3419449"/>
            <a:ext cx="8187696" cy="969496"/>
          </a:xfrm>
          <a:prstGeom prst="rect">
            <a:avLst/>
          </a:prstGeom>
          <a:noFill/>
        </p:spPr>
        <p:txBody>
          <a:bodyPr wrap="square">
            <a:spAutoFit/>
          </a:bodyPr>
          <a:lstStyle/>
          <a:p>
            <a:pPr algn="just"/>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văn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miêu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sự</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thay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đổi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mặt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biển</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theo</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sắc</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màu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của</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trời</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mây</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Câu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mở</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đoạn</a:t>
            </a:r>
            <a:r>
              <a:rPr lang="en-US" sz="1900" b="0" i="0" dirty="0">
                <a:effectLst/>
                <a:latin typeface="Cambria" panose="02040503050406030204" pitchFamily="18" charset="0"/>
                <a:ea typeface="Cambria" panose="02040503050406030204" pitchFamily="18" charset="0"/>
              </a:rPr>
              <a:t>: </a:t>
            </a:r>
            <a:r>
              <a:rPr lang="en-US" sz="1900" b="0" i="1" dirty="0">
                <a:effectLst/>
                <a:latin typeface="Cambria" panose="02040503050406030204" pitchFamily="18" charset="0"/>
                <a:ea typeface="Cambria" panose="02040503050406030204" pitchFamily="18" charset="0"/>
              </a:rPr>
              <a:t>"</a:t>
            </a:r>
            <a:r>
              <a:rPr lang="en-US" sz="1900" b="0" i="1" dirty="0" err="1">
                <a:effectLst/>
                <a:latin typeface="Cambria" panose="02040503050406030204" pitchFamily="18" charset="0"/>
                <a:ea typeface="Cambria" panose="02040503050406030204" pitchFamily="18" charset="0"/>
              </a:rPr>
              <a:t>Biển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luôn</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thay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đổi</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màu</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tùy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theo</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sắc</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mây</a:t>
            </a:r>
            <a:r>
              <a:rPr lang="en-US" sz="1900" b="0" i="1" dirty="0">
                <a:effectLst/>
                <a:latin typeface="Cambria" panose="02040503050406030204" pitchFamily="18" charset="0"/>
                <a:ea typeface="Cambria" panose="02040503050406030204" pitchFamily="18" charset="0"/>
              </a:rPr>
              <a:t> </a:t>
            </a:r>
            <a:r>
              <a:rPr lang="en-US" sz="1900" b="0" i="1" dirty="0" err="1">
                <a:effectLst/>
                <a:latin typeface="Cambria" panose="02040503050406030204" pitchFamily="18" charset="0"/>
                <a:ea typeface="Cambria" panose="02040503050406030204" pitchFamily="18" charset="0"/>
              </a:rPr>
              <a:t>trời</a:t>
            </a:r>
            <a:r>
              <a:rPr lang="en-US" sz="1900" b="0" i="1" dirty="0">
                <a:effectLst/>
                <a:latin typeface="Cambria" panose="02040503050406030204" pitchFamily="18" charset="0"/>
                <a:ea typeface="Cambria" panose="02040503050406030204" pitchFamily="18" charset="0"/>
              </a:rPr>
              <a: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đã</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cho</a:t>
            </a:r>
            <a:r>
              <a:rPr lang="en-US" sz="1900" b="0" i="0" dirty="0">
                <a:effectLst/>
                <a:latin typeface="Cambria" panose="02040503050406030204" pitchFamily="18" charset="0"/>
                <a:ea typeface="Cambria" panose="02040503050406030204" pitchFamily="18" charset="0"/>
              </a:rPr>
              <a:t> ta </a:t>
            </a:r>
            <a:r>
              <a:rPr lang="en-US" sz="1900" b="0" i="0" dirty="0" err="1">
                <a:effectLst/>
                <a:latin typeface="Cambria" panose="02040503050406030204" pitchFamily="18" charset="0"/>
                <a:ea typeface="Cambria" panose="02040503050406030204" pitchFamily="18" charset="0"/>
              </a:rPr>
              <a:t>biết</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rõ</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điều</a:t>
            </a:r>
            <a:r>
              <a:rPr lang="en-US" sz="1900" b="0" i="0" dirty="0">
                <a:effectLst/>
                <a:latin typeface="Cambria" panose="02040503050406030204" pitchFamily="18" charset="0"/>
                <a:ea typeface="Cambria" panose="02040503050406030204" pitchFamily="18" charset="0"/>
              </a:rPr>
              <a:t> </a:t>
            </a:r>
            <a:r>
              <a:rPr lang="en-US" sz="1900" b="0" i="0" dirty="0" err="1">
                <a:effectLst/>
                <a:latin typeface="Cambria" panose="02040503050406030204" pitchFamily="18" charset="0"/>
                <a:ea typeface="Cambria" panose="02040503050406030204" pitchFamily="18" charset="0"/>
              </a:rPr>
              <a:t>đó</a:t>
            </a:r>
            <a:r>
              <a:rPr lang="en-US" sz="1900" b="0" i="1" dirty="0">
                <a:effectLst/>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1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lang="en-US" altLang="en-US" sz="1900" kern="1200" noProof="0" dirty="0">
                <a:solidFill>
                  <a:srgbClr val="0D3965"/>
                </a:solidFill>
                <a:ea typeface="+mn-ea"/>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tác</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quan</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altLang="en-US" sz="19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en-US" sz="1900" dirty="0" err="1">
                <a:latin typeface="Cambria" panose="02040503050406030204" pitchFamily="18" charset="0"/>
                <a:ea typeface="Cambria" panose="02040503050406030204" pitchFamily="18" charset="0"/>
              </a:rPr>
              <a:t>Tác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đã</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quan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mặt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biển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vào</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điểm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khác</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nhau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xanh</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thẳm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rải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mây</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trắng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nhạt</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âm</a:t>
            </a:r>
            <a:r>
              <a:rPr lang="en-US" sz="1900" dirty="0">
                <a:latin typeface="Cambria" panose="02040503050406030204" pitchFamily="18" charset="0"/>
                <a:ea typeface="Cambria" panose="02040503050406030204" pitchFamily="18" charset="0"/>
              </a:rPr>
              <a:t> u, </a:t>
            </a:r>
            <a:r>
              <a:rPr lang="en-US" sz="1900" dirty="0" err="1">
                <a:latin typeface="Cambria" panose="02040503050406030204" pitchFamily="18" charset="0"/>
                <a:ea typeface="Cambria" panose="02040503050406030204" pitchFamily="18" charset="0"/>
              </a:rPr>
              <a:t>khi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bầu</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trời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ầm</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gió</a:t>
            </a:r>
            <a:r>
              <a:rPr lang="en-US" sz="19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65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28A0F-2D51-42F7-89BA-47C7B8CB96A3}"/>
              </a:ext>
            </a:extLst>
          </p:cNvPr>
          <p:cNvSpPr/>
          <p:nvPr/>
        </p:nvSpPr>
        <p:spPr>
          <a:xfrm>
            <a:off x="223284" y="388619"/>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sp>
        <p:nvSpPr>
          <p:cNvPr id="4" name="Rectangle 3">
            <a:extLst>
              <a:ext uri="{FF2B5EF4-FFF2-40B4-BE49-F238E27FC236}">
                <a16:creationId xmlns:a16="http://schemas.microsoft.com/office/drawing/2014/main" id="{A911A615-788F-41EA-9D6E-24ED213582D3}"/>
              </a:ext>
            </a:extLst>
          </p:cNvPr>
          <p:cNvSpPr/>
          <p:nvPr/>
        </p:nvSpPr>
        <p:spPr>
          <a:xfrm>
            <a:off x="1060603" y="223852"/>
            <a:ext cx="6951827" cy="475069"/>
          </a:xfrm>
          <a:prstGeom prst="rect">
            <a:avLst/>
          </a:prstGeom>
          <a:ln>
            <a:solidFill>
              <a:srgbClr val="7F78AA"/>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5216D9B-DE7F-4E58-811C-1C19E5D30B8A}"/>
              </a:ext>
            </a:extLst>
          </p:cNvPr>
          <p:cNvGrpSpPr/>
          <p:nvPr/>
        </p:nvGrpSpPr>
        <p:grpSpPr>
          <a:xfrm>
            <a:off x="180753" y="-186683"/>
            <a:ext cx="8214640" cy="985838"/>
            <a:chOff x="-142144" y="84769"/>
            <a:chExt cx="8214640" cy="985838"/>
          </a:xfrm>
        </p:grpSpPr>
        <p:sp>
          <p:nvSpPr>
            <p:cNvPr id="13" name="Rectangle 12">
              <a:extLst>
                <a:ext uri="{FF2B5EF4-FFF2-40B4-BE49-F238E27FC236}">
                  <a16:creationId xmlns:a16="http://schemas.microsoft.com/office/drawing/2014/main" id="{E0330586-932C-42E3-9932-D210323B8C36}"/>
                </a:ext>
              </a:extLst>
            </p:cNvPr>
            <p:cNvSpPr/>
            <p:nvPr/>
          </p:nvSpPr>
          <p:spPr>
            <a:xfrm>
              <a:off x="995740" y="472516"/>
              <a:ext cx="7076756" cy="43088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Bài</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1.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Đọc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các</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đoạn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văn</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dưới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đây</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và</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trả</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lời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câu</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 </a:t>
              </a:r>
              <a:r>
                <a:rPr lang="en-US" sz="2200" b="1" kern="1200" dirty="0" err="1">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hỏi</a:t>
              </a:r>
              <a:r>
                <a:rPr lang="en-US" sz="2200" b="1" kern="120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2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1" name="Google Shape;187;p33">
              <a:extLst>
                <a:ext uri="{FF2B5EF4-FFF2-40B4-BE49-F238E27FC236}">
                  <a16:creationId xmlns:a16="http://schemas.microsoft.com/office/drawing/2014/main" id="{B57D4D1A-2EA6-4485-A058-9A1C2D5965BB}"/>
                </a:ext>
              </a:extLst>
            </p:cNvPr>
            <p:cNvPicPr preferRelativeResize="0"/>
            <p:nvPr/>
          </p:nvPicPr>
          <p:blipFill rotWithShape="1">
            <a:blip r:embed="rId3">
              <a:alphaModFix/>
            </a:blip>
            <a:srcRect l="9904" r="9896"/>
            <a:stretch/>
          </p:blipFill>
          <p:spPr>
            <a:xfrm>
              <a:off x="-142144" y="84769"/>
              <a:ext cx="1265393" cy="985838"/>
            </a:xfrm>
            <a:prstGeom prst="rect">
              <a:avLst/>
            </a:prstGeom>
            <a:noFill/>
            <a:ln>
              <a:noFill/>
            </a:ln>
          </p:spPr>
        </p:pic>
      </p:grpSp>
      <p:sp>
        <p:nvSpPr>
          <p:cNvPr id="15" name="Rectangle 2">
            <a:extLst>
              <a:ext uri="{FF2B5EF4-FFF2-40B4-BE49-F238E27FC236}">
                <a16:creationId xmlns:a16="http://schemas.microsoft.com/office/drawing/2014/main" id="{C618B7E7-C1AC-4CF7-8746-5BE8F696F76E}"/>
              </a:ext>
            </a:extLst>
          </p:cNvPr>
          <p:cNvSpPr>
            <a:spLocks noChangeArrowheads="1"/>
          </p:cNvSpPr>
          <p:nvPr/>
        </p:nvSpPr>
        <p:spPr bwMode="auto">
          <a:xfrm>
            <a:off x="441952" y="997488"/>
            <a:ext cx="83026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Biển luôn thay đổi màu tuỳ theo sắc mây trời. Trời xanh thẳm, biển cũng thẳm xanh, như dâng cao lên, chắc nịch.  Trời rải mây trắng nhạt, biển mơ màng dịu hơi sương. Trời âm u mây mưa, biển xám xịt nặng nề. Trời ầm ầm giông gió, biển đục ng</a:t>
            </a:r>
            <a:r>
              <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ầ</a:t>
            </a:r>
            <a:r>
              <a:rPr kumimoji="0" lang="vi-VN"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u giận dữ…Như một con người biết buồn vui, biển lúc tẻ nhạt, lạnh lùng, lúc sôi nổi, hả hê, lúc đăm chiêu, gắt gỏng.</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Theo</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a:t>
            </a:r>
            <a:r>
              <a:rPr kumimoji="0" lang="en-US" altLang="en-US" sz="1900" b="1" i="0" u="none" strike="noStrike" kern="1200" cap="none" spc="0" normalizeH="0" baseline="0" noProof="0" dirty="0" err="1">
                <a:ln>
                  <a:noFill/>
                </a:ln>
                <a:solidFill>
                  <a:srgbClr val="0D3965"/>
                </a:solidFill>
                <a:effectLst/>
                <a:uLnTx/>
                <a:uFillTx/>
                <a:latin typeface="Times New Roman" panose="02020603050405020304" pitchFamily="18" charset="0"/>
                <a:ea typeface="+mn-ea"/>
                <a:cs typeface="Arial" panose="020B0604020202020204" pitchFamily="34" charset="0"/>
              </a:rPr>
              <a:t>Vũ</a:t>
            </a:r>
            <a:r>
              <a:rPr kumimoji="0" lang="en-US" altLang="en-US" sz="1900" b="1"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 Tú Nam</a:t>
            </a:r>
            <a:endParaRPr kumimoji="0" lang="en-US" altLang="en-US" sz="1900" b="0" i="0"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endParaRPr>
          </a:p>
        </p:txBody>
      </p:sp>
      <p:sp>
        <p:nvSpPr>
          <p:cNvPr id="10" name="Subtitle 2">
            <a:extLst>
              <a:ext uri="{FF2B5EF4-FFF2-40B4-BE49-F238E27FC236}">
                <a16:creationId xmlns:a16="http://schemas.microsoft.com/office/drawing/2014/main" id="{3F0BA8DB-CB0B-46D7-9743-D7D47DEED089}"/>
              </a:ext>
            </a:extLst>
          </p:cNvPr>
          <p:cNvSpPr txBox="1">
            <a:spLocks/>
          </p:cNvSpPr>
          <p:nvPr/>
        </p:nvSpPr>
        <p:spPr bwMode="auto">
          <a:xfrm>
            <a:off x="486995" y="2931575"/>
            <a:ext cx="8302625" cy="5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just" eaLnBrk="1" hangingPunct="1">
              <a:buClrTx/>
            </a:pP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Khi quan sát biển, tác giả đã có những liên tưởng thú vị như thế nào?</a:t>
            </a:r>
            <a:r>
              <a:rPr lang="en-US" altLang="en-US" sz="19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B13F8368-1306-4C03-9B2E-19FBEB25F7B1}"/>
              </a:ext>
            </a:extLst>
          </p:cNvPr>
          <p:cNvSpPr txBox="1"/>
          <p:nvPr/>
        </p:nvSpPr>
        <p:spPr>
          <a:xfrm>
            <a:off x="601924" y="3342111"/>
            <a:ext cx="8187696" cy="1353832"/>
          </a:xfrm>
          <a:prstGeom prst="rect">
            <a:avLst/>
          </a:prstGeom>
          <a:noFill/>
        </p:spPr>
        <p:txBody>
          <a:bodyPr wrap="square">
            <a:spAutoFit/>
          </a:bodyPr>
          <a:lstStyle/>
          <a:p>
            <a:pPr algn="just">
              <a:lnSpc>
                <a:spcPct val="150000"/>
              </a:lnSpc>
            </a:pPr>
            <a:r>
              <a:rPr lang="vi-VN" sz="1900" dirty="0">
                <a:latin typeface="Cambria" panose="02040503050406030204" pitchFamily="18" charset="0"/>
                <a:ea typeface="Cambria" panose="02040503050406030204" pitchFamily="18" charset="0"/>
              </a:rPr>
              <a:t>Quan sát sự thay đổi sắc màu của biển, tác giả liên tưởng đến sự thay đổi tâm trạng của con người. Biển cũng viết buồn vui, lúc tẻ nhạt, lạnh lùng, lúc sôi nổi, hả hê, lúc đăm chiêu gắt gỏng.</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6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F631-E403-4406-A3A7-F3F8EF6B09E9}"/>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6875B43A-A26E-4583-AB7B-1078C82B7481}"/>
              </a:ext>
            </a:extLst>
          </p:cNvPr>
          <p:cNvSpPr>
            <a:spLocks noGrp="1"/>
          </p:cNvSpPr>
          <p:nvPr>
            <p:ph type="ctrTitle" idx="2"/>
          </p:nvPr>
        </p:nvSpPr>
        <p:spPr/>
        <p:txBody>
          <a:bodyPr/>
          <a:lstStyle/>
          <a:p>
            <a:endParaRPr lang="en-US"/>
          </a:p>
        </p:txBody>
      </p:sp>
      <p:sp>
        <p:nvSpPr>
          <p:cNvPr id="4" name="Subtitle 3">
            <a:extLst>
              <a:ext uri="{FF2B5EF4-FFF2-40B4-BE49-F238E27FC236}">
                <a16:creationId xmlns:a16="http://schemas.microsoft.com/office/drawing/2014/main" id="{A1171769-6D45-444A-A22E-C7D521D7C8D2}"/>
              </a:ext>
            </a:extLst>
          </p:cNvPr>
          <p:cNvSpPr>
            <a:spLocks noGrp="1"/>
          </p:cNvSpPr>
          <p:nvPr>
            <p:ph type="subTitle" idx="1"/>
          </p:nvPr>
        </p:nvSpPr>
        <p:spPr/>
        <p:txBody>
          <a:bodyPr/>
          <a:lstStyle/>
          <a:p>
            <a:endParaRPr lang="en-US"/>
          </a:p>
        </p:txBody>
      </p:sp>
      <p:sp>
        <p:nvSpPr>
          <p:cNvPr id="5" name="Rectangle: Rounded Corners 4">
            <a:extLst>
              <a:ext uri="{FF2B5EF4-FFF2-40B4-BE49-F238E27FC236}">
                <a16:creationId xmlns:a16="http://schemas.microsoft.com/office/drawing/2014/main" id="{7000DA53-DAF9-4EF2-B551-7EAABB55434D}"/>
              </a:ext>
            </a:extLst>
          </p:cNvPr>
          <p:cNvSpPr/>
          <p:nvPr/>
        </p:nvSpPr>
        <p:spPr>
          <a:xfrm>
            <a:off x="202018" y="283357"/>
            <a:ext cx="8739963" cy="4576785"/>
          </a:xfrm>
          <a:prstGeom prst="roundRect">
            <a:avLst>
              <a:gd name="adj" fmla="val 5359"/>
            </a:avLst>
          </a:prstGeom>
          <a:solidFill>
            <a:schemeClr val="lt1">
              <a:alpha val="8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dirty="0"/>
          </a:p>
        </p:txBody>
      </p:sp>
      <p:grpSp>
        <p:nvGrpSpPr>
          <p:cNvPr id="19" name="Group 18">
            <a:extLst>
              <a:ext uri="{FF2B5EF4-FFF2-40B4-BE49-F238E27FC236}">
                <a16:creationId xmlns:a16="http://schemas.microsoft.com/office/drawing/2014/main" id="{46173757-55BC-44AB-A1D5-A068C1A84301}"/>
              </a:ext>
            </a:extLst>
          </p:cNvPr>
          <p:cNvGrpSpPr/>
          <p:nvPr/>
        </p:nvGrpSpPr>
        <p:grpSpPr>
          <a:xfrm>
            <a:off x="248420" y="371278"/>
            <a:ext cx="3463290" cy="2190736"/>
            <a:chOff x="248420" y="371278"/>
            <a:chExt cx="3463290" cy="2190736"/>
          </a:xfrm>
        </p:grpSpPr>
        <p:pic>
          <p:nvPicPr>
            <p:cNvPr id="6" name="Picture 5">
              <a:extLst>
                <a:ext uri="{FF2B5EF4-FFF2-40B4-BE49-F238E27FC236}">
                  <a16:creationId xmlns:a16="http://schemas.microsoft.com/office/drawing/2014/main" id="{3AF3B654-24AF-4C31-92BF-C2176336522A}"/>
                </a:ext>
              </a:extLst>
            </p:cNvPr>
            <p:cNvPicPr>
              <a:picLocks noChangeAspect="1"/>
            </p:cNvPicPr>
            <p:nvPr/>
          </p:nvPicPr>
          <p:blipFill>
            <a:blip r:embed="rId3"/>
            <a:stretch>
              <a:fillRect/>
            </a:stretch>
          </p:blipFill>
          <p:spPr>
            <a:xfrm>
              <a:off x="612275" y="371278"/>
              <a:ext cx="2735580" cy="1812322"/>
            </a:xfrm>
            <a:prstGeom prst="rect">
              <a:avLst/>
            </a:prstGeom>
          </p:spPr>
        </p:pic>
        <p:sp>
          <p:nvSpPr>
            <p:cNvPr id="8" name="TextBox 7">
              <a:extLst>
                <a:ext uri="{FF2B5EF4-FFF2-40B4-BE49-F238E27FC236}">
                  <a16:creationId xmlns:a16="http://schemas.microsoft.com/office/drawing/2014/main" id="{EE420CAD-293C-42F7-994D-94F353F4ED28}"/>
                </a:ext>
              </a:extLst>
            </p:cNvPr>
            <p:cNvSpPr txBox="1"/>
            <p:nvPr/>
          </p:nvSpPr>
          <p:spPr>
            <a:xfrm>
              <a:off x="248420" y="2223460"/>
              <a:ext cx="346329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xanh thẳm, biển cũng thẳm xanh</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a:t>
              </a:r>
              <a:endParaRPr lang="en-US" sz="1600" i="1" dirty="0"/>
            </a:p>
          </p:txBody>
        </p:sp>
      </p:grpSp>
      <p:grpSp>
        <p:nvGrpSpPr>
          <p:cNvPr id="20" name="Group 19">
            <a:extLst>
              <a:ext uri="{FF2B5EF4-FFF2-40B4-BE49-F238E27FC236}">
                <a16:creationId xmlns:a16="http://schemas.microsoft.com/office/drawing/2014/main" id="{DFE69B02-90EB-4BF5-8910-A2D9C2625259}"/>
              </a:ext>
            </a:extLst>
          </p:cNvPr>
          <p:cNvGrpSpPr/>
          <p:nvPr/>
        </p:nvGrpSpPr>
        <p:grpSpPr>
          <a:xfrm>
            <a:off x="4788985" y="371278"/>
            <a:ext cx="3742740" cy="2190736"/>
            <a:chOff x="4788985" y="371278"/>
            <a:chExt cx="3742740" cy="2190736"/>
          </a:xfrm>
        </p:grpSpPr>
        <p:pic>
          <p:nvPicPr>
            <p:cNvPr id="10" name="Picture 9">
              <a:extLst>
                <a:ext uri="{FF2B5EF4-FFF2-40B4-BE49-F238E27FC236}">
                  <a16:creationId xmlns:a16="http://schemas.microsoft.com/office/drawing/2014/main" id="{789ACC8F-3221-4DC0-A97E-F50EB9E1ED95}"/>
                </a:ext>
              </a:extLst>
            </p:cNvPr>
            <p:cNvPicPr>
              <a:picLocks noChangeAspect="1"/>
            </p:cNvPicPr>
            <p:nvPr/>
          </p:nvPicPr>
          <p:blipFill rotWithShape="1">
            <a:blip r:embed="rId4"/>
            <a:srcRect l="4572" t="6165" r="6374" b="8941"/>
            <a:stretch/>
          </p:blipFill>
          <p:spPr>
            <a:xfrm>
              <a:off x="5121175" y="371278"/>
              <a:ext cx="2823211" cy="1812322"/>
            </a:xfrm>
            <a:prstGeom prst="rect">
              <a:avLst/>
            </a:prstGeom>
          </p:spPr>
        </p:pic>
        <p:sp>
          <p:nvSpPr>
            <p:cNvPr id="12" name="TextBox 11">
              <a:extLst>
                <a:ext uri="{FF2B5EF4-FFF2-40B4-BE49-F238E27FC236}">
                  <a16:creationId xmlns:a16="http://schemas.microsoft.com/office/drawing/2014/main" id="{C5AA1261-0A29-4E62-B5A9-6AE65D97BE02}"/>
                </a:ext>
              </a:extLst>
            </p:cNvPr>
            <p:cNvSpPr txBox="1"/>
            <p:nvPr/>
          </p:nvSpPr>
          <p:spPr>
            <a:xfrm>
              <a:off x="4788985" y="2223460"/>
              <a:ext cx="3742740" cy="338554"/>
            </a:xfrm>
            <a:prstGeom prst="rect">
              <a:avLst/>
            </a:prstGeom>
            <a:noFill/>
          </p:spPr>
          <p:txBody>
            <a:bodyPr wrap="square">
              <a:spAutoFit/>
            </a:bodyPr>
            <a:lstStyle/>
            <a:p>
              <a:pPr algn="ct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Trời rải mây trắng nhạt, biển mơ màn</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rPr>
                <a:t>g.</a:t>
              </a:r>
              <a:endParaRPr lang="en-US" sz="1600" i="1" dirty="0"/>
            </a:p>
          </p:txBody>
        </p:sp>
      </p:grpSp>
      <p:grpSp>
        <p:nvGrpSpPr>
          <p:cNvPr id="21" name="Group 20">
            <a:extLst>
              <a:ext uri="{FF2B5EF4-FFF2-40B4-BE49-F238E27FC236}">
                <a16:creationId xmlns:a16="http://schemas.microsoft.com/office/drawing/2014/main" id="{F93CA251-36E7-4C17-B9D5-00036DC2BAAA}"/>
              </a:ext>
            </a:extLst>
          </p:cNvPr>
          <p:cNvGrpSpPr/>
          <p:nvPr/>
        </p:nvGrpSpPr>
        <p:grpSpPr>
          <a:xfrm>
            <a:off x="248420" y="2601874"/>
            <a:ext cx="3689035" cy="2134803"/>
            <a:chOff x="248420" y="2601874"/>
            <a:chExt cx="3689035" cy="2134803"/>
          </a:xfrm>
        </p:grpSpPr>
        <p:pic>
          <p:nvPicPr>
            <p:cNvPr id="13" name="Picture 12">
              <a:extLst>
                <a:ext uri="{FF2B5EF4-FFF2-40B4-BE49-F238E27FC236}">
                  <a16:creationId xmlns:a16="http://schemas.microsoft.com/office/drawing/2014/main" id="{0A13E4EA-384F-4D24-BAAD-4372BB55A2E2}"/>
                </a:ext>
              </a:extLst>
            </p:cNvPr>
            <p:cNvPicPr>
              <a:picLocks noChangeAspect="1"/>
            </p:cNvPicPr>
            <p:nvPr/>
          </p:nvPicPr>
          <p:blipFill rotWithShape="1">
            <a:blip r:embed="rId5"/>
            <a:srcRect t="7566" b="9860"/>
            <a:stretch/>
          </p:blipFill>
          <p:spPr>
            <a:xfrm>
              <a:off x="612275" y="2601874"/>
              <a:ext cx="2683670" cy="1774561"/>
            </a:xfrm>
            <a:prstGeom prst="rect">
              <a:avLst/>
            </a:prstGeom>
          </p:spPr>
        </p:pic>
        <p:sp>
          <p:nvSpPr>
            <p:cNvPr id="15" name="TextBox 14">
              <a:extLst>
                <a:ext uri="{FF2B5EF4-FFF2-40B4-BE49-F238E27FC236}">
                  <a16:creationId xmlns:a16="http://schemas.microsoft.com/office/drawing/2014/main" id="{6275B122-1633-4B9C-9CE2-667248F728B4}"/>
                </a:ext>
              </a:extLst>
            </p:cNvPr>
            <p:cNvSpPr txBox="1"/>
            <p:nvPr/>
          </p:nvSpPr>
          <p:spPr>
            <a:xfrm>
              <a:off x="248420" y="4398123"/>
              <a:ext cx="3689035"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âm u mây mưa, biển xám xịt nặng nề</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grpSp>
        <p:nvGrpSpPr>
          <p:cNvPr id="22" name="Group 21">
            <a:extLst>
              <a:ext uri="{FF2B5EF4-FFF2-40B4-BE49-F238E27FC236}">
                <a16:creationId xmlns:a16="http://schemas.microsoft.com/office/drawing/2014/main" id="{EBFCFE4A-D825-4992-A53B-F0143F73753C}"/>
              </a:ext>
            </a:extLst>
          </p:cNvPr>
          <p:cNvGrpSpPr/>
          <p:nvPr/>
        </p:nvGrpSpPr>
        <p:grpSpPr>
          <a:xfrm>
            <a:off x="4691575" y="2581116"/>
            <a:ext cx="4572000" cy="2155561"/>
            <a:chOff x="4691575" y="2581116"/>
            <a:chExt cx="4572000" cy="2155561"/>
          </a:xfrm>
        </p:grpSpPr>
        <p:pic>
          <p:nvPicPr>
            <p:cNvPr id="16" name="Picture 15">
              <a:extLst>
                <a:ext uri="{FF2B5EF4-FFF2-40B4-BE49-F238E27FC236}">
                  <a16:creationId xmlns:a16="http://schemas.microsoft.com/office/drawing/2014/main" id="{BFDCDB2C-5D03-4D09-8893-5E3E795B5971}"/>
                </a:ext>
              </a:extLst>
            </p:cNvPr>
            <p:cNvPicPr>
              <a:picLocks noChangeAspect="1"/>
            </p:cNvPicPr>
            <p:nvPr/>
          </p:nvPicPr>
          <p:blipFill>
            <a:blip r:embed="rId6"/>
            <a:stretch>
              <a:fillRect/>
            </a:stretch>
          </p:blipFill>
          <p:spPr>
            <a:xfrm>
              <a:off x="5142395" y="2581116"/>
              <a:ext cx="2830452" cy="1774561"/>
            </a:xfrm>
            <a:prstGeom prst="rect">
              <a:avLst/>
            </a:prstGeom>
          </p:spPr>
        </p:pic>
        <p:sp>
          <p:nvSpPr>
            <p:cNvPr id="18" name="TextBox 17">
              <a:extLst>
                <a:ext uri="{FF2B5EF4-FFF2-40B4-BE49-F238E27FC236}">
                  <a16:creationId xmlns:a16="http://schemas.microsoft.com/office/drawing/2014/main" id="{B02EC486-8FBE-4D5E-8ECC-438BD5D14E4A}"/>
                </a:ext>
              </a:extLst>
            </p:cNvPr>
            <p:cNvSpPr txBox="1"/>
            <p:nvPr/>
          </p:nvSpPr>
          <p:spPr>
            <a:xfrm>
              <a:off x="4691575" y="4398123"/>
              <a:ext cx="4572000" cy="338554"/>
            </a:xfrm>
            <a:prstGeom prst="rect">
              <a:avLst/>
            </a:prstGeom>
            <a:noFill/>
          </p:spPr>
          <p:txBody>
            <a:bodyPr wrap="square">
              <a:spAutoFit/>
            </a:bodyPr>
            <a:lstStyle/>
            <a:p>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Trời ầm ầm giông gió, biển đục ng</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ầ</a:t>
              </a:r>
              <a:r>
                <a:rPr kumimoji="0" lang="vi-VN"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u giận dữ</a:t>
              </a:r>
              <a:r>
                <a:rPr kumimoji="0" lang="en-US" altLang="en-US" sz="1600" b="0" i="1" u="none" strike="noStrike" kern="1200" cap="none" spc="0" normalizeH="0" baseline="0" noProof="0" dirty="0">
                  <a:ln>
                    <a:noFill/>
                  </a:ln>
                  <a:solidFill>
                    <a:srgbClr val="0D3965"/>
                  </a:solidFill>
                  <a:effectLst/>
                  <a:uLnTx/>
                  <a:uFillTx/>
                  <a:latin typeface="Times New Roman" panose="02020603050405020304" pitchFamily="18" charset="0"/>
                  <a:ea typeface="+mn-ea"/>
                  <a:cs typeface="Arial" panose="020B0604020202020204" pitchFamily="34" charset="0"/>
                  <a:sym typeface="Arial"/>
                </a:rPr>
                <a:t>.</a:t>
              </a:r>
              <a:endParaRPr lang="en-US" sz="1100" i="1" dirty="0"/>
            </a:p>
          </p:txBody>
        </p:sp>
      </p:grpSp>
    </p:spTree>
    <p:extLst>
      <p:ext uri="{BB962C8B-B14F-4D97-AF65-F5344CB8AC3E}">
        <p14:creationId xmlns:p14="http://schemas.microsoft.com/office/powerpoint/2010/main" val="9227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1133</Words>
  <Application>Microsoft Office PowerPoint</Application>
  <PresentationFormat>On-screen Show (16:9)</PresentationFormat>
  <Paragraphs>90</Paragraphs>
  <Slides>18</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Roboto Slab Regular</vt:lpstr>
      <vt:lpstr>Calibri Light</vt:lpstr>
      <vt:lpstr>Cambria</vt:lpstr>
      <vt:lpstr>Calibri</vt:lpstr>
      <vt:lpstr>Englebert</vt:lpstr>
      <vt:lpstr>Fira Sans Extra Condensed Medium</vt:lpstr>
      <vt:lpstr>Oswald Regular</vt:lpstr>
      <vt:lpstr>#9Slide03 Arima Madurai Black</vt:lpstr>
      <vt:lpstr>Zilla Slab Light</vt:lpstr>
      <vt:lpstr>Wingdings 3</vt:lpstr>
      <vt:lpstr>Arial</vt:lpstr>
      <vt:lpstr>Times New Roman</vt:lpstr>
      <vt:lpstr>Back to School Social Media by Slidesgo</vt:lpstr>
      <vt:lpstr>PowerPoint Presentation</vt:lpstr>
      <vt:lpstr>PowerPoint Presentation</vt:lpstr>
      <vt:lpstr>Yêu cầu cần đạt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Ê – đi – xơn </dc:title>
  <cp:lastModifiedBy>ADMIN</cp:lastModifiedBy>
  <cp:revision>72</cp:revision>
  <dcterms:modified xsi:type="dcterms:W3CDTF">2021-09-24T14:57:20Z</dcterms:modified>
</cp:coreProperties>
</file>