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5" r:id="rId3"/>
    <p:sldMasterId id="2147483687" r:id="rId4"/>
    <p:sldMasterId id="2147483699" r:id="rId5"/>
    <p:sldMasterId id="2147483715" r:id="rId6"/>
    <p:sldMasterId id="2147483727" r:id="rId7"/>
  </p:sldMasterIdLst>
  <p:notesMasterIdLst>
    <p:notesMasterId r:id="rId37"/>
  </p:notesMasterIdLst>
  <p:sldIdLst>
    <p:sldId id="292" r:id="rId8"/>
    <p:sldId id="278" r:id="rId9"/>
    <p:sldId id="257" r:id="rId10"/>
    <p:sldId id="390" r:id="rId11"/>
    <p:sldId id="293" r:id="rId12"/>
    <p:sldId id="259" r:id="rId13"/>
    <p:sldId id="258" r:id="rId14"/>
    <p:sldId id="291" r:id="rId15"/>
    <p:sldId id="260" r:id="rId16"/>
    <p:sldId id="328" r:id="rId17"/>
    <p:sldId id="330" r:id="rId18"/>
    <p:sldId id="391" r:id="rId19"/>
    <p:sldId id="392" r:id="rId20"/>
    <p:sldId id="329" r:id="rId21"/>
    <p:sldId id="394" r:id="rId22"/>
    <p:sldId id="396" r:id="rId23"/>
    <p:sldId id="397" r:id="rId24"/>
    <p:sldId id="398" r:id="rId25"/>
    <p:sldId id="265" r:id="rId26"/>
    <p:sldId id="401" r:id="rId27"/>
    <p:sldId id="402" r:id="rId28"/>
    <p:sldId id="404" r:id="rId29"/>
    <p:sldId id="407" r:id="rId30"/>
    <p:sldId id="405" r:id="rId31"/>
    <p:sldId id="406" r:id="rId32"/>
    <p:sldId id="399" r:id="rId33"/>
    <p:sldId id="275" r:id="rId34"/>
    <p:sldId id="272" r:id="rId35"/>
    <p:sldId id="267" r:id="rId36"/>
  </p:sldIdLst>
  <p:sldSz cx="12192000" cy="6858000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0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33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21T23:41:40.337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0A8B8-1490-49EA-960E-8FA4E4E568D8}" type="datetimeFigureOut">
              <a:rPr lang="en-US" smtClean="0"/>
              <a:t>22/11/2021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93A01-A31B-4CF3-A51E-C3A507DC592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82E10-AF35-4184-B900-F7AF11276F57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2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82E10-AF35-4184-B900-F7AF11276F57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8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r>
              <a:rPr lang="en-US" altLang="en-US"/>
              <a:t>-Nêu tác dụng của từ in đậm?</a:t>
            </a:r>
          </a:p>
          <a:p>
            <a:r>
              <a:rPr lang="en-US" altLang="en-US"/>
              <a:t>=&gt;GVchốt; Những từ : và, của, như, nhưng được gọi là quan hệ từ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BA13A19-E7DD-4A5E-B706-945E246EFDD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r>
              <a:rPr lang="en-US" altLang="en-US"/>
              <a:t>-Tổ chức cho HS thảo luận nhóm 4</a:t>
            </a:r>
          </a:p>
          <a:p>
            <a:endParaRPr lang="en-US" alt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3839758-9269-4BA9-B2C9-2CB861D6DBE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r>
              <a:rPr lang="en-US" altLang="en-US"/>
              <a:t>-Tổ chức cho HS thảo luận nhóm 4</a:t>
            </a:r>
          </a:p>
          <a:p>
            <a:endParaRPr lang="en-US" alt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3839758-9269-4BA9-B2C9-2CB861D6DBE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DFF3-AA81-47B0-B3AA-D54EC552DD7E}" type="datetimeFigureOut">
              <a:rPr lang="en-US" smtClean="0"/>
              <a:t>22/11/2021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AE8A-C774-49C1-AFD2-BFB81887F7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DFF3-AA81-47B0-B3AA-D54EC552DD7E}" type="datetimeFigureOut">
              <a:rPr lang="en-US" smtClean="0"/>
              <a:t>22/11/2021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AE8A-C774-49C1-AFD2-BFB81887F7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DFF3-AA81-47B0-B3AA-D54EC552DD7E}" type="datetimeFigureOut">
              <a:rPr lang="en-US" smtClean="0"/>
              <a:t>22/11/2021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AE8A-C774-49C1-AFD2-BFB81887F7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9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52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41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DF8D8D1-271C-46BB-B9D3-013B96148659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2021/11/22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41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41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F12BF3B-B18A-491F-9B1F-53B4ABD3F83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41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DF8D8D1-271C-46BB-B9D3-013B96148659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2021/11/22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41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41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F12BF3B-B18A-491F-9B1F-53B4ABD3F83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41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DF8D8D1-271C-46BB-B9D3-013B96148659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2021/11/22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41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41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F12BF3B-B18A-491F-9B1F-53B4ABD3F83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41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DF8D8D1-271C-46BB-B9D3-013B96148659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2021/11/22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41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41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F12BF3B-B18A-491F-9B1F-53B4ABD3F83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41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DF8D8D1-271C-46BB-B9D3-013B96148659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2021/11/22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41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41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F12BF3B-B18A-491F-9B1F-53B4ABD3F83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8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41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DF8D8D1-271C-46BB-B9D3-013B96148659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2021/11/22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41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41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F12BF3B-B18A-491F-9B1F-53B4ABD3F83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DFF3-AA81-47B0-B3AA-D54EC552DD7E}" type="datetimeFigureOut">
              <a:rPr lang="en-US" smtClean="0"/>
              <a:t>22/11/2021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AE8A-C774-49C1-AFD2-BFB81887F7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8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41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DF8D8D1-271C-46BB-B9D3-013B96148659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2021/11/22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41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41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F12BF3B-B18A-491F-9B1F-53B4ABD3F83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41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DF8D8D1-271C-46BB-B9D3-013B96148659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2021/11/22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41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41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F12BF3B-B18A-491F-9B1F-53B4ABD3F83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3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41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DF8D8D1-271C-46BB-B9D3-013B96148659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2021/11/22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41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41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F12BF3B-B18A-491F-9B1F-53B4ABD3F83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31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 panose="020F0302020204030203"/>
                <a:cs typeface="Lato Light" panose="020F0302020204030203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204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40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t>2021/11/22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40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40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 advTm="4000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40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t>2021/11/22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40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40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 advTm="4000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772212" y="1253331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40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t>2021/11/22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40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40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 advTm="4000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8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51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40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t>2021/11/22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40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40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 advTm="4000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40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t>2021/11/22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40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40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 advTm="4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9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2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DFF3-AA81-47B0-B3AA-D54EC552DD7E}" type="datetimeFigureOut">
              <a:rPr lang="en-US" smtClean="0"/>
              <a:t>22/11/2021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AE8A-C774-49C1-AFD2-BFB81887F7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40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t>2021/11/22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40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40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 advTm="4000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40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t>2021/11/22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40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40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 advTm="4000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40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t>2021/11/22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40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40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 advTm="4000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7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40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t>2021/11/22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40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40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 advTm="4000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7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40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t>2021/11/22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40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40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 advTm="4000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-2405407" y="1847850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40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t>2021/11/22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40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40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 advTm="4000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3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40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t>2021/11/22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40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40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 advTm="4000"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DFF3-AA81-47B0-B3AA-D54EC552DD7E}" type="datetimeFigureOut">
              <a:rPr lang="en-US" smtClean="0"/>
              <a:t>22/11/2021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AE8A-C774-49C1-AFD2-BFB81887F7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C3D9C-520C-4E53-9CCC-87EEC2F2E46A}" type="datetimeFigureOut">
              <a:rPr lang="en-GB"/>
              <a:t>22/11/2021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F284A-0000-4D6F-A76E-70976A97E828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001B2-7936-4231-8CF0-F449D9958B19}" type="datetimeFigureOut">
              <a:rPr lang="en-GB"/>
              <a:t>22/11/2021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B824B-99F4-4BA8-8C1F-434010780775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DFF3-AA81-47B0-B3AA-D54EC552DD7E}" type="datetimeFigureOut">
              <a:rPr lang="en-US" smtClean="0"/>
              <a:t>22/11/2021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AE8A-C774-49C1-AFD2-BFB81887F7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5E664-65EE-46E4-BC0E-0D6877219F6B}" type="datetimeFigureOut">
              <a:rPr lang="en-GB"/>
              <a:t>22/11/2021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41453-2E00-4581-B16C-B0C23C55866E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C843D-EE78-4A06-AE92-01428891014A}" type="datetimeFigureOut">
              <a:rPr lang="en-GB"/>
              <a:t>22/11/2021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584C4-6A0F-47D7-B711-835273094C58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ABB11-F7FA-4CFC-8623-C7CB05EFD963}" type="datetimeFigureOut">
              <a:rPr lang="en-GB"/>
              <a:t>22/11/2021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1A3C2-1B22-4B34-B0CA-83CD5954A78F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89582-626E-4722-8CE7-3E4ACA1BC9E1}" type="datetimeFigureOut">
              <a:rPr lang="en-GB"/>
              <a:t>22/11/2021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D1200-45F5-4A69-8FA8-6F6D11447886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C6AAF-0E61-4ED1-A770-26BB99AB620A}" type="datetimeFigureOut">
              <a:rPr lang="en-GB"/>
              <a:t>22/11/2021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D47B8-3E60-441F-BC46-93CC7DEE3942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69EF6-B77A-4951-81F7-8D8CF89C3734}" type="datetimeFigureOut">
              <a:rPr lang="en-GB"/>
              <a:t>22/11/2021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2DCC5-D6E3-462F-B6F1-4BBFC0650080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B0E5E-6AD6-49D3-8879-C484D3ACE0EE}" type="datetimeFigureOut">
              <a:rPr lang="en-GB"/>
              <a:t>22/11/2021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0021D-1E94-4966-BDF9-494DBB189487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E753E-F85E-49C9-A776-E4ACF0C6EB6C}" type="datetimeFigureOut">
              <a:rPr lang="en-GB"/>
              <a:t>22/11/2021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AC3E5-B8F4-4D9F-81BA-AA355BC7ADF1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CB966-8460-434A-9B89-D2672D752283}" type="datetimeFigureOut">
              <a:rPr lang="en-GB"/>
              <a:t>22/11/2021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02E6B-1E63-4EDB-AEC4-E6B49FDF4880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4"/>
          <p:cNvSpPr txBox="1">
            <a:spLocks noGrp="1"/>
          </p:cNvSpPr>
          <p:nvPr>
            <p:ph type="title"/>
          </p:nvPr>
        </p:nvSpPr>
        <p:spPr>
          <a:xfrm>
            <a:off x="1297200" y="382900"/>
            <a:ext cx="9597600" cy="98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DFF3-AA81-47B0-B3AA-D54EC552DD7E}" type="datetimeFigureOut">
              <a:rPr lang="en-US" smtClean="0"/>
              <a:t>22/11/2021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AE8A-C774-49C1-AFD2-BFB81887F7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 txBox="1">
            <a:spLocks noGrp="1"/>
          </p:cNvSpPr>
          <p:nvPr>
            <p:ph type="body" idx="1"/>
          </p:nvPr>
        </p:nvSpPr>
        <p:spPr>
          <a:xfrm>
            <a:off x="941400" y="2027700"/>
            <a:ext cx="4771600" cy="366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Font typeface="Open Sans" panose="020B0606030504020204"/>
              <a:buChar char="○"/>
              <a:defRPr sz="1200"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Font typeface="Open Sans" panose="020B0606030504020204"/>
              <a:buChar char="■"/>
              <a:defRPr sz="1200"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SzPts val="800"/>
              <a:buFont typeface="Open Sans" panose="020B0606030504020204"/>
              <a:buChar char="●"/>
              <a:defRPr sz="12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Open Sans" panose="020B0606030504020204"/>
              <a:buChar char="○"/>
              <a:defRPr sz="12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Open Sans" panose="020B0606030504020204"/>
              <a:buChar char="■"/>
              <a:defRPr sz="1200"/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SzPts val="700"/>
              <a:buFont typeface="Open Sans" panose="020B0606030504020204"/>
              <a:buChar char="●"/>
              <a:defRPr sz="1200"/>
            </a:lvl7pPr>
            <a:lvl8pPr marL="3657600" lvl="7" indent="-273050">
              <a:spcBef>
                <a:spcPts val="0"/>
              </a:spcBef>
              <a:spcAft>
                <a:spcPts val="0"/>
              </a:spcAft>
              <a:buSzPts val="700"/>
              <a:buFont typeface="Open Sans" panose="020B0606030504020204"/>
              <a:buChar char="○"/>
              <a:defRPr sz="1200"/>
            </a:lvl8pPr>
            <a:lvl9pPr marL="4114800" lvl="8" indent="-266700">
              <a:spcBef>
                <a:spcPts val="0"/>
              </a:spcBef>
              <a:spcAft>
                <a:spcPts val="0"/>
              </a:spcAft>
              <a:buSzPts val="600"/>
              <a:buFont typeface="Open Sans" panose="020B0606030504020204"/>
              <a:buChar char="■"/>
              <a:defRPr sz="1200"/>
            </a:lvl9pPr>
          </a:lstStyle>
          <a:p>
            <a:endParaRPr/>
          </a:p>
        </p:txBody>
      </p:sp>
      <p:sp>
        <p:nvSpPr>
          <p:cNvPr id="149" name="Google Shape;149;p7"/>
          <p:cNvSpPr txBox="1">
            <a:spLocks noGrp="1"/>
          </p:cNvSpPr>
          <p:nvPr>
            <p:ph type="title"/>
          </p:nvPr>
        </p:nvSpPr>
        <p:spPr>
          <a:xfrm>
            <a:off x="789200" y="382900"/>
            <a:ext cx="9597600" cy="98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b="0"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34"/>
          <p:cNvSpPr txBox="1">
            <a:spLocks noGrp="1"/>
          </p:cNvSpPr>
          <p:nvPr>
            <p:ph type="title"/>
          </p:nvPr>
        </p:nvSpPr>
        <p:spPr>
          <a:xfrm>
            <a:off x="6116400" y="2534033"/>
            <a:ext cx="5094800" cy="11224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32" name="Google Shape;832;p34"/>
          <p:cNvSpPr txBox="1">
            <a:spLocks noGrp="1"/>
          </p:cNvSpPr>
          <p:nvPr>
            <p:ph type="subTitle" idx="1"/>
          </p:nvPr>
        </p:nvSpPr>
        <p:spPr>
          <a:xfrm>
            <a:off x="6116400" y="3656433"/>
            <a:ext cx="5094800" cy="1057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34"/>
          <p:cNvSpPr txBox="1">
            <a:spLocks noGrp="1"/>
          </p:cNvSpPr>
          <p:nvPr>
            <p:ph type="title" idx="2"/>
          </p:nvPr>
        </p:nvSpPr>
        <p:spPr>
          <a:xfrm>
            <a:off x="980800" y="2358233"/>
            <a:ext cx="5135600" cy="2531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729A3-B3EB-40EA-A193-E424588F06C4}" type="datetimeFigureOut">
              <a:rPr lang="en-US"/>
              <a:t>22/11/2021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3846A-3FC0-40EE-BC35-8093DA3FB902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D57A5-3CCB-4D13-8ECE-4AFC590CBE93}" type="datetimeFigureOut">
              <a:rPr lang="en-US"/>
              <a:t>22/11/2021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C66E9-DC45-4243-B4AB-7E7B64FCFEE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5A4B8-E4A2-4557-B1D0-1B09C86C1180}" type="datetimeFigureOut">
              <a:rPr lang="en-US"/>
              <a:t>22/11/2021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6C552-2F69-423F-93B2-4FAD0209204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A1FA6-DDAB-4EBB-8B59-D473990F8C30}" type="datetimeFigureOut">
              <a:rPr lang="en-US"/>
              <a:t>22/11/2021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DB276-6F4C-4950-9F51-FD99D194CBBE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8AF3C-366A-4A67-9D64-214BF6857C57}" type="datetimeFigureOut">
              <a:rPr lang="en-US"/>
              <a:t>22/11/2021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05738-1CDE-4B9A-A386-07542BA5B4A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8EB40-CB21-49F3-B5BB-5DC6A7F77068}" type="datetimeFigureOut">
              <a:rPr lang="en-US"/>
              <a:t>22/11/2021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47EF1-C75E-4B40-8C9A-E7A1941E84E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E486C-9383-4EFF-86B6-02BB6AA17C8D}" type="datetimeFigureOut">
              <a:rPr lang="en-US"/>
              <a:t>22/11/2021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52D48-BBD7-43FA-A23A-8F0DC64D79F2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DFF3-AA81-47B0-B3AA-D54EC552DD7E}" type="datetimeFigureOut">
              <a:rPr lang="en-US" smtClean="0"/>
              <a:t>22/11/2021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AE8A-C774-49C1-AFD2-BFB81887F7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4D8FE-19CB-4E0D-B5A2-5D5E1F9E5DE2}" type="datetimeFigureOut">
              <a:rPr lang="en-US"/>
              <a:t>22/11/2021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D65F8-8287-4B56-A027-0D0E3AC132D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22A38-85DD-4294-A2A8-7517D187ED45}" type="datetimeFigureOut">
              <a:rPr lang="en-US"/>
              <a:t>22/11/2021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D6562-129C-4E05-87B0-1600B3D484F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7A228-C22C-4970-B23C-9A7E07994756}" type="datetimeFigureOut">
              <a:rPr lang="en-US"/>
              <a:t>22/11/2021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CBA23-9AA0-4BFC-8B69-29F7D49F3147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11F34-1BA3-4E64-9397-09B7A6E0C8C0}" type="datetimeFigureOut">
              <a:rPr lang="en-US"/>
              <a:t>22/11/2021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B7324-34EF-41C9-8F0F-0E73B307E03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AD415-2708-4407-B890-53731BF57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D0D2D-970C-473F-B828-C9C9B313031C}" type="datetimeFigureOut">
              <a:rPr lang="en-US"/>
              <a:pPr>
                <a:defRPr/>
              </a:pPr>
              <a:t>22/11/2021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A8EBE-1815-4BA8-A49B-07C5448AB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EB925-17EE-4677-B838-D739B5E30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402BB-B947-4535-97F8-8BB815146C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03801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4C55E-611F-4E54-9D86-34BD2A7B0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14D98-1BA2-40A4-ADBB-8293384A828F}" type="datetimeFigureOut">
              <a:rPr lang="en-US"/>
              <a:pPr>
                <a:defRPr/>
              </a:pPr>
              <a:t>22/11/2021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649B8-6B8B-41B9-8519-82E36E8B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01C96-3A49-4329-A067-E12273CE2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6F5F2-1A8E-4A82-B721-1176BCC8FB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73598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6781C-5FB8-454E-B0DE-78A0D1290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D993C-6D46-4A70-BD1F-E078C845DD42}" type="datetimeFigureOut">
              <a:rPr lang="en-US"/>
              <a:pPr>
                <a:defRPr/>
              </a:pPr>
              <a:t>22/11/2021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EA0B2-B568-4D14-92C2-A5905ED51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5DB98-0CAB-4844-AAA0-5EB76D423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3673B-5655-4398-985D-ACE921C34A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1107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A2D1DF0-C30B-45DF-985A-834F13A77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35C0C-2D37-4F6C-86C1-6A2D3786197C}" type="datetimeFigureOut">
              <a:rPr lang="en-US"/>
              <a:pPr>
                <a:defRPr/>
              </a:pPr>
              <a:t>22/11/2021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69997E-EDF3-4427-89F5-CF9619793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4E974C7-C974-45E6-9D78-7F565CF5E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565C4-650C-41CB-8C7A-BED2048D4D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6825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B1896A5-2067-424E-8638-18FF6699D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BB9C8-FE18-47EF-BDF9-FD0C72EF3D0D}" type="datetimeFigureOut">
              <a:rPr lang="en-US"/>
              <a:pPr>
                <a:defRPr/>
              </a:pPr>
              <a:t>22/11/2021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D15997C-47E9-4B40-818B-BA53B3B01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7322979-7E00-4EE0-B758-D069C6483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97A48-FBAC-49D7-A0F5-6682442F4F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4010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9F21335-2355-46AF-BDF0-0328205E3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143E7-AE89-4A49-942F-C999C8226C91}" type="datetimeFigureOut">
              <a:rPr lang="en-US"/>
              <a:pPr>
                <a:defRPr/>
              </a:pPr>
              <a:t>22/11/2021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E91D187-F27E-4689-A3F9-829B05338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F730FB5-CCC8-46AF-81AF-137B4B7F7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D4180-7CCE-4EC5-BD21-019A3E1C34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843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8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DFF3-AA81-47B0-B3AA-D54EC552DD7E}" type="datetimeFigureOut">
              <a:rPr lang="en-US" smtClean="0"/>
              <a:t>22/11/2021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AE8A-C774-49C1-AFD2-BFB81887F7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332002D-0C5F-408D-BD05-B8F089CF7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E55C2-EE4C-4F67-A0F5-275B2A216F20}" type="datetimeFigureOut">
              <a:rPr lang="en-US"/>
              <a:pPr>
                <a:defRPr/>
              </a:pPr>
              <a:t>22/11/2021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E8BE11D-0846-445F-BE85-A07C1A72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C45CF5F-ADB7-4E6F-83B3-D6ABFCF5E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7D5FB-EA4F-4983-A4A0-5C0D5211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398572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435C32E-00BF-4613-9A84-36EBE34C6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C500D-184B-4774-8E47-40B56493D1CF}" type="datetimeFigureOut">
              <a:rPr lang="en-US"/>
              <a:pPr>
                <a:defRPr/>
              </a:pPr>
              <a:t>22/11/2021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D8E22E0-E23D-4F78-8833-A0FF03660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2544221-4A7D-4ABB-A5BA-7ACF75C14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CC940-E18C-438A-9ACB-BB09CF273D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21521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7791EB0-7113-47B3-B6A9-C67E00A73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8126A-B306-477D-8E7D-97772C2327EB}" type="datetimeFigureOut">
              <a:rPr lang="en-US"/>
              <a:pPr>
                <a:defRPr/>
              </a:pPr>
              <a:t>22/11/2021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1FD7DDF-B132-4FDB-8B81-872FCAE19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8DA07B8-8486-4282-9F39-A673DF65B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87EB0-E6D8-4C25-BCE5-CCD52EF749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63722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B80E8-7B88-4710-A747-ABF25D66A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24AB5-F5FD-4C9F-9857-51D4B25E6E89}" type="datetimeFigureOut">
              <a:rPr lang="en-US"/>
              <a:pPr>
                <a:defRPr/>
              </a:pPr>
              <a:t>22/11/2021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4A9AA-E825-47D3-8818-2EFC6037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46F50-6C5A-4A91-A286-88A33CCB1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A5E6B-B572-4E85-9B7A-CB1ADE460A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241403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D8B8F-AFCD-4BA5-B4E0-5482D99A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6A769-6EC5-4933-A2B1-EE8F4D410F63}" type="datetimeFigureOut">
              <a:rPr lang="en-US"/>
              <a:pPr>
                <a:defRPr/>
              </a:pPr>
              <a:t>22/11/2021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9B246-5E82-48DE-BAD4-D6C3C88C3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1CF1F-F3C2-48D2-B70D-1595B82FF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FB53-982B-450B-878C-44CB180E6B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619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8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DFF3-AA81-47B0-B3AA-D54EC552DD7E}" type="datetimeFigureOut">
              <a:rPr lang="en-US" smtClean="0"/>
              <a:t>22/11/2021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AE8A-C774-49C1-AFD2-BFB81887F7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DDFF3-AA81-47B0-B3AA-D54EC552DD7E}" type="datetimeFigureOut">
              <a:rPr lang="en-US" smtClean="0"/>
              <a:t>22/11/2021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CAE8A-C774-49C1-AFD2-BFB81887F79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9355017" y="6525002"/>
            <a:ext cx="32883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: tranthao121004@gmail.com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11213466" y="224589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ED7D31">
                    <a:lumMod val="60000"/>
                    <a:lumOff val="40000"/>
                  </a:srgbClr>
                </a:solidFill>
                <a:latin typeface="UTM Staccato" panose="02040603050506020204" pitchFamily="18" charset="0"/>
              </a:rPr>
              <a:t>KTUTS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76498" y="635267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ED7D31">
                    <a:lumMod val="60000"/>
                    <a:lumOff val="40000"/>
                  </a:srgbClr>
                </a:solidFill>
                <a:latin typeface="UTM Staccato" panose="02040603050506020204" pitchFamily="18" charset="0"/>
              </a:rPr>
              <a:t>KTUTS</a:t>
            </a:r>
          </a:p>
        </p:txBody>
      </p:sp>
      <p:pic>
        <p:nvPicPr>
          <p:cNvPr id="5" name="Picture 4" descr="A picture containing diagram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3939" y="5482389"/>
            <a:ext cx="2014804" cy="17405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 spd="med" advTm="4000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DDFF3-AA81-47B0-B3AA-D54EC552DD7E}" type="datetimeFigureOut">
              <a:rPr lang="en-US" smtClean="0"/>
              <a:t>22/11/2021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CAE8A-C774-49C1-AFD2-BFB81887F79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DBEE859-7948-42B8-85BC-C2FBC766ED07}" type="datetimeFigureOut">
              <a:rPr lang="en-US"/>
              <a:t>22/11/2021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716AD32-28D2-4157-A229-CBF2E7EB2436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983A777-FBB0-47ED-9AF9-C5AE0817479F}" type="datetimeFigureOut">
              <a:rPr lang="en-US"/>
              <a:t>22/11/2021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469E425-D102-4971-8E5C-334A9304C55C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ABFD5CB-BEF5-4C74-8877-DC8F8B5B3D4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6017CF8-E1BA-4337-BC15-7AD56EE8BC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FACA1-6549-45CA-92B2-B3A7DE3E31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680B2F9-C1D9-4971-BBDE-371F774A2A56}" type="datetimeFigureOut">
              <a:rPr lang="en-US"/>
              <a:pPr>
                <a:defRPr/>
              </a:pPr>
              <a:t>22/11/2021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A3463-13D9-4699-81D8-12930378E3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9373E-33E2-46D9-A856-C91283E4F1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298FDB2-034D-4E83-AEF5-2B1E1648B2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6752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84" y="-28731"/>
            <a:ext cx="122169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08806" y="503193"/>
            <a:ext cx="6598331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ĐOÀN KẾT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8746" y="2177933"/>
            <a:ext cx="9562012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THẦY CÔ GIÁO VỀ DỰ GIỜ LỚP 5A4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07505" y="4646671"/>
            <a:ext cx="4963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19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11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75733" y="788989"/>
          <a:ext cx="11164710" cy="5261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4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1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3853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400" baseline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</a:t>
                      </a:r>
                      <a:endParaRPr lang="en-US" sz="24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aseline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đậm</a:t>
                      </a:r>
                      <a:endParaRPr lang="en-US" sz="24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aseline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dụng </a:t>
                      </a:r>
                      <a:endParaRPr lang="en-US" sz="24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2719">
                <a:tc>
                  <a:txBody>
                    <a:bodyPr/>
                    <a:lstStyle/>
                    <a:p>
                      <a:pPr marL="381000" indent="-381000" eaLnBrk="1" hangingPunct="1">
                        <a:lnSpc>
                          <a:spcPct val="90000"/>
                        </a:lnSpc>
                        <a:buFontTx/>
                        <a:buAutoNum type="alphaLcPeriod"/>
                      </a:pP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say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ngây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ấm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nóng</a:t>
                      </a:r>
                      <a:endParaRPr lang="en-US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7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hót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dìu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dặt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altLang="en-US" sz="2400" b="1" dirty="0" err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giục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dạo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khúc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nhạc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tưng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bừng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81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Hoa mai trổ từng chùm thưa thớt, không đơm</a:t>
                      </a:r>
                      <a:r>
                        <a:rPr lang="en-US" alt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</a:t>
                      </a:r>
                      <a:r>
                        <a:rPr lang="en-US" altLang="en-US" sz="2400" b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alt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hoa đào. </a:t>
                      </a:r>
                      <a:r>
                        <a:rPr lang="en-US" altLang="en-US" sz="2400" b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alt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cành mai uyển chuyển hơn cành đào.</a:t>
                      </a:r>
                    </a:p>
                  </a:txBody>
                  <a:tcPr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826126" y="1471924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altLang="en-US"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840415" y="2616820"/>
            <a:ext cx="6461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endParaRPr lang="en-US" altLang="en-US"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73739" y="4158456"/>
            <a:ext cx="712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endParaRPr lang="en-US" altLang="en-US"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773739" y="5180761"/>
            <a:ext cx="10890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endParaRPr lang="en-US" altLang="en-US"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7814247" y="1452081"/>
            <a:ext cx="34610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nối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say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ngây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ấm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nóng</a:t>
            </a:r>
            <a:endParaRPr lang="en-US" alt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7473244" y="2623260"/>
            <a:ext cx="43913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nối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Tiếng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hót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dìu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dặt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Họa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Mi</a:t>
            </a: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7473244" y="4117082"/>
            <a:ext cx="41430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nối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altLang="en-US" sz="2400" i="1" dirty="0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đơm</a:t>
            </a:r>
            <a:r>
              <a:rPr lang="en-US" altLang="en-US" sz="2400" i="1" dirty="0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đặc</a:t>
            </a:r>
            <a:r>
              <a:rPr lang="en-US" altLang="en-US" sz="2400" i="1" dirty="0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hoa</a:t>
            </a:r>
            <a:r>
              <a:rPr lang="en-US" altLang="en-US" sz="2400" i="1" dirty="0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đào</a:t>
            </a:r>
            <a:endParaRPr lang="en-US" altLang="en-US" sz="2400" i="1" dirty="0">
              <a:solidFill>
                <a:srgbClr val="FF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7349067" y="5139651"/>
            <a:ext cx="43913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nối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cân</a:t>
            </a:r>
            <a:r>
              <a:rPr lang="en-US" altLang="en-US" sz="2400" i="1" dirty="0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altLang="en-US" sz="2400" i="1" dirty="0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altLang="en-US" sz="2400" i="1" dirty="0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altLang="en-US" sz="2400" i="1" dirty="0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altLang="en-US" sz="2400" i="1" dirty="0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endParaRPr lang="en-US" altLang="en-US" sz="2400" i="1" dirty="0">
              <a:solidFill>
                <a:srgbClr val="FF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075123" y="568439"/>
            <a:ext cx="6041754" cy="1981200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60121" y="3167390"/>
            <a:ext cx="104489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830143" y="401043"/>
            <a:ext cx="3487269" cy="726141"/>
            <a:chOff x="3953436" y="215153"/>
            <a:chExt cx="3487269" cy="726141"/>
          </a:xfrm>
        </p:grpSpPr>
        <p:sp>
          <p:nvSpPr>
            <p:cNvPr id="5" name="Rounded Rectangle 4"/>
            <p:cNvSpPr/>
            <p:nvPr/>
          </p:nvSpPr>
          <p:spPr>
            <a:xfrm>
              <a:off x="3953436" y="215153"/>
              <a:ext cx="3325905" cy="72614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54070" y="316613"/>
              <a:ext cx="2886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I.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Nhận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xét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811363" y="2039260"/>
            <a:ext cx="938593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1.Trong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đỏ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57034" y="3094828"/>
            <a:ext cx="11052687" cy="3477875"/>
          </a:xfrm>
          <a:prstGeom prst="rect">
            <a:avLst/>
          </a:prstGeom>
          <a:noFill/>
          <a:ln>
            <a:noFill/>
          </a:ln>
          <a:effectLst>
            <a:prstShdw prst="shdw15">
              <a:srgbClr val="EEECE1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Rừng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say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ngây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ấm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				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 </a:t>
            </a:r>
            <a:r>
              <a:rPr kumimoji="0" lang="en-US" alt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Kháng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hót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dìu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dặt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Mi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giục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loài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dạo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khúc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nhạc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bừng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				</a:t>
            </a:r>
            <a:r>
              <a:rPr kumimoji="0" lang="en-US" alt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Võ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Quảng</a:t>
            </a:r>
            <a:endParaRPr kumimoji="0" lang="en-US" altLang="en-US" sz="2800" b="0" i="1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trổ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chùm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thưa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thớt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đơm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đặc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đào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28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cành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uyển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chuyển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cành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đào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742950" marR="0" lvl="1" indent="-2857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 </a:t>
            </a:r>
            <a:r>
              <a:rPr kumimoji="0" lang="en-US" alt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Mùa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xuân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phong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tục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5635" y="3094828"/>
            <a:ext cx="706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97296" y="5215464"/>
            <a:ext cx="1337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15781" y="5195743"/>
            <a:ext cx="968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6576" y="3947474"/>
            <a:ext cx="810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3" grpId="0"/>
      <p:bldP spid="3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071675" y="514852"/>
            <a:ext cx="6048646" cy="1981200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318684" y="2943857"/>
            <a:ext cx="9554630" cy="1819275"/>
          </a:xfrm>
          <a:prstGeom prst="roundRect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13237" y="3289548"/>
            <a:ext cx="916552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Quan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B0F0D0C-ACA3-4DBF-885B-415DAD013C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478162"/>
              </p:ext>
            </p:extLst>
          </p:nvPr>
        </p:nvGraphicFramePr>
        <p:xfrm>
          <a:off x="473033" y="786740"/>
          <a:ext cx="11245933" cy="528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8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0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7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6422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400" baseline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</a:t>
                      </a:r>
                      <a:endParaRPr lang="en-US" sz="24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 hệ</a:t>
                      </a:r>
                      <a:r>
                        <a:rPr lang="en-US" sz="2400" baseline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từ</a:t>
                      </a:r>
                      <a:endParaRPr lang="en-US" sz="24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baseline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thị quan hệ</a:t>
                      </a:r>
                      <a:endParaRPr lang="en-US" sz="24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8934">
                <a:tc>
                  <a:txBody>
                    <a:bodyPr/>
                    <a:lstStyle/>
                    <a:p>
                      <a:pPr marL="381000" indent="-381000" eaLnBrk="1" hangingPunct="1">
                        <a:lnSpc>
                          <a:spcPct val="90000"/>
                        </a:lnSpc>
                        <a:buFontTx/>
                        <a:buAutoNum type="alphaLcPeriod"/>
                      </a:pP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say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ngây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ấm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nóng</a:t>
                      </a:r>
                      <a:endParaRPr lang="en-US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</a:p>
                  </a:txBody>
                  <a:tcPr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01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Tiếng hót dìu dặt  </a:t>
                      </a:r>
                      <a:r>
                        <a:rPr lang="en-US" altLang="en-US" sz="2400" b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 Mi giục các loài chim dạo lên những khúc nhạc tưng bừng.</a:t>
                      </a: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endParaRPr lang="en-US" sz="2400" dirty="0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89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trổ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chùm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thưa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thớt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đơm</a:t>
                      </a:r>
                      <a:r>
                        <a:rPr lang="en-US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đào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altLang="en-US" sz="2400" b="1" dirty="0" err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cành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uyển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cành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đào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dirty="0" err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endParaRPr lang="en-US" sz="2400" dirty="0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dirty="0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dirty="0" err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endParaRPr lang="en-US" sz="2400" dirty="0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 Box 12">
            <a:extLst>
              <a:ext uri="{FF2B5EF4-FFF2-40B4-BE49-F238E27FC236}">
                <a16:creationId xmlns:a16="http://schemas.microsoft.com/office/drawing/2014/main" id="{F941EC9D-1E2A-4454-85C8-7511879DE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497" y="1475123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liên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hợp</a:t>
            </a:r>
            <a:endParaRPr lang="en-US" altLang="en-US" sz="2400" i="1" dirty="0">
              <a:solidFill>
                <a:srgbClr val="FF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27ADF383-CC95-4D13-A78A-5E6092777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497" y="2666920"/>
            <a:ext cx="289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sở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hữu</a:t>
            </a:r>
            <a:endParaRPr lang="en-US" altLang="en-US" sz="2400" i="1" dirty="0">
              <a:solidFill>
                <a:srgbClr val="FF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E71334D1-B47E-4C69-895C-CF2ED4895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497" y="4097100"/>
            <a:ext cx="289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so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sánh</a:t>
            </a:r>
            <a:endParaRPr lang="en-US" altLang="en-US" sz="2400" dirty="0">
              <a:solidFill>
                <a:srgbClr val="FF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BCDCCFB7-27F2-417B-B92B-40D26A144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497" y="4852405"/>
            <a:ext cx="289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tương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phản</a:t>
            </a:r>
            <a:endParaRPr lang="en-US" altLang="en-US" sz="2400" i="1" dirty="0">
              <a:solidFill>
                <a:srgbClr val="FF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459981" y="285297"/>
            <a:ext cx="3487269" cy="726141"/>
            <a:chOff x="3953436" y="215153"/>
            <a:chExt cx="3487269" cy="726141"/>
          </a:xfrm>
        </p:grpSpPr>
        <p:sp>
          <p:nvSpPr>
            <p:cNvPr id="5" name="Rounded Rectangle 4"/>
            <p:cNvSpPr/>
            <p:nvPr/>
          </p:nvSpPr>
          <p:spPr>
            <a:xfrm>
              <a:off x="3953436" y="215153"/>
              <a:ext cx="3325905" cy="72614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54070" y="316613"/>
              <a:ext cx="2886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I.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Nhận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xét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948265" y="1283970"/>
            <a:ext cx="106454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200" dirty="0">
                <a:latin typeface="Times New Roman" panose="02020603050405020304" pitchFamily="18" charset="0"/>
                <a:cs typeface="Arial" panose="020B0604020202020204" pitchFamily="34" charset="0"/>
              </a:rPr>
              <a:t>2. Quan hệ giữa các ý ở mỗi câu dưới đây (</a:t>
            </a:r>
            <a:r>
              <a:rPr lang="vi-VN" sz="32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rừng cây bị chặt phá – mặt đất thưa vắng bóng chim; mảnh vườn nhỏ bé – bầy chim vẫn về tụ hội</a:t>
            </a:r>
            <a:r>
              <a:rPr lang="vi-VN" sz="3200" i="1" dirty="0">
                <a:latin typeface="Times New Roman" panose="02020603050405020304" pitchFamily="18" charset="0"/>
                <a:cs typeface="Arial" panose="020B0604020202020204" pitchFamily="34" charset="0"/>
              </a:rPr>
              <a:t>) </a:t>
            </a:r>
            <a:r>
              <a:rPr lang="vi-VN" sz="3200" dirty="0">
                <a:latin typeface="Times New Roman" panose="02020603050405020304" pitchFamily="18" charset="0"/>
                <a:cs typeface="Arial" panose="020B0604020202020204" pitchFamily="34" charset="0"/>
              </a:rPr>
              <a:t>được biểu hiện </a:t>
            </a:r>
            <a:r>
              <a:rPr lang="en-US" sz="3200" dirty="0" err="1">
                <a:latin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Arial" panose="020B0604020202020204" pitchFamily="34" charset="0"/>
              </a:rPr>
              <a:t>những cặp từ nào?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2799" y="3227624"/>
            <a:ext cx="103406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a. Nếu rừng cây cứ bị chặt phá xơ xác thì mặt đất sẽ ngày càng thưa vắng bóng chim.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b. Tuy mảnh vườn ngoài ban công nhà Thu thật nhỏ bé nhưng bầy chim vẫn thường rủ nhau về tụ hội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  <a:endParaRPr lang="vi-VN" sz="3200" dirty="0">
              <a:solidFill>
                <a:srgbClr val="00206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016000" y="1391356"/>
          <a:ext cx="10430933" cy="4399844"/>
        </p:xfrm>
        <a:graphic>
          <a:graphicData uri="http://schemas.openxmlformats.org/drawingml/2006/table">
            <a:tbl>
              <a:tblPr firstRow="1" bandRow="1"/>
              <a:tblGrid>
                <a:gridCol w="4908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2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85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Cặp</a:t>
                      </a:r>
                      <a:r>
                        <a:rPr lang="en-US" sz="2400" baseline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quan hệ từ biểu thị quan hệ</a:t>
                      </a:r>
                      <a:endParaRPr lang="en-US" sz="24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42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sz="2400" b="0" i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a. Nếu rừng cây cứ bị chặt phá xơ xác thì mặt đất sẽ ngày càng thưa vắng bóng chim.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70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sz="2400" b="0" i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b. Tuy mảnh vườn ngoài ban công nhà Thu thật nhỏ bé nhưng bầy chim vẫn thường rủ nhau về tụ hội</a:t>
                      </a:r>
                      <a:r>
                        <a:rPr lang="en-US" sz="2400" b="0" i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vi-VN" sz="2400" b="0" i="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231466" y="2148879"/>
            <a:ext cx="1905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231466" y="3879189"/>
            <a:ext cx="2282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039202" y="2656136"/>
            <a:ext cx="5407731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31466" y="4603716"/>
            <a:ext cx="40543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=&gt; </a:t>
            </a:r>
            <a: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biểu thị quan hệ tương phản</a:t>
            </a:r>
            <a:endParaRPr lang="en-US" sz="24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389413" y="4025735"/>
            <a:ext cx="46313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383475" y="2379860"/>
            <a:ext cx="46313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16000" y="2762992"/>
            <a:ext cx="46313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046021" y="4423558"/>
            <a:ext cx="65908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4717868" y="266700"/>
            <a:ext cx="449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674223" y="1181993"/>
            <a:ext cx="9533708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1. Quan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nối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ngữ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nhằm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mối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ngữ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ấy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altLang="en-US" sz="2600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altLang="en-US" sz="2600" i="1" dirty="0"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2600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altLang="en-US" sz="2600" i="1" dirty="0">
                <a:latin typeface="Times New Roman" panose="02020603050405020304" pitchFamily="18" charset="0"/>
                <a:cs typeface="Arial" panose="020B0604020202020204" pitchFamily="34" charset="0"/>
              </a:rPr>
              <a:t>, hay, </a:t>
            </a:r>
            <a:r>
              <a:rPr lang="en-US" altLang="en-US" sz="2600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altLang="en-US" sz="2600" i="1" dirty="0"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2600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nhưng</a:t>
            </a:r>
            <a:r>
              <a:rPr lang="en-US" altLang="en-US" sz="2600" i="1" dirty="0"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2600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mà</a:t>
            </a:r>
            <a:r>
              <a:rPr lang="en-US" altLang="en-US" sz="2600" i="1" dirty="0"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2600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altLang="en-US" sz="2600" i="1" dirty="0"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2600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altLang="en-US" sz="2600" i="1" dirty="0">
                <a:latin typeface="Times New Roman" panose="02020603050405020304" pitchFamily="18" charset="0"/>
                <a:cs typeface="Arial" panose="020B0604020202020204" pitchFamily="34" charset="0"/>
              </a:rPr>
              <a:t>, ở, </a:t>
            </a:r>
            <a:r>
              <a:rPr lang="en-US" altLang="en-US" sz="2600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US" altLang="en-US" sz="2600" i="1" dirty="0"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2600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altLang="en-US" sz="2600" i="1" dirty="0"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2600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altLang="en-US" sz="2600" i="1" dirty="0"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2600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altLang="en-US" sz="2600" i="1" dirty="0"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2600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altLang="en-US" sz="2600" i="1" dirty="0">
                <a:latin typeface="Times New Roman" panose="02020603050405020304" pitchFamily="18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804852" y="2497872"/>
            <a:ext cx="90678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ngữ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nối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cặp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cặp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thường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gặp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altLang="en-US" sz="2600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altLang="en-US" sz="2600" i="1" dirty="0">
                <a:latin typeface="Times New Roman" panose="02020603050405020304" pitchFamily="18" charset="0"/>
                <a:cs typeface="Arial" panose="020B0604020202020204" pitchFamily="34" charset="0"/>
              </a:rPr>
              <a:t> …</a:t>
            </a:r>
            <a:r>
              <a:rPr lang="en-US" altLang="en-US" sz="2600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altLang="en-US" sz="2600" i="1" dirty="0">
                <a:latin typeface="Times New Roman" panose="02020603050405020304" pitchFamily="18" charset="0"/>
                <a:cs typeface="Arial" panose="020B0604020202020204" pitchFamily="34" charset="0"/>
              </a:rPr>
              <a:t>..;  do…</a:t>
            </a:r>
            <a:r>
              <a:rPr lang="en-US" altLang="en-US" sz="2600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altLang="en-US" sz="2600" i="1" dirty="0">
                <a:latin typeface="Times New Roman" panose="02020603050405020304" pitchFamily="18" charset="0"/>
                <a:cs typeface="Arial" panose="020B0604020202020204" pitchFamily="34" charset="0"/>
              </a:rPr>
              <a:t>…; </a:t>
            </a:r>
            <a:r>
              <a:rPr lang="en-US" altLang="en-US" sz="2600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nhờ</a:t>
            </a:r>
            <a:r>
              <a:rPr lang="en-US" altLang="en-US" sz="2600" i="1" dirty="0">
                <a:latin typeface="Times New Roman" panose="02020603050405020304" pitchFamily="18" charset="0"/>
                <a:cs typeface="Arial" panose="020B0604020202020204" pitchFamily="34" charset="0"/>
              </a:rPr>
              <a:t>…</a:t>
            </a:r>
            <a:r>
              <a:rPr lang="en-US" altLang="en-US" sz="2600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mà</a:t>
            </a:r>
            <a:r>
              <a:rPr lang="en-US" altLang="en-US" sz="2600" i="1" dirty="0">
                <a:latin typeface="Times New Roman" panose="02020603050405020304" pitchFamily="18" charset="0"/>
                <a:cs typeface="Arial" panose="020B0604020202020204" pitchFamily="34" charset="0"/>
              </a:rPr>
              <a:t>…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(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thị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altLang="en-US" sz="2600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altLang="en-US" sz="2600" i="1" dirty="0">
                <a:latin typeface="Times New Roman" panose="02020603050405020304" pitchFamily="18" charset="0"/>
                <a:cs typeface="Arial" panose="020B0604020202020204" pitchFamily="34" charset="0"/>
              </a:rPr>
              <a:t> …</a:t>
            </a:r>
            <a:r>
              <a:rPr lang="en-US" altLang="en-US" sz="2600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altLang="en-US" sz="2600" i="1" dirty="0">
                <a:latin typeface="Times New Roman" panose="02020603050405020304" pitchFamily="18" charset="0"/>
                <a:cs typeface="Arial" panose="020B0604020202020204" pitchFamily="34" charset="0"/>
              </a:rPr>
              <a:t>…; </a:t>
            </a:r>
            <a:r>
              <a:rPr lang="en-US" altLang="en-US" sz="2600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hễ</a:t>
            </a:r>
            <a:r>
              <a:rPr lang="en-US" altLang="en-US" sz="2600" i="1" dirty="0">
                <a:latin typeface="Times New Roman" panose="02020603050405020304" pitchFamily="18" charset="0"/>
                <a:cs typeface="Arial" panose="020B0604020202020204" pitchFamily="34" charset="0"/>
              </a:rPr>
              <a:t> …</a:t>
            </a:r>
            <a:r>
              <a:rPr lang="en-US" altLang="en-US" sz="2600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altLang="en-US" sz="2600" i="1" dirty="0">
                <a:latin typeface="Times New Roman" panose="02020603050405020304" pitchFamily="18" charset="0"/>
                <a:cs typeface="Arial" panose="020B0604020202020204" pitchFamily="34" charset="0"/>
              </a:rPr>
              <a:t>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(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thị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giả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thiết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kiện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altLang="en-US" sz="2600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Tuy</a:t>
            </a:r>
            <a:r>
              <a:rPr lang="en-US" altLang="en-US" sz="2600" i="1" dirty="0">
                <a:latin typeface="Times New Roman" panose="02020603050405020304" pitchFamily="18" charset="0"/>
                <a:cs typeface="Arial" panose="020B0604020202020204" pitchFamily="34" charset="0"/>
              </a:rPr>
              <a:t> …</a:t>
            </a:r>
            <a:r>
              <a:rPr lang="en-US" altLang="en-US" sz="2600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nhưng</a:t>
            </a:r>
            <a:r>
              <a:rPr lang="en-US" altLang="en-US" sz="2600" i="1" dirty="0">
                <a:latin typeface="Times New Roman" panose="02020603050405020304" pitchFamily="18" charset="0"/>
                <a:cs typeface="Arial" panose="020B0604020202020204" pitchFamily="34" charset="0"/>
              </a:rPr>
              <a:t>…; </a:t>
            </a:r>
            <a:r>
              <a:rPr lang="en-US" altLang="en-US" sz="2600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mặc</a:t>
            </a:r>
            <a:r>
              <a:rPr lang="en-US" altLang="en-US" sz="2600" i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dù</a:t>
            </a:r>
            <a:r>
              <a:rPr lang="en-US" altLang="en-US" sz="2600" i="1" dirty="0">
                <a:latin typeface="Times New Roman" panose="02020603050405020304" pitchFamily="18" charset="0"/>
                <a:cs typeface="Arial" panose="020B0604020202020204" pitchFamily="34" charset="0"/>
              </a:rPr>
              <a:t> …</a:t>
            </a:r>
            <a:r>
              <a:rPr lang="en-US" altLang="en-US" sz="2600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nhưng</a:t>
            </a:r>
            <a:r>
              <a:rPr lang="en-US" altLang="en-US" sz="2600" i="1" dirty="0">
                <a:latin typeface="Times New Roman" panose="02020603050405020304" pitchFamily="18" charset="0"/>
                <a:cs typeface="Arial" panose="020B0604020202020204" pitchFamily="34" charset="0"/>
              </a:rPr>
              <a:t>…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(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thị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tương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phản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altLang="en-US" sz="2600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altLang="en-US" sz="2600" i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altLang="en-US" sz="2600" i="1" dirty="0">
                <a:latin typeface="Times New Roman" panose="02020603050405020304" pitchFamily="18" charset="0"/>
                <a:cs typeface="Arial" panose="020B0604020202020204" pitchFamily="34" charset="0"/>
              </a:rPr>
              <a:t> …</a:t>
            </a:r>
            <a:r>
              <a:rPr lang="en-US" altLang="en-US" sz="2600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mà</a:t>
            </a:r>
            <a:r>
              <a:rPr lang="en-US" altLang="en-US" sz="2600" i="1" dirty="0">
                <a:latin typeface="Times New Roman" panose="02020603050405020304" pitchFamily="18" charset="0"/>
                <a:cs typeface="Arial" panose="020B0604020202020204" pitchFamily="34" charset="0"/>
              </a:rPr>
              <a:t>…; </a:t>
            </a:r>
            <a:r>
              <a:rPr lang="en-US" altLang="en-US" sz="2600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altLang="en-US" sz="2600" i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altLang="en-US" sz="2600" i="1" dirty="0">
                <a:latin typeface="Times New Roman" panose="02020603050405020304" pitchFamily="18" charset="0"/>
                <a:cs typeface="Arial" panose="020B0604020202020204" pitchFamily="34" charset="0"/>
              </a:rPr>
              <a:t>…</a:t>
            </a:r>
            <a:r>
              <a:rPr lang="en-US" altLang="en-US" sz="2600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mà</a:t>
            </a:r>
            <a:r>
              <a:rPr lang="en-US" altLang="en-US" sz="2600" i="1" dirty="0">
                <a:latin typeface="Times New Roman" panose="02020603050405020304" pitchFamily="18" charset="0"/>
                <a:cs typeface="Arial" panose="020B0604020202020204" pitchFamily="34" charset="0"/>
              </a:rPr>
              <a:t>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thị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tăng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Arial" panose="020B0604020202020204" pitchFamily="34" charset="0"/>
              </a:rPr>
              <a:t>tiến</a:t>
            </a:r>
            <a:r>
              <a:rPr lang="en-US" alt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0444" y="1490008"/>
            <a:ext cx="95278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Hôm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Lan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5170311" y="2833511"/>
            <a:ext cx="632178" cy="5954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rrow: Down 4"/>
          <p:cNvSpPr/>
          <p:nvPr/>
        </p:nvSpPr>
        <p:spPr>
          <a:xfrm>
            <a:off x="5328355" y="3598818"/>
            <a:ext cx="316089" cy="4767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89565" y="4077960"/>
            <a:ext cx="2495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58269" y="2894241"/>
            <a:ext cx="8143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LUYỆN TẬP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" t="25362" r="-4748" b="36384"/>
          <a:stretch>
            <a:fillRect/>
          </a:stretch>
        </p:blipFill>
        <p:spPr>
          <a:xfrm flipH="1">
            <a:off x="-599440" y="2508849"/>
            <a:ext cx="12700000" cy="434915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61" b="24535"/>
          <a:stretch>
            <a:fillRect/>
          </a:stretch>
        </p:blipFill>
        <p:spPr>
          <a:xfrm>
            <a:off x="1631095" y="354979"/>
            <a:ext cx="9094572" cy="4307841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343471" y="1698896"/>
            <a:ext cx="78108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gradFill flip="none" rotWithShape="1">
                  <a:gsLst>
                    <a:gs pos="18000">
                      <a:srgbClr val="366DA4"/>
                    </a:gs>
                    <a:gs pos="50000">
                      <a:srgbClr val="009BD2"/>
                    </a:gs>
                    <a:gs pos="84000">
                      <a:srgbClr val="00B0F0"/>
                    </a:gs>
                  </a:gsLst>
                  <a:lin ang="16200000" scaled="1"/>
                  <a:tileRect/>
                </a:gra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UTM Showcard" panose="02040603050506020204" pitchFamily="18" charset="0"/>
                <a:ea typeface="仓耳青禾体-谷力 W05" panose="02020400000000000000" pitchFamily="18" charset="-122"/>
              </a:rPr>
              <a:t>KHỞI ĐỘNG</a:t>
            </a:r>
            <a:endParaRPr lang="zh-CN" altLang="en-US" sz="8000" b="1" dirty="0">
              <a:gradFill flip="none" rotWithShape="1">
                <a:gsLst>
                  <a:gs pos="18000">
                    <a:srgbClr val="366DA4"/>
                  </a:gs>
                  <a:gs pos="50000">
                    <a:srgbClr val="009BD2"/>
                  </a:gs>
                  <a:gs pos="84000">
                    <a:srgbClr val="00B0F0"/>
                  </a:gs>
                </a:gsLst>
                <a:lin ang="16200000" scaled="1"/>
                <a:tileRect/>
              </a:gra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UTM Showcard" panose="02040603050506020204" pitchFamily="18" charset="0"/>
              <a:ea typeface="仓耳青禾体-谷力 W05" panose="02020400000000000000" pitchFamily="18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>
            <a:fillRect/>
          </a:stretch>
        </p:blipFill>
        <p:spPr>
          <a:xfrm flipH="1">
            <a:off x="0" y="50"/>
            <a:ext cx="3505200" cy="1602363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1009015" y="-797584"/>
            <a:ext cx="1595168" cy="1595168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图片 10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" t="-404" r="39758" b="79902"/>
          <a:stretch>
            <a:fillRect/>
          </a:stretch>
        </p:blipFill>
        <p:spPr>
          <a:xfrm flipH="1">
            <a:off x="8839203" y="487443"/>
            <a:ext cx="3133060" cy="185879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-1055161" y="4608949"/>
            <a:ext cx="5237193" cy="27466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31233" y="2997964"/>
            <a:ext cx="4515537" cy="45155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447800" y="251273"/>
            <a:ext cx="94074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1.Tìm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rõ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chúng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981200" y="1713883"/>
            <a:ext cx="83820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lphaLcPeriod"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Chim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Mây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Hoa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rằng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tiếng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hót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kì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diệu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Hoạ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Mi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tất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bừng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tỉnh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giấc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                                                            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VÕ QUẢNG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981200" y="3087070"/>
            <a:ext cx="8534400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hạt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mưa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to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nặng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bắt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xuống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ai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ném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đá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nghe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rào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rào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                                                                              NGUYỄN THỊ NGỌC TÚ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076203" y="4693442"/>
            <a:ext cx="8534400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Thu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rất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khoái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ra ban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ngồi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ông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nghe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ông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rủ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rỉ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giảng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từng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loài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                                                                                         Theo VĂN 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59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92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239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70017" y="788989"/>
          <a:ext cx="11020300" cy="5486401"/>
        </p:xfrm>
        <a:graphic>
          <a:graphicData uri="http://schemas.openxmlformats.org/drawingml/2006/table">
            <a:tbl>
              <a:tblPr firstRow="1" bandRow="1"/>
              <a:tblGrid>
                <a:gridCol w="4574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1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4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 hệ</a:t>
                      </a:r>
                      <a:r>
                        <a:rPr lang="en-US" sz="2400" baseline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từ</a:t>
                      </a:r>
                      <a:endParaRPr lang="en-US" sz="24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aseline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dụng</a:t>
                      </a:r>
                      <a:endParaRPr lang="en-US" sz="24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01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AutoNum type="alphaLcPeriod"/>
                      </a:pPr>
                      <a:r>
                        <a:rPr lang="en-US" altLang="en-US" sz="2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Chim</a:t>
                      </a:r>
                      <a:r>
                        <a:rPr lang="en-US" altLang="en-US" sz="2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24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Mây</a:t>
                      </a:r>
                      <a:r>
                        <a:rPr lang="en-US" altLang="en-US" sz="2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24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Nước</a:t>
                      </a:r>
                      <a:r>
                        <a:rPr lang="en-US" altLang="en-US" sz="2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và</a:t>
                      </a:r>
                      <a:r>
                        <a:rPr lang="en-US" altLang="en-US" sz="2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Hoa</a:t>
                      </a:r>
                      <a:r>
                        <a:rPr lang="en-US" altLang="en-US" sz="2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đều</a:t>
                      </a:r>
                      <a:r>
                        <a:rPr lang="en-US" altLang="en-US" sz="2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cho</a:t>
                      </a:r>
                      <a:r>
                        <a:rPr lang="en-US" altLang="en-US" sz="2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rằng</a:t>
                      </a:r>
                      <a:r>
                        <a:rPr lang="en-US" altLang="en-US" sz="2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tiếng</a:t>
                      </a:r>
                      <a:r>
                        <a:rPr lang="en-US" altLang="en-US" sz="2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hót</a:t>
                      </a:r>
                      <a:r>
                        <a:rPr lang="en-US" altLang="en-US" sz="2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kì</a:t>
                      </a:r>
                      <a:r>
                        <a:rPr lang="en-US" altLang="en-US" sz="2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diệu</a:t>
                      </a:r>
                      <a:r>
                        <a:rPr lang="en-US" altLang="en-US" sz="2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2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Hoạ</a:t>
                      </a:r>
                      <a:r>
                        <a:rPr lang="en-US" altLang="en-US" sz="2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 Mi </a:t>
                      </a:r>
                      <a:r>
                        <a:rPr lang="en-US" altLang="en-US" sz="24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đã</a:t>
                      </a:r>
                      <a:r>
                        <a:rPr lang="en-US" altLang="en-US" sz="2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làm</a:t>
                      </a:r>
                      <a:r>
                        <a:rPr lang="en-US" altLang="en-US" sz="2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cho</a:t>
                      </a:r>
                      <a:r>
                        <a:rPr lang="en-US" altLang="en-US" sz="2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tất</a:t>
                      </a:r>
                      <a:r>
                        <a:rPr lang="en-US" altLang="en-US" sz="2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cả</a:t>
                      </a:r>
                      <a:r>
                        <a:rPr lang="en-US" altLang="en-US" sz="2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bừng</a:t>
                      </a:r>
                      <a:r>
                        <a:rPr lang="en-US" altLang="en-US" sz="2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tỉnh</a:t>
                      </a:r>
                      <a:r>
                        <a:rPr lang="en-US" altLang="en-US" sz="2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giấc</a:t>
                      </a:r>
                      <a:endParaRPr lang="en-US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2400" dirty="0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45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altLang="en-US" sz="240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Những hạt mưa to và nặng bắt đầu rơi xuống như ai ném đá, nghe rào rào. 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2400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24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44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altLang="en-US" sz="240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Bé Thu rất khoái ra ban công ngồi với ông nội, nghe ông rủ rỉ giảng về từng loài cây.</a:t>
                      </a:r>
                    </a:p>
                  </a:txBody>
                  <a:tcPr marT="45724" marB="45724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2400" dirty="0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820890" y="1634913"/>
            <a:ext cx="76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883275" y="3871913"/>
            <a:ext cx="1066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748338" y="2321718"/>
            <a:ext cx="804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840413" y="5029201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878514" y="3175001"/>
            <a:ext cx="7508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547758" y="2321718"/>
            <a:ext cx="4183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725888" y="3171032"/>
            <a:ext cx="304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endParaRPr lang="en-US" alt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577448" y="1328739"/>
            <a:ext cx="38941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alt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746196" y="3803650"/>
            <a:ext cx="37253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endParaRPr lang="en-US" alt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572365" y="4879007"/>
            <a:ext cx="304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alt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635855" y="5494825"/>
            <a:ext cx="37253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alt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856288" y="5468938"/>
            <a:ext cx="838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9016" y="2093628"/>
            <a:ext cx="5238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65269" y="2926080"/>
            <a:ext cx="72629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299414" y="382478"/>
            <a:ext cx="959317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2.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cặp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quan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hệ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mỗi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chúng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thị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quan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hệ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gì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giữa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bộ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phận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419907" y="1606687"/>
            <a:ext cx="900574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a.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Vì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mọi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ý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thức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phòng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dịch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nên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dịch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bệnh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ta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kiểm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soát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299413" y="4587429"/>
            <a:ext cx="959317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c.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Tuy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chúng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dừng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trường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nhưng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chúng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vẫn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tham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gia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đầy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đủ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Right Arrow 17"/>
          <p:cNvSpPr/>
          <p:nvPr/>
        </p:nvSpPr>
        <p:spPr>
          <a:xfrm>
            <a:off x="1232944" y="5763832"/>
            <a:ext cx="533400" cy="398462"/>
          </a:xfrm>
          <a:prstGeom prst="rightArrow">
            <a:avLst/>
          </a:prstGeom>
          <a:solidFill>
            <a:srgbClr val="4BACC6">
              <a:lumMod val="40000"/>
              <a:lumOff val="60000"/>
            </a:srgbClr>
          </a:solidFill>
          <a:ln w="19050" cap="flat" cmpd="sng" algn="ctr">
            <a:solidFill>
              <a:srgbClr val="4F81BD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299414" y="3133650"/>
            <a:ext cx="976482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b.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Nếu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dịch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bệnh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đẩy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lùi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thì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chúng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sẽ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trường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Right Arrow 2"/>
          <p:cNvSpPr/>
          <p:nvPr/>
        </p:nvSpPr>
        <p:spPr>
          <a:xfrm>
            <a:off x="1182005" y="4077818"/>
            <a:ext cx="533400" cy="398463"/>
          </a:xfrm>
          <a:prstGeom prst="rightArrow">
            <a:avLst/>
          </a:prstGeom>
          <a:solidFill>
            <a:srgbClr val="4BACC6">
              <a:lumMod val="40000"/>
              <a:lumOff val="60000"/>
            </a:srgbClr>
          </a:solidFill>
          <a:ln w="19050" cap="flat" cmpd="sng" algn="ctr">
            <a:solidFill>
              <a:srgbClr val="4F81BD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ight Arrow 2"/>
          <p:cNvSpPr/>
          <p:nvPr/>
        </p:nvSpPr>
        <p:spPr>
          <a:xfrm>
            <a:off x="1212546" y="2606875"/>
            <a:ext cx="533400" cy="398463"/>
          </a:xfrm>
          <a:prstGeom prst="rightArrow">
            <a:avLst/>
          </a:prstGeom>
          <a:solidFill>
            <a:srgbClr val="4BACC6">
              <a:lumMod val="40000"/>
              <a:lumOff val="60000"/>
            </a:srgbClr>
          </a:solidFill>
          <a:ln w="19050" cap="flat" cmpd="sng" algn="ctr">
            <a:solidFill>
              <a:srgbClr val="4F81BD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5" grpId="0" animBg="1"/>
      <p:bldP spid="16" grpId="0"/>
      <p:bldP spid="17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299414" y="382478"/>
            <a:ext cx="959317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2. </a:t>
            </a: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cặp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chúng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thị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bộ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phận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419907" y="1606687"/>
            <a:ext cx="900574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mọi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ý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phòng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dịch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dịch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bệnh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kiểm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soát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299414" y="4587429"/>
            <a:ext cx="7391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Tuy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chúng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dừng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nhưng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chúng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vẫn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tham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đầy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đủ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24663" y="1595484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66344" y="1606686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26667" y="4599883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215063" y="4587429"/>
            <a:ext cx="121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871663" y="2572681"/>
            <a:ext cx="6705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985214" y="5701125"/>
            <a:ext cx="670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ight Arrow 2"/>
          <p:cNvSpPr/>
          <p:nvPr/>
        </p:nvSpPr>
        <p:spPr>
          <a:xfrm>
            <a:off x="1232944" y="2623707"/>
            <a:ext cx="533400" cy="398463"/>
          </a:xfrm>
          <a:prstGeom prst="rightArrow">
            <a:avLst/>
          </a:prstGeom>
          <a:solidFill>
            <a:srgbClr val="4BACC6">
              <a:lumMod val="40000"/>
              <a:lumOff val="60000"/>
            </a:srgbClr>
          </a:solidFill>
          <a:ln w="19050" cap="flat" cmpd="sng" algn="ctr">
            <a:solidFill>
              <a:srgbClr val="4F81BD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ight Arrow 17"/>
          <p:cNvSpPr/>
          <p:nvPr/>
        </p:nvSpPr>
        <p:spPr>
          <a:xfrm>
            <a:off x="1232944" y="5763832"/>
            <a:ext cx="533400" cy="398462"/>
          </a:xfrm>
          <a:prstGeom prst="rightArrow">
            <a:avLst/>
          </a:prstGeom>
          <a:solidFill>
            <a:srgbClr val="4BACC6">
              <a:lumMod val="40000"/>
              <a:lumOff val="60000"/>
            </a:srgbClr>
          </a:solidFill>
          <a:ln w="19050" cap="flat" cmpd="sng" algn="ctr">
            <a:solidFill>
              <a:srgbClr val="4F81BD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299414" y="3133650"/>
            <a:ext cx="97648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dịch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bệnh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đẩy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lùi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chúng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Right Arrow 2"/>
          <p:cNvSpPr/>
          <p:nvPr/>
        </p:nvSpPr>
        <p:spPr>
          <a:xfrm>
            <a:off x="1232944" y="3818496"/>
            <a:ext cx="533400" cy="398463"/>
          </a:xfrm>
          <a:prstGeom prst="rightArrow">
            <a:avLst/>
          </a:prstGeom>
          <a:solidFill>
            <a:srgbClr val="4BACC6">
              <a:lumMod val="40000"/>
              <a:lumOff val="60000"/>
            </a:srgbClr>
          </a:solidFill>
          <a:ln w="19050" cap="flat" cmpd="sng" algn="ctr">
            <a:solidFill>
              <a:srgbClr val="4F81BD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871663" y="3801083"/>
            <a:ext cx="6705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627007" y="3140983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681663" y="3111117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/>
      <p:bldP spid="17" grpId="0" animBg="1"/>
      <p:bldP spid="18" grpId="0"/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787435" y="2342606"/>
            <a:ext cx="792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3. </a:t>
            </a: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Đặt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altLang="en-US" sz="2800" dirty="0"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28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nhưng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28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1632"/>
            <a:ext cx="12192000" cy="125222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94327"/>
            <a:ext cx="2792259" cy="1088341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1415095" y="1434050"/>
            <a:ext cx="9979294" cy="1186335"/>
            <a:chOff x="1696565" y="2243781"/>
            <a:chExt cx="3794751" cy="720091"/>
          </a:xfrm>
        </p:grpSpPr>
        <p:sp>
          <p:nvSpPr>
            <p:cNvPr id="15" name="矩形: 圆角 14"/>
            <p:cNvSpPr/>
            <p:nvPr/>
          </p:nvSpPr>
          <p:spPr>
            <a:xfrm>
              <a:off x="1696565" y="2243781"/>
              <a:ext cx="3794751" cy="720091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rgbClr val="FDDD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749335" y="2429079"/>
              <a:ext cx="267080" cy="317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1.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2026981" y="1787151"/>
            <a:ext cx="978804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pt-BR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Nắm được khái niệm quan hệ</a:t>
            </a:r>
            <a:r>
              <a:rPr kumimoji="0" lang="pt-BR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pt-BR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từ.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1905048" y="-2098254"/>
            <a:ext cx="9777317" cy="3764080"/>
            <a:chOff x="3104736" y="-2874876"/>
            <a:chExt cx="5712718" cy="5712718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4736" y="-2874876"/>
              <a:ext cx="5712718" cy="5712718"/>
            </a:xfrm>
            <a:prstGeom prst="rect">
              <a:avLst/>
            </a:prstGeom>
          </p:spPr>
        </p:pic>
        <p:sp>
          <p:nvSpPr>
            <p:cNvPr id="43" name="矩形 259"/>
            <p:cNvSpPr>
              <a:spLocks noChangeArrowheads="1"/>
            </p:cNvSpPr>
            <p:nvPr/>
          </p:nvSpPr>
          <p:spPr bwMode="auto">
            <a:xfrm>
              <a:off x="4435576" y="957000"/>
              <a:ext cx="3070128" cy="1074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Microsoft YaHei" panose="020B0503020204020204" charset="-122"/>
                  <a:ea typeface="Microsoft YaHei" panose="020B050302020402020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Microsoft YaHei" panose="020B0503020204020204" charset="-122"/>
                  <a:ea typeface="Microsoft YaHei" panose="020B050302020402020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YaHei" panose="020B0503020204020204" charset="-122"/>
                  <a:ea typeface="Microsoft YaHei" panose="020B050302020402020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Microsoft YaHei" panose="020B0503020204020204" charset="-122"/>
                  <a:ea typeface="Microsoft YaHei" panose="020B050302020402020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icrosoft YaHei" panose="020B0503020204020204" charset="-122"/>
                  <a:ea typeface="Microsoft YaHei" panose="020B050302020402020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icrosoft YaHei" panose="020B0503020204020204" charset="-122"/>
                  <a:ea typeface="Microsoft YaHei" panose="020B050302020402020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icrosoft YaHei" panose="020B0503020204020204" charset="-122"/>
                  <a:ea typeface="Microsoft YaHei" panose="020B050302020402020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icrosoft YaHei" panose="020B0503020204020204" charset="-122"/>
                  <a:ea typeface="Microsoft YaHei" panose="020B050302020402020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icrosoft YaHei" panose="020B0503020204020204" charset="-122"/>
                  <a:ea typeface="Microsoft YaHei" panose="020B050302020402020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4000" b="1" i="0" u="none" strike="noStrike" kern="1200" cap="all" spc="0" normalizeH="0" baseline="0" noProof="0" dirty="0">
                  <a:ln w="19050">
                    <a:solidFill>
                      <a:prstClr val="black">
                        <a:lumMod val="85000"/>
                        <a:lumOff val="15000"/>
                      </a:prstClr>
                    </a:solidFill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YÊU CẦU CẦN ĐẠT</a:t>
              </a:r>
              <a:endParaRPr kumimoji="0" lang="zh-CN" altLang="en-US" sz="4000" b="1" i="0" u="none" strike="noStrike" kern="1200" cap="all" spc="0" normalizeH="0" baseline="0" noProof="0" dirty="0">
                <a:ln w="19050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38" name="图片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192" y="5660289"/>
            <a:ext cx="2979637" cy="870673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171009" y="5914877"/>
            <a:ext cx="12192000" cy="735462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353" y="5621173"/>
            <a:ext cx="971415" cy="1074756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211" y="5901974"/>
            <a:ext cx="651839" cy="728078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349" y="372717"/>
            <a:ext cx="1303955" cy="818855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25" y="372667"/>
            <a:ext cx="1251871" cy="118800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965"/>
            <a:ext cx="12192000" cy="710095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" y="6372808"/>
            <a:ext cx="12363009" cy="485192"/>
          </a:xfrm>
          <a:prstGeom prst="rect">
            <a:avLst/>
          </a:prstGeom>
        </p:spPr>
      </p:pic>
      <p:grpSp>
        <p:nvGrpSpPr>
          <p:cNvPr id="49" name="组合 38"/>
          <p:cNvGrpSpPr/>
          <p:nvPr/>
        </p:nvGrpSpPr>
        <p:grpSpPr>
          <a:xfrm>
            <a:off x="1256267" y="3069805"/>
            <a:ext cx="10353751" cy="1015663"/>
            <a:chOff x="1606407" y="1929764"/>
            <a:chExt cx="4121420" cy="637619"/>
          </a:xfrm>
        </p:grpSpPr>
        <p:grpSp>
          <p:nvGrpSpPr>
            <p:cNvPr id="55" name="组合 25"/>
            <p:cNvGrpSpPr/>
            <p:nvPr/>
          </p:nvGrpSpPr>
          <p:grpSpPr>
            <a:xfrm>
              <a:off x="1606407" y="1963902"/>
              <a:ext cx="4115443" cy="538371"/>
              <a:chOff x="1606407" y="1963902"/>
              <a:chExt cx="4115443" cy="538371"/>
            </a:xfrm>
          </p:grpSpPr>
          <p:sp>
            <p:nvSpPr>
              <p:cNvPr id="59" name="矩形: 圆角 14"/>
              <p:cNvSpPr/>
              <p:nvPr/>
            </p:nvSpPr>
            <p:spPr>
              <a:xfrm>
                <a:off x="1662083" y="1963902"/>
                <a:ext cx="4059767" cy="538371"/>
              </a:xfrm>
              <a:prstGeom prst="roundRect">
                <a:avLst/>
              </a:prstGeom>
              <a:solidFill>
                <a:srgbClr val="FFFFFF"/>
              </a:solidFill>
              <a:ln w="57150">
                <a:solidFill>
                  <a:srgbClr val="FDDD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58" name="文本框 24"/>
              <p:cNvSpPr txBox="1"/>
              <p:nvPr/>
            </p:nvSpPr>
            <p:spPr>
              <a:xfrm>
                <a:off x="1606407" y="2042395"/>
                <a:ext cx="306791" cy="328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+mn-lt"/>
                  </a:rPr>
                  <a:t>2.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sp>
          <p:nvSpPr>
            <p:cNvPr id="56" name="文本框 32"/>
            <p:cNvSpPr txBox="1"/>
            <p:nvPr/>
          </p:nvSpPr>
          <p:spPr>
            <a:xfrm>
              <a:off x="1789221" y="1929764"/>
              <a:ext cx="3938606" cy="637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Nhận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biết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được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một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số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quan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hệ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từ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thường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dùng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và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hiểu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được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tác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dụng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của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chúng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trong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câu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hay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đoạn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văn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.</a:t>
              </a:r>
            </a:p>
          </p:txBody>
        </p:sp>
      </p:grpSp>
      <p:grpSp>
        <p:nvGrpSpPr>
          <p:cNvPr id="31" name="组合 25"/>
          <p:cNvGrpSpPr/>
          <p:nvPr/>
        </p:nvGrpSpPr>
        <p:grpSpPr>
          <a:xfrm>
            <a:off x="1330173" y="4395602"/>
            <a:ext cx="10338736" cy="857571"/>
            <a:chOff x="1606407" y="1963902"/>
            <a:chExt cx="4115443" cy="538371"/>
          </a:xfrm>
        </p:grpSpPr>
        <p:sp>
          <p:nvSpPr>
            <p:cNvPr id="34" name="矩形: 圆角 14"/>
            <p:cNvSpPr/>
            <p:nvPr/>
          </p:nvSpPr>
          <p:spPr>
            <a:xfrm>
              <a:off x="1662083" y="1963902"/>
              <a:ext cx="4059767" cy="538371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rgbClr val="FDDD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35" name="文本框 24"/>
            <p:cNvSpPr txBox="1"/>
            <p:nvPr/>
          </p:nvSpPr>
          <p:spPr>
            <a:xfrm>
              <a:off x="1606407" y="1974859"/>
              <a:ext cx="306791" cy="405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3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.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743809" y="4533848"/>
            <a:ext cx="95035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486151" y="352425"/>
            <a:ext cx="6706720" cy="1324064"/>
            <a:chOff x="3590925" y="333375"/>
            <a:chExt cx="6706720" cy="1324064"/>
          </a:xfrm>
        </p:grpSpPr>
        <p:sp>
          <p:nvSpPr>
            <p:cNvPr id="4" name="Rounded Rectangle 3"/>
            <p:cNvSpPr/>
            <p:nvPr/>
          </p:nvSpPr>
          <p:spPr>
            <a:xfrm>
              <a:off x="3590925" y="333375"/>
              <a:ext cx="6706720" cy="1324064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10392" y="457110"/>
              <a:ext cx="49720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7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7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endPara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Cloud 1"/>
          <p:cNvSpPr/>
          <p:nvPr/>
        </p:nvSpPr>
        <p:spPr>
          <a:xfrm>
            <a:off x="1290918" y="2191871"/>
            <a:ext cx="9977717" cy="3711383"/>
          </a:xfrm>
          <a:prstGeom prst="cloud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755" y="5109882"/>
            <a:ext cx="2082496" cy="1748118"/>
          </a:xfrm>
          <a:prstGeom prst="ellipse">
            <a:avLst/>
          </a:prstGeom>
          <a:ln w="3175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6261E-6 -3.7037E-6 L -0.67669 -0.6752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41" y="-33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019427" y="238185"/>
            <a:ext cx="8239124" cy="1057275"/>
            <a:chOff x="2619376" y="142875"/>
            <a:chExt cx="8239124" cy="1057275"/>
          </a:xfrm>
        </p:grpSpPr>
        <p:sp>
          <p:nvSpPr>
            <p:cNvPr id="6" name="Rounded Rectangle 5"/>
            <p:cNvSpPr/>
            <p:nvPr/>
          </p:nvSpPr>
          <p:spPr>
            <a:xfrm>
              <a:off x="2619376" y="142875"/>
              <a:ext cx="6181724" cy="105727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62250" y="304800"/>
              <a:ext cx="80962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704977" y="1761595"/>
            <a:ext cx="9442635" cy="1797521"/>
            <a:chOff x="1704975" y="2133601"/>
            <a:chExt cx="9334499" cy="1485900"/>
          </a:xfrm>
        </p:grpSpPr>
        <p:sp>
          <p:nvSpPr>
            <p:cNvPr id="10" name="Rounded Rectangle 9"/>
            <p:cNvSpPr/>
            <p:nvPr/>
          </p:nvSpPr>
          <p:spPr>
            <a:xfrm>
              <a:off x="1704976" y="2133601"/>
              <a:ext cx="9334498" cy="14859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04975" y="2337942"/>
              <a:ext cx="9191623" cy="8904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/>
                </a:rPr>
                <a:t>Tìm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/>
                </a:rPr>
                <a:t>thêm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/>
                </a:rPr>
                <a:t>các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/>
                </a:rPr>
                <a:t>quan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/>
                </a:rPr>
                <a:t>hệ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/>
                </a:rPr>
                <a:t>từ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/>
                </a:rPr>
                <a:t>và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/>
                </a:rPr>
                <a:t>đặt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/>
                </a:rPr>
                <a:t>câu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/>
                </a:rPr>
                <a:t>viết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/>
                </a:rPr>
                <a:t>vào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/>
                </a:rPr>
                <a:t>sổ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/>
                </a:rPr>
                <a:t>tay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/>
                </a:rPr>
                <a:t>Tiếng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/>
                </a:rPr>
                <a:t>Việt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/>
                </a:rPr>
                <a:t>để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/>
                </a:rPr>
                <a:t>vận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/>
                </a:rPr>
                <a:t>dụng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/>
                </a:rPr>
                <a:t>vào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/>
                </a:rPr>
                <a:t>viết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/>
                </a:rPr>
                <a:t>văn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/>
                </a:rPr>
                <a:t>.</a:t>
              </a:r>
              <a:endParaRPr lang="en-US" sz="3200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1704977" y="4067235"/>
            <a:ext cx="9334499" cy="160019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05015" y="4082444"/>
            <a:ext cx="93249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cho tiết học sau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5" y="-14287"/>
            <a:ext cx="10810875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WordArt 3"/>
          <p:cNvSpPr>
            <a:spLocks noChangeArrowheads="1" noChangeShapeType="1" noTextEdit="1"/>
          </p:cNvSpPr>
          <p:nvPr/>
        </p:nvSpPr>
        <p:spPr bwMode="auto">
          <a:xfrm>
            <a:off x="1681599" y="2505620"/>
            <a:ext cx="8492439" cy="1770562"/>
          </a:xfrm>
          <a:prstGeom prst="rect">
            <a:avLst/>
          </a:prstGeom>
        </p:spPr>
        <p:txBody>
          <a:bodyPr wrap="none" lIns="100958" tIns="50479" rIns="100958" bIns="50479" numCol="1" fromWordArt="1">
            <a:prstTxWarp prst="textPlain">
              <a:avLst>
                <a:gd name="adj" fmla="val 49537"/>
              </a:avLst>
            </a:prstTxWarp>
          </a:bodyPr>
          <a:lstStyle/>
          <a:p>
            <a:pPr algn="ctr" defTabSz="8070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970" kern="10">
                <a:ln w="9525">
                  <a:solidFill>
                    <a:srgbClr val="800000"/>
                  </a:solidFill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Kính chúc các thầy, cô giáo mạnh khỏe ! </a:t>
            </a:r>
          </a:p>
          <a:p>
            <a:pPr algn="ctr" defTabSz="8070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970" kern="10">
                <a:ln w="9525">
                  <a:solidFill>
                    <a:srgbClr val="800000"/>
                  </a:solidFill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Chúc các con học giỏi, chăm ngoan!</a:t>
            </a:r>
            <a:endParaRPr lang="en-US" sz="3970" kern="10">
              <a:ln w="9525">
                <a:solidFill>
                  <a:srgbClr val="800000"/>
                </a:solidFill>
                <a:round/>
              </a:ln>
              <a:solidFill>
                <a:srgbClr val="FF0000"/>
              </a:solidFill>
              <a:latin typeface="Times New Roman" panose="02020603050405020304" pitchFamily="18" charset="0"/>
              <a:ea typeface="+mj-lt"/>
              <a:cs typeface="Times New Roman" panose="02020603050405020304" pitchFamily="18" charset="0"/>
            </a:endParaRPr>
          </a:p>
        </p:txBody>
      </p:sp>
      <p:pic>
        <p:nvPicPr>
          <p:cNvPr id="17412" name="Picture 5" descr="b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14384">
            <a:off x="9846595" y="896403"/>
            <a:ext cx="685800" cy="81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b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95037">
            <a:off x="9143323" y="4225678"/>
            <a:ext cx="609600" cy="80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7" descr="b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12439">
            <a:off x="8741918" y="820545"/>
            <a:ext cx="766762" cy="75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8" descr="b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22692">
            <a:off x="8682739" y="1716185"/>
            <a:ext cx="838200" cy="60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9" descr="b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6380">
            <a:off x="7928791" y="1536797"/>
            <a:ext cx="762000" cy="60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0" descr="b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22692">
            <a:off x="10304369" y="1563787"/>
            <a:ext cx="838200" cy="60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0444" y="1490008"/>
            <a:ext cx="95278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5170311" y="2833511"/>
            <a:ext cx="632178" cy="5954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9034" y="461091"/>
            <a:ext cx="10292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sáu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19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11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6060" y="1241479"/>
            <a:ext cx="10292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Luyện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từ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và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câu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28720" y="2021867"/>
            <a:ext cx="4693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</a:t>
            </a:r>
            <a:r>
              <a:rPr lang="en-US" sz="40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uan</a:t>
            </a:r>
            <a:r>
              <a:rPr lang="en-US" sz="40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hệ</a:t>
            </a:r>
            <a:r>
              <a:rPr lang="en-US" sz="40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từ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1632"/>
            <a:ext cx="12192000" cy="125222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94327"/>
            <a:ext cx="2792259" cy="1088341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1415095" y="1434050"/>
            <a:ext cx="9979294" cy="1186335"/>
            <a:chOff x="1696565" y="2243781"/>
            <a:chExt cx="3794751" cy="720091"/>
          </a:xfrm>
        </p:grpSpPr>
        <p:sp>
          <p:nvSpPr>
            <p:cNvPr id="15" name="矩形: 圆角 14"/>
            <p:cNvSpPr/>
            <p:nvPr/>
          </p:nvSpPr>
          <p:spPr>
            <a:xfrm>
              <a:off x="1696565" y="2243781"/>
              <a:ext cx="3794751" cy="720091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rgbClr val="FDDD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749335" y="2429079"/>
              <a:ext cx="267080" cy="317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1.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2026981" y="1787151"/>
            <a:ext cx="978804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pt-BR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Nắm được khái niệm quan hệ</a:t>
            </a:r>
            <a:r>
              <a:rPr kumimoji="0" lang="pt-BR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pt-BR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từ.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1905048" y="-2098254"/>
            <a:ext cx="9777317" cy="3764080"/>
            <a:chOff x="3104736" y="-2874876"/>
            <a:chExt cx="5712718" cy="5712718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4736" y="-2874876"/>
              <a:ext cx="5712718" cy="5712718"/>
            </a:xfrm>
            <a:prstGeom prst="rect">
              <a:avLst/>
            </a:prstGeom>
          </p:spPr>
        </p:pic>
        <p:sp>
          <p:nvSpPr>
            <p:cNvPr id="43" name="矩形 259"/>
            <p:cNvSpPr>
              <a:spLocks noChangeArrowheads="1"/>
            </p:cNvSpPr>
            <p:nvPr/>
          </p:nvSpPr>
          <p:spPr bwMode="auto">
            <a:xfrm>
              <a:off x="4435576" y="957000"/>
              <a:ext cx="3070128" cy="1074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Microsoft YaHei" panose="020B0503020204020204" charset="-122"/>
                  <a:ea typeface="Microsoft YaHei" panose="020B050302020402020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Microsoft YaHei" panose="020B0503020204020204" charset="-122"/>
                  <a:ea typeface="Microsoft YaHei" panose="020B050302020402020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YaHei" panose="020B0503020204020204" charset="-122"/>
                  <a:ea typeface="Microsoft YaHei" panose="020B050302020402020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Microsoft YaHei" panose="020B0503020204020204" charset="-122"/>
                  <a:ea typeface="Microsoft YaHei" panose="020B050302020402020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icrosoft YaHei" panose="020B0503020204020204" charset="-122"/>
                  <a:ea typeface="Microsoft YaHei" panose="020B050302020402020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icrosoft YaHei" panose="020B0503020204020204" charset="-122"/>
                  <a:ea typeface="Microsoft YaHei" panose="020B050302020402020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icrosoft YaHei" panose="020B0503020204020204" charset="-122"/>
                  <a:ea typeface="Microsoft YaHei" panose="020B050302020402020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icrosoft YaHei" panose="020B0503020204020204" charset="-122"/>
                  <a:ea typeface="Microsoft YaHei" panose="020B050302020402020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icrosoft YaHei" panose="020B0503020204020204" charset="-122"/>
                  <a:ea typeface="Microsoft YaHei" panose="020B050302020402020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4000" b="1" i="0" u="none" strike="noStrike" kern="1200" cap="all" spc="0" normalizeH="0" baseline="0" noProof="0" dirty="0">
                  <a:ln w="19050">
                    <a:solidFill>
                      <a:prstClr val="black">
                        <a:lumMod val="85000"/>
                        <a:lumOff val="15000"/>
                      </a:prstClr>
                    </a:solidFill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YÊU</a:t>
              </a:r>
              <a:r>
                <a:rPr kumimoji="0" lang="en-US" altLang="zh-CN" sz="4000" b="1" i="0" u="none" strike="noStrike" kern="1200" cap="all" spc="0" normalizeH="0" noProof="0" dirty="0">
                  <a:ln w="19050">
                    <a:solidFill>
                      <a:prstClr val="black">
                        <a:lumMod val="85000"/>
                        <a:lumOff val="15000"/>
                      </a:prstClr>
                    </a:solidFill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CẦU CẦN ĐẠT</a:t>
              </a:r>
              <a:endParaRPr kumimoji="0" lang="zh-CN" altLang="en-US" sz="4000" b="1" i="0" u="none" strike="noStrike" kern="1200" cap="all" spc="0" normalizeH="0" baseline="0" noProof="0" dirty="0">
                <a:ln w="19050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38" name="图片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192" y="5660289"/>
            <a:ext cx="2979637" cy="870673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171009" y="5914877"/>
            <a:ext cx="12192000" cy="735462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353" y="5621173"/>
            <a:ext cx="971415" cy="1074756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211" y="5901974"/>
            <a:ext cx="651839" cy="728078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349" y="372717"/>
            <a:ext cx="1303955" cy="818855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25" y="372667"/>
            <a:ext cx="1251871" cy="118800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965"/>
            <a:ext cx="12192000" cy="710095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" y="6372808"/>
            <a:ext cx="12363009" cy="485192"/>
          </a:xfrm>
          <a:prstGeom prst="rect">
            <a:avLst/>
          </a:prstGeom>
        </p:spPr>
      </p:pic>
      <p:grpSp>
        <p:nvGrpSpPr>
          <p:cNvPr id="49" name="组合 38"/>
          <p:cNvGrpSpPr/>
          <p:nvPr/>
        </p:nvGrpSpPr>
        <p:grpSpPr>
          <a:xfrm>
            <a:off x="1256267" y="3069805"/>
            <a:ext cx="10353751" cy="1015663"/>
            <a:chOff x="1606407" y="1929764"/>
            <a:chExt cx="4121420" cy="637619"/>
          </a:xfrm>
        </p:grpSpPr>
        <p:grpSp>
          <p:nvGrpSpPr>
            <p:cNvPr id="55" name="组合 25"/>
            <p:cNvGrpSpPr/>
            <p:nvPr/>
          </p:nvGrpSpPr>
          <p:grpSpPr>
            <a:xfrm>
              <a:off x="1606407" y="1963902"/>
              <a:ext cx="4115443" cy="538371"/>
              <a:chOff x="1606407" y="1963902"/>
              <a:chExt cx="4115443" cy="538371"/>
            </a:xfrm>
          </p:grpSpPr>
          <p:sp>
            <p:nvSpPr>
              <p:cNvPr id="59" name="矩形: 圆角 14"/>
              <p:cNvSpPr/>
              <p:nvPr/>
            </p:nvSpPr>
            <p:spPr>
              <a:xfrm>
                <a:off x="1662083" y="1963902"/>
                <a:ext cx="4059767" cy="538371"/>
              </a:xfrm>
              <a:prstGeom prst="roundRect">
                <a:avLst/>
              </a:prstGeom>
              <a:solidFill>
                <a:srgbClr val="FFFFFF"/>
              </a:solidFill>
              <a:ln w="57150">
                <a:solidFill>
                  <a:srgbClr val="FDDD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58" name="文本框 24"/>
              <p:cNvSpPr txBox="1"/>
              <p:nvPr/>
            </p:nvSpPr>
            <p:spPr>
              <a:xfrm>
                <a:off x="1606407" y="2042395"/>
                <a:ext cx="306791" cy="328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+mn-lt"/>
                  </a:rPr>
                  <a:t>2.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sp>
          <p:nvSpPr>
            <p:cNvPr id="56" name="文本框 32"/>
            <p:cNvSpPr txBox="1"/>
            <p:nvPr/>
          </p:nvSpPr>
          <p:spPr>
            <a:xfrm>
              <a:off x="1789221" y="1929764"/>
              <a:ext cx="3938606" cy="637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altLang="zh-CN" sz="30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000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Nhận</a:t>
              </a:r>
              <a:r>
                <a:rPr lang="en-US" altLang="zh-CN" sz="30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000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biết</a:t>
              </a:r>
              <a:r>
                <a:rPr lang="en-US" altLang="zh-CN" sz="30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000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được</a:t>
              </a:r>
              <a:r>
                <a:rPr lang="en-US" altLang="zh-CN" sz="30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000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một</a:t>
              </a:r>
              <a:r>
                <a:rPr lang="en-US" altLang="zh-CN" sz="30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000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số</a:t>
              </a:r>
              <a:r>
                <a:rPr lang="en-US" altLang="zh-CN" sz="30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000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quan</a:t>
              </a:r>
              <a:r>
                <a:rPr lang="en-US" altLang="zh-CN" sz="30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000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hệ</a:t>
              </a:r>
              <a:r>
                <a:rPr lang="en-US" altLang="zh-CN" sz="30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000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từ</a:t>
              </a:r>
              <a:r>
                <a:rPr lang="en-US" altLang="zh-CN" sz="30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000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thường</a:t>
              </a:r>
              <a:r>
                <a:rPr lang="en-US" altLang="zh-CN" sz="30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dung </a:t>
              </a:r>
              <a:r>
                <a:rPr lang="en-US" altLang="zh-CN" sz="3000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và</a:t>
              </a:r>
              <a:r>
                <a:rPr lang="en-US" altLang="zh-CN" sz="30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000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hiểu</a:t>
              </a:r>
              <a:r>
                <a:rPr lang="en-US" altLang="zh-CN" sz="30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000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được</a:t>
              </a:r>
              <a:r>
                <a:rPr lang="en-US" altLang="zh-CN" sz="30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000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tác</a:t>
              </a:r>
              <a:r>
                <a:rPr lang="en-US" altLang="zh-CN" sz="30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000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dụng</a:t>
              </a:r>
              <a:r>
                <a:rPr lang="en-US" altLang="zh-CN" sz="30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000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của</a:t>
              </a:r>
              <a:r>
                <a:rPr lang="en-US" altLang="zh-CN" sz="30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000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chúng</a:t>
              </a:r>
              <a:r>
                <a:rPr lang="en-US" altLang="zh-CN" sz="30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000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trong</a:t>
              </a:r>
              <a:r>
                <a:rPr lang="en-US" altLang="zh-CN" sz="30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000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câu</a:t>
              </a:r>
              <a:r>
                <a:rPr lang="en-US" altLang="zh-CN" sz="30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hay </a:t>
              </a:r>
              <a:r>
                <a:rPr lang="en-US" altLang="zh-CN" sz="3000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đoạn</a:t>
              </a:r>
              <a:r>
                <a:rPr lang="en-US" altLang="zh-CN" sz="30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000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văn</a:t>
              </a:r>
              <a:r>
                <a:rPr lang="en-US" altLang="zh-CN" sz="30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.</a:t>
              </a:r>
            </a:p>
          </p:txBody>
        </p:sp>
      </p:grpSp>
      <p:grpSp>
        <p:nvGrpSpPr>
          <p:cNvPr id="31" name="组合 25"/>
          <p:cNvGrpSpPr/>
          <p:nvPr/>
        </p:nvGrpSpPr>
        <p:grpSpPr>
          <a:xfrm>
            <a:off x="1330173" y="4395602"/>
            <a:ext cx="10338736" cy="857571"/>
            <a:chOff x="1606407" y="1963902"/>
            <a:chExt cx="4115443" cy="538371"/>
          </a:xfrm>
        </p:grpSpPr>
        <p:sp>
          <p:nvSpPr>
            <p:cNvPr id="34" name="矩形: 圆角 14"/>
            <p:cNvSpPr/>
            <p:nvPr/>
          </p:nvSpPr>
          <p:spPr>
            <a:xfrm>
              <a:off x="1662083" y="1963902"/>
              <a:ext cx="4059767" cy="538371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rgbClr val="FDDD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35" name="文本框 24"/>
            <p:cNvSpPr txBox="1"/>
            <p:nvPr/>
          </p:nvSpPr>
          <p:spPr>
            <a:xfrm>
              <a:off x="1606407" y="1974859"/>
              <a:ext cx="306791" cy="405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3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.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743809" y="4533848"/>
            <a:ext cx="95035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" t="25362" r="-4748" b="36384"/>
          <a:stretch>
            <a:fillRect/>
          </a:stretch>
        </p:blipFill>
        <p:spPr>
          <a:xfrm flipH="1">
            <a:off x="-599440" y="2508849"/>
            <a:ext cx="12700000" cy="434915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61" b="24535"/>
          <a:stretch>
            <a:fillRect/>
          </a:stretch>
        </p:blipFill>
        <p:spPr>
          <a:xfrm>
            <a:off x="1631095" y="354979"/>
            <a:ext cx="9094572" cy="4307841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343471" y="1698896"/>
            <a:ext cx="78108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err="1">
                <a:gradFill flip="none" rotWithShape="1">
                  <a:gsLst>
                    <a:gs pos="18000">
                      <a:srgbClr val="366DA4"/>
                    </a:gs>
                    <a:gs pos="50000">
                      <a:srgbClr val="009BD2"/>
                    </a:gs>
                    <a:gs pos="84000">
                      <a:srgbClr val="00B0F0"/>
                    </a:gs>
                  </a:gsLst>
                  <a:lin ang="16200000" scaled="1"/>
                  <a:tileRect/>
                </a:gra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UTM Showcard" panose="02040603050506020204" pitchFamily="18" charset="0"/>
                <a:ea typeface="仓耳青禾体-谷力 W05" panose="02020400000000000000" pitchFamily="18" charset="-122"/>
              </a:rPr>
              <a:t>KHám</a:t>
            </a:r>
            <a:r>
              <a:rPr lang="en-US" altLang="zh-CN" sz="8000" b="1" dirty="0">
                <a:gradFill flip="none" rotWithShape="1">
                  <a:gsLst>
                    <a:gs pos="18000">
                      <a:srgbClr val="366DA4"/>
                    </a:gs>
                    <a:gs pos="50000">
                      <a:srgbClr val="009BD2"/>
                    </a:gs>
                    <a:gs pos="84000">
                      <a:srgbClr val="00B0F0"/>
                    </a:gs>
                  </a:gsLst>
                  <a:lin ang="16200000" scaled="1"/>
                  <a:tileRect/>
                </a:gra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UTM Showcard" panose="02040603050506020204" pitchFamily="18" charset="0"/>
                <a:ea typeface="仓耳青禾体-谷力 W05" panose="02020400000000000000" pitchFamily="18" charset="-122"/>
              </a:rPr>
              <a:t> </a:t>
            </a:r>
            <a:r>
              <a:rPr lang="en-US" altLang="zh-CN" sz="8000" b="1" dirty="0" err="1">
                <a:gradFill flip="none" rotWithShape="1">
                  <a:gsLst>
                    <a:gs pos="18000">
                      <a:srgbClr val="366DA4"/>
                    </a:gs>
                    <a:gs pos="50000">
                      <a:srgbClr val="009BD2"/>
                    </a:gs>
                    <a:gs pos="84000">
                      <a:srgbClr val="00B0F0"/>
                    </a:gs>
                  </a:gsLst>
                  <a:lin ang="16200000" scaled="1"/>
                  <a:tileRect/>
                </a:gra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UTM Showcard" panose="02040603050506020204" pitchFamily="18" charset="0"/>
                <a:ea typeface="仓耳青禾体-谷力 W05" panose="02020400000000000000" pitchFamily="18" charset="-122"/>
              </a:rPr>
              <a:t>phá</a:t>
            </a:r>
            <a:endParaRPr lang="zh-CN" altLang="en-US" sz="8000" b="1" dirty="0">
              <a:gradFill flip="none" rotWithShape="1">
                <a:gsLst>
                  <a:gs pos="18000">
                    <a:srgbClr val="366DA4"/>
                  </a:gs>
                  <a:gs pos="50000">
                    <a:srgbClr val="009BD2"/>
                  </a:gs>
                  <a:gs pos="84000">
                    <a:srgbClr val="00B0F0"/>
                  </a:gs>
                </a:gsLst>
                <a:lin ang="16200000" scaled="1"/>
                <a:tileRect/>
              </a:gra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UTM Showcard" panose="02040603050506020204" pitchFamily="18" charset="0"/>
              <a:ea typeface="仓耳青禾体-谷力 W05" panose="02020400000000000000" pitchFamily="18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>
            <a:fillRect/>
          </a:stretch>
        </p:blipFill>
        <p:spPr>
          <a:xfrm flipH="1">
            <a:off x="0" y="50"/>
            <a:ext cx="3505200" cy="1602363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1009015" y="-797584"/>
            <a:ext cx="1595168" cy="1595168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图片 10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" t="-404" r="39758" b="79902"/>
          <a:stretch>
            <a:fillRect/>
          </a:stretch>
        </p:blipFill>
        <p:spPr>
          <a:xfrm flipH="1">
            <a:off x="8839203" y="487443"/>
            <a:ext cx="3133060" cy="185879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-1055161" y="4608949"/>
            <a:ext cx="5237193" cy="27466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31233" y="2997964"/>
            <a:ext cx="4515537" cy="45155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459981" y="285297"/>
            <a:ext cx="3487269" cy="726141"/>
            <a:chOff x="3953436" y="215153"/>
            <a:chExt cx="3487269" cy="726141"/>
          </a:xfrm>
        </p:grpSpPr>
        <p:sp>
          <p:nvSpPr>
            <p:cNvPr id="5" name="Rounded Rectangle 4"/>
            <p:cNvSpPr/>
            <p:nvPr/>
          </p:nvSpPr>
          <p:spPr>
            <a:xfrm>
              <a:off x="3953436" y="215153"/>
              <a:ext cx="3325905" cy="72614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54070" y="316613"/>
              <a:ext cx="2886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I.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xét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811363" y="2039260"/>
            <a:ext cx="938593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1.Trong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718766" y="3094828"/>
            <a:ext cx="9710024" cy="3477875"/>
          </a:xfrm>
          <a:prstGeom prst="rect">
            <a:avLst/>
          </a:prstGeom>
          <a:noFill/>
          <a:ln>
            <a:noFill/>
          </a:ln>
          <a:effectLst>
            <a:prstShdw prst="shdw15">
              <a:srgbClr val="EEECE1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ngây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 </a:t>
            </a:r>
            <a:r>
              <a:rPr kumimoji="0" lang="en-US" alt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dìu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dặt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Mi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giục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dạo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kumimoji="0" lang="en-US" alt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endParaRPr kumimoji="0" lang="en-US" altLang="en-US" sz="2800" b="0" i="1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trổ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thớt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đơm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uyển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marR="0" lvl="1" indent="-28575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kumimoji="0" lang="en-US" alt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15" name="Cloud 14"/>
          <p:cNvSpPr/>
          <p:nvPr/>
        </p:nvSpPr>
        <p:spPr>
          <a:xfrm>
            <a:off x="7547884" y="100451"/>
            <a:ext cx="4267200" cy="1981200"/>
          </a:xfrm>
          <a:prstGeom prst="cloud">
            <a:avLst/>
          </a:prstGeom>
          <a:solidFill>
            <a:srgbClr val="9BBB59">
              <a:lumMod val="20000"/>
              <a:lumOff val="80000"/>
            </a:srgbClr>
          </a:solidFill>
          <a:ln w="1905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 luận nhóm 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834046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Arial Black"/>
        <a:ea typeface="方正少儿简体"/>
        <a:cs typeface=""/>
      </a:majorFont>
      <a:minorFont>
        <a:latin typeface="Arial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584</TotalTime>
  <Words>1597</Words>
  <Application>Microsoft Office PowerPoint</Application>
  <PresentationFormat>Widescreen</PresentationFormat>
  <Paragraphs>179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29</vt:i4>
      </vt:variant>
    </vt:vector>
  </HeadingPairs>
  <TitlesOfParts>
    <vt:vector size="51" baseType="lpstr">
      <vt:lpstr>DengXian</vt:lpstr>
      <vt:lpstr>DengXian Light</vt:lpstr>
      <vt:lpstr>Arial</vt:lpstr>
      <vt:lpstr>Arial Black</vt:lpstr>
      <vt:lpstr>Arial-Rounded</vt:lpstr>
      <vt:lpstr>Calibri</vt:lpstr>
      <vt:lpstr>Calibri Light</vt:lpstr>
      <vt:lpstr>HP001 4 hàng</vt:lpstr>
      <vt:lpstr>Lato Hairline</vt:lpstr>
      <vt:lpstr>Lato Light</vt:lpstr>
      <vt:lpstr>Lato Regular</vt:lpstr>
      <vt:lpstr>Open Sans</vt:lpstr>
      <vt:lpstr>Times New Roman</vt:lpstr>
      <vt:lpstr>UTM Showcard</vt:lpstr>
      <vt:lpstr>UTM Staccato</vt:lpstr>
      <vt:lpstr>Office Theme</vt:lpstr>
      <vt:lpstr>Office 主题​​</vt:lpstr>
      <vt:lpstr>1_Office 主题​​</vt:lpstr>
      <vt:lpstr>1_Office Theme</vt:lpstr>
      <vt:lpstr>6_Office Theme</vt:lpstr>
      <vt:lpstr>3_Office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Administrator</dc:creator>
  <dc:description>9Slide.vn</dc:description>
  <cp:lastModifiedBy>Admin</cp:lastModifiedBy>
  <cp:revision>94</cp:revision>
  <dcterms:created xsi:type="dcterms:W3CDTF">2021-10-28T07:37:00Z</dcterms:created>
  <dcterms:modified xsi:type="dcterms:W3CDTF">2021-11-22T17:16:57Z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2E4DA586BCCC4A3691045FB3075AC4B5</vt:lpwstr>
  </property>
  <property fmtid="{D5CDD505-2E9C-101B-9397-08002B2CF9AE}" pid="3" name="KSOProductBuildVer">
    <vt:lpwstr>1033-11.2.0.10382</vt:lpwstr>
  </property>
</Properties>
</file>