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2" r:id="rId3"/>
    <p:sldId id="280" r:id="rId4"/>
    <p:sldId id="263" r:id="rId5"/>
    <p:sldId id="308" r:id="rId6"/>
    <p:sldId id="282" r:id="rId7"/>
    <p:sldId id="301" r:id="rId8"/>
    <p:sldId id="303" r:id="rId9"/>
    <p:sldId id="265" r:id="rId10"/>
    <p:sldId id="298" r:id="rId11"/>
    <p:sldId id="299" r:id="rId12"/>
    <p:sldId id="293" r:id="rId13"/>
    <p:sldId id="271" r:id="rId14"/>
    <p:sldId id="270" r:id="rId15"/>
    <p:sldId id="262" r:id="rId16"/>
    <p:sldId id="30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8A"/>
    <a:srgbClr val="D3F6FB"/>
    <a:srgbClr val="A8EA04"/>
    <a:srgbClr val="008000"/>
    <a:srgbClr val="FF00FF"/>
    <a:srgbClr val="FF6699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0" autoAdjust="0"/>
    <p:restoredTop sz="96211" autoAdjust="0"/>
  </p:normalViewPr>
  <p:slideViewPr>
    <p:cSldViewPr>
      <p:cViewPr varScale="1">
        <p:scale>
          <a:sx n="63" d="100"/>
          <a:sy n="63" d="100"/>
        </p:scale>
        <p:origin x="11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3509-F343-46A7-ACC1-516BD9E9EAA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5294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62EB9-FDEB-4476-B245-5358C4BACC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4014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141A5-7149-4267-9856-90BE3EEF29B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13284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ED066-08A1-48DF-9BFD-47E56739C5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3405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80E08-E9FD-4CAF-A20F-416127BDC6D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79793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BF3C7-3025-4F89-9B64-8CCF797CF1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8375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24091-CC31-44BA-963A-6EBAF6F93E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5383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8129-D04A-4C67-B3A0-BE34F94C21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1892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15992-A6D7-4BE7-B36E-BCECC3AEA9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7470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3C957-5DC0-44F9-BCB6-65795DCB4F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2312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FE493-C4B1-4AFB-B040-404589A8C6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966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AA979D-66C6-4FAF-8EF2-FD652440258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8">
            <a:extLst>
              <a:ext uri="{FF2B5EF4-FFF2-40B4-BE49-F238E27FC236}">
                <a16:creationId xmlns:a16="http://schemas.microsoft.com/office/drawing/2014/main" id="{B5A39276-1715-4450-A4E5-6C4375DD27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0891" y="1857805"/>
            <a:ext cx="3923217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TẬP LÀM VĂN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11C17-79E8-4524-B8AD-AA7DA4161D83}"/>
              </a:ext>
            </a:extLst>
          </p:cNvPr>
          <p:cNvSpPr txBox="1"/>
          <p:nvPr/>
        </p:nvSpPr>
        <p:spPr>
          <a:xfrm>
            <a:off x="2667000" y="5029200"/>
            <a:ext cx="4852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latin typeface="HP001 5 hàng" pitchFamily="34" charset="0"/>
              </a:rPr>
              <a:t>Giáo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viên</a:t>
            </a:r>
            <a:r>
              <a:rPr lang="en-US" sz="2700" b="1" dirty="0">
                <a:latin typeface="HP001 5 hàng" pitchFamily="34" charset="0"/>
              </a:rPr>
              <a:t>: </a:t>
            </a:r>
            <a:r>
              <a:rPr lang="en-US" sz="2700" b="1" dirty="0" err="1">
                <a:latin typeface="HP001 5 hàng" pitchFamily="34" charset="0"/>
              </a:rPr>
              <a:t>Khúc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Hải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Yến</a:t>
            </a:r>
            <a:endParaRPr lang="en-US" sz="2700" b="1" dirty="0">
              <a:latin typeface="HP001 5 hàng" pitchFamily="34" charset="0"/>
            </a:endParaRPr>
          </a:p>
          <a:p>
            <a:r>
              <a:rPr lang="en-US" sz="2700" b="1" dirty="0">
                <a:latin typeface="HP001 5 hàng" pitchFamily="34" charset="0"/>
              </a:rPr>
              <a:t>           </a:t>
            </a:r>
            <a:r>
              <a:rPr lang="en-US" sz="2700" b="1" dirty="0" err="1">
                <a:latin typeface="HP001 5 hàng" pitchFamily="34" charset="0"/>
              </a:rPr>
              <a:t>Lớp</a:t>
            </a:r>
            <a:r>
              <a:rPr lang="en-US" sz="2700" b="1" dirty="0">
                <a:latin typeface="HP001 5 hàng" pitchFamily="34" charset="0"/>
              </a:rPr>
              <a:t>: 5A2</a:t>
            </a:r>
            <a:endParaRPr lang="en-US" sz="2700" dirty="0"/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97DFFFE1-E1FA-4F76-8432-DB9A6A149B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5430" y="731312"/>
            <a:ext cx="50541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E28EB-ADE0-48AA-BBB7-965DFD7B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2076"/>
            <a:ext cx="1495673" cy="149567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9A939F1-1F32-4F0A-85BE-307E85B0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922980"/>
            <a:ext cx="9677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66800" y="317500"/>
            <a:ext cx="7543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Đọc và ghi lại những chi tiết tả người thợ rèn đang làm việc</a:t>
            </a:r>
            <a:r>
              <a:rPr lang="en-US" altLang="en-US" sz="2400" b="1" i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trong bài văn sau: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506538"/>
          <a:ext cx="9144000" cy="568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166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quằn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ken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quặp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!  – 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rướn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bễ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liếm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</a:rPr>
                        <a:t>     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US" sz="1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3364" marB="433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!  – 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choang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choang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to: “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...” 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xèo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	        Theo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364" marB="433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990600"/>
            <a:ext cx="242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Người thợ rèn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0" y="1438275"/>
            <a:ext cx="0" cy="5267325"/>
          </a:xfrm>
          <a:prstGeom prst="line">
            <a:avLst/>
          </a:prstGeom>
          <a:noFill/>
          <a:ln w="222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295400" y="706438"/>
            <a:ext cx="3810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209800" y="706438"/>
            <a:ext cx="36576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304800"/>
            <a:ext cx="914400" cy="838200"/>
            <a:chOff x="2078" y="1680"/>
            <a:chExt cx="1615" cy="1615"/>
          </a:xfrm>
        </p:grpSpPr>
        <p:sp>
          <p:nvSpPr>
            <p:cNvPr id="11281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11282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658" y="1695"/>
              <a:ext cx="457" cy="1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1284" name="Oval 21"/>
            <p:cNvSpPr>
              <a:spLocks noChangeArrowheads="1"/>
            </p:cNvSpPr>
            <p:nvPr/>
          </p:nvSpPr>
          <p:spPr bwMode="gray">
            <a:xfrm>
              <a:off x="2656" y="1696"/>
              <a:ext cx="459" cy="15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339" y="1698"/>
              <a:ext cx="1093" cy="15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1286" name="Oval 23"/>
            <p:cNvSpPr>
              <a:spLocks noChangeArrowheads="1"/>
            </p:cNvSpPr>
            <p:nvPr/>
          </p:nvSpPr>
          <p:spPr bwMode="gray">
            <a:xfrm>
              <a:off x="2337" y="1696"/>
              <a:ext cx="1096" cy="1584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Tập huấn cách thức hỗ trợ học sinh phát triển thói quen đọc sách trong nhà  trường | Tiểu Học Lê Thị Riê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7200"/>
            <a:ext cx="4762156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381000" y="3352800"/>
            <a:ext cx="8534400" cy="27022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Thảo luận nhóm 4, ghi lại những chi tiết tả  người thợ rèn đang làm việc vào phiếu học tập (Thời gian thảo luận 5 phút).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Trình bày kết quả thảo luận.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Lớp nhận xét, bổ sung.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768825">
            <a:off x="5595938" y="382588"/>
            <a:ext cx="3221037" cy="2011362"/>
            <a:chOff x="2845" y="274"/>
            <a:chExt cx="2533" cy="1325"/>
          </a:xfrm>
        </p:grpSpPr>
        <p:sp>
          <p:nvSpPr>
            <p:cNvPr id="13328" name="AutoShape 3"/>
            <p:cNvSpPr>
              <a:spLocks noChangeArrowheads="1"/>
            </p:cNvSpPr>
            <p:nvPr/>
          </p:nvSpPr>
          <p:spPr bwMode="auto">
            <a:xfrm rot="-1465790">
              <a:off x="3013" y="262"/>
              <a:ext cx="2352" cy="640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en-US" altLang="en-US" sz="1800" b="1">
                  <a:solidFill>
                    <a:srgbClr val="FF0066"/>
                  </a:solidFill>
                  <a:cs typeface="Times New Roman" panose="02020603050405020304" pitchFamily="18" charset="0"/>
                </a:rPr>
                <a:t>Bắt lấy thỏi thép hồng </a:t>
              </a:r>
            </a:p>
            <a:p>
              <a:pPr algn="just" eaLnBrk="1" hangingPunct="1">
                <a:lnSpc>
                  <a:spcPct val="120000"/>
                </a:lnSpc>
              </a:pPr>
              <a:r>
                <a:rPr lang="en-US" altLang="en-US" sz="1800" b="1">
                  <a:solidFill>
                    <a:srgbClr val="FF0066"/>
                  </a:solidFill>
                  <a:cs typeface="Times New Roman" panose="02020603050405020304" pitchFamily="18" charset="0"/>
                </a:rPr>
                <a:t>như bắt  một con cá sống.</a:t>
              </a:r>
            </a:p>
          </p:txBody>
        </p:sp>
        <p:sp>
          <p:nvSpPr>
            <p:cNvPr id="13329" name="Line 4"/>
            <p:cNvSpPr>
              <a:spLocks noChangeShapeType="1"/>
            </p:cNvSpPr>
            <p:nvPr/>
          </p:nvSpPr>
          <p:spPr bwMode="auto">
            <a:xfrm flipV="1">
              <a:off x="2845" y="1208"/>
              <a:ext cx="322" cy="39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89538" y="1851025"/>
            <a:ext cx="3840162" cy="1939925"/>
            <a:chOff x="3283" y="1490"/>
            <a:chExt cx="2518" cy="657"/>
          </a:xfrm>
        </p:grpSpPr>
        <p:sp>
          <p:nvSpPr>
            <p:cNvPr id="13326" name="AutoShape 7"/>
            <p:cNvSpPr>
              <a:spLocks noChangeArrowheads="1"/>
            </p:cNvSpPr>
            <p:nvPr/>
          </p:nvSpPr>
          <p:spPr bwMode="auto">
            <a:xfrm rot="-270857">
              <a:off x="3633" y="1490"/>
              <a:ext cx="2168" cy="656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Quai những nhát búa hăm hở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(khiến con cá lửa vùng vẫy,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quằn quại, giãy đành đạch,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vảy bắn tung tóe thành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những tia lửa sáng rực,…</a:t>
              </a:r>
              <a:endParaRPr lang="en-US" altLang="en-US" sz="1800">
                <a:solidFill>
                  <a:srgbClr val="990099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7" name="Line 9"/>
            <p:cNvSpPr>
              <a:spLocks noChangeShapeType="1"/>
            </p:cNvSpPr>
            <p:nvPr/>
          </p:nvSpPr>
          <p:spPr bwMode="auto">
            <a:xfrm flipV="1">
              <a:off x="3283" y="1982"/>
              <a:ext cx="336" cy="165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99088" y="4122738"/>
            <a:ext cx="3603625" cy="2027237"/>
            <a:chOff x="3449" y="2157"/>
            <a:chExt cx="2270" cy="1076"/>
          </a:xfrm>
        </p:grpSpPr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 rot="128093">
              <a:off x="3796" y="2157"/>
              <a:ext cx="1923" cy="1076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Quặp thỏi sắt trong đôi kìm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sắt dài, dúi đầu nó vào 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giữa đống than hồng; lệnh 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cho thợ phụ thổi bễ. </a:t>
              </a:r>
              <a:endParaRPr lang="en-US" altLang="en-US" sz="18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 rot="398949">
              <a:off x="3449" y="2615"/>
              <a:ext cx="303" cy="98"/>
            </a:xfrm>
            <a:prstGeom prst="line">
              <a:avLst/>
            </a:prstGeom>
            <a:noFill/>
            <a:ln w="38100">
              <a:solidFill>
                <a:srgbClr val="B000B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42888" y="417513"/>
            <a:ext cx="3795712" cy="2706687"/>
            <a:chOff x="242882" y="479715"/>
            <a:chExt cx="3602750" cy="2532102"/>
          </a:xfrm>
        </p:grpSpPr>
        <p:sp>
          <p:nvSpPr>
            <p:cNvPr id="13322" name="AutoShape 16"/>
            <p:cNvSpPr>
              <a:spLocks noChangeArrowheads="1"/>
            </p:cNvSpPr>
            <p:nvPr/>
          </p:nvSpPr>
          <p:spPr bwMode="auto">
            <a:xfrm rot="1499339">
              <a:off x="242882" y="479715"/>
              <a:ext cx="3182354" cy="2319733"/>
            </a:xfrm>
            <a:prstGeom prst="wave">
              <a:avLst>
                <a:gd name="adj1" fmla="val 13005"/>
                <a:gd name="adj2" fmla="val 653"/>
              </a:avLst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Lôi con cá lửa ra, quật nó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lên đe, vừa hằm hằm quai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búa  choang choang vừa nói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 rõ to:”Này…Này…Này…”</a:t>
              </a:r>
            </a:p>
          </p:txBody>
        </p:sp>
        <p:sp>
          <p:nvSpPr>
            <p:cNvPr id="13323" name="Line 17"/>
            <p:cNvSpPr>
              <a:spLocks noChangeShapeType="1"/>
            </p:cNvSpPr>
            <p:nvPr/>
          </p:nvSpPr>
          <p:spPr bwMode="auto">
            <a:xfrm rot="414396" flipH="1" flipV="1">
              <a:off x="3210396" y="2457503"/>
              <a:ext cx="635236" cy="554314"/>
            </a:xfrm>
            <a:prstGeom prst="line">
              <a:avLst/>
            </a:prstGeom>
            <a:noFill/>
            <a:ln w="38100">
              <a:solidFill>
                <a:srgbClr val="B000B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88900" y="3276600"/>
            <a:ext cx="2654300" cy="1219200"/>
          </a:xfrm>
          <a:prstGeom prst="wedgeRoundRectCallout">
            <a:avLst>
              <a:gd name="adj1" fmla="val 87366"/>
              <a:gd name="adj2" fmla="val -7671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Trở tay ném thỏi sắt đánh xèo một tiếng vào chậu nước đục ngầu.</a:t>
            </a:r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 rot="-875245">
            <a:off x="127000" y="4652963"/>
            <a:ext cx="3322638" cy="2070100"/>
          </a:xfrm>
          <a:prstGeom prst="wedgeEllipseCallout">
            <a:avLst>
              <a:gd name="adj1" fmla="val 68181"/>
              <a:gd name="adj2" fmla="val -3780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Liếc nhìn lưỡi rựa như một kẻ chiến thắng, lại bắt đầu cuộc chinh phục mới.</a:t>
            </a:r>
          </a:p>
        </p:txBody>
      </p:sp>
      <p:sp>
        <p:nvSpPr>
          <p:cNvPr id="13321" name="Vertical Scroll 27"/>
          <p:cNvSpPr>
            <a:spLocks noChangeArrowheads="1"/>
          </p:cNvSpPr>
          <p:nvPr/>
        </p:nvSpPr>
        <p:spPr bwMode="auto">
          <a:xfrm>
            <a:off x="3581400" y="1447800"/>
            <a:ext cx="2057400" cy="4191000"/>
          </a:xfrm>
          <a:prstGeom prst="verticalScroll">
            <a:avLst>
              <a:gd name="adj" fmla="val 12500"/>
            </a:avLst>
          </a:prstGeom>
          <a:solidFill>
            <a:srgbClr val="FFC5FF"/>
          </a:solidFill>
          <a:ln w="50800" cmpd="dbl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Những chi tiết tả người thợ rèn đang làm việc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(hoạt động của người thợ rèn) 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 animBg="1"/>
      <p:bldP spid="532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57200" y="440533"/>
            <a:ext cx="83820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000099"/>
                </a:solidFill>
                <a:cs typeface="Times New Roman" panose="02020603050405020304" pitchFamily="18" charset="0"/>
              </a:rPr>
              <a:t>  Em có nhận xét gì về cách miêu tả anh thợ rèn đang làm việc của tác giả?(</a:t>
            </a:r>
            <a:r>
              <a:rPr lang="en-US" altLang="en-US" sz="2800" i="1">
                <a:solidFill>
                  <a:srgbClr val="000099"/>
                </a:solidFill>
                <a:cs typeface="Times New Roman" panose="02020603050405020304" pitchFamily="18" charset="0"/>
              </a:rPr>
              <a:t>tác giả đã quan sát và chọn lọc các chi tiết như thế nào?</a:t>
            </a:r>
            <a:r>
              <a:rPr lang="en-US" altLang="en-US" sz="280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609600" y="1954794"/>
            <a:ext cx="8229600" cy="419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hung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        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574343" y="5755269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371600" y="5515557"/>
            <a:ext cx="5257800" cy="6317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hấp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8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/>
      <p:bldP spid="20529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381000"/>
            <a:ext cx="8610600" cy="1477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3333FF"/>
                </a:solidFill>
                <a:latin typeface="+mj-lt"/>
              </a:rPr>
              <a:t>     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giúp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đọc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dung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đặc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điểm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ngoại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hoạt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động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của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tả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em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cần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lưu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ý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điều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+mj-lt"/>
              </a:rPr>
              <a:t>gì</a:t>
            </a:r>
            <a:r>
              <a:rPr lang="en-US" sz="2800" dirty="0">
                <a:solidFill>
                  <a:srgbClr val="3333FF"/>
                </a:solidFill>
                <a:latin typeface="+mj-lt"/>
              </a:rPr>
              <a:t>?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19100" y="1981200"/>
            <a:ext cx="8229600" cy="3373424"/>
          </a:xfrm>
          <a:prstGeom prst="rect">
            <a:avLst/>
          </a:prstGeom>
          <a:noFill/>
          <a:ln w="50800" cmpd="dbl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lưu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ý:</a:t>
            </a:r>
          </a:p>
          <a:p>
            <a:pPr algn="just" eaLnBrk="1" hangingPunct="1">
              <a:lnSpc>
                <a:spcPct val="110000"/>
              </a:lnSpc>
              <a:buClr>
                <a:srgbClr val="CCFF33"/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sát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  <a:buClr>
                <a:srgbClr val="CCFF33"/>
              </a:buClr>
              <a:defRPr/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biểu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khi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miêu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tả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sẽ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cho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này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giống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khác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;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văn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sẽ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hấp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dẫn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hơn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lan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man,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dài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Arial" charset="0"/>
              </a:rPr>
              <a:t>dòng</a:t>
            </a: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Vận dụng: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Quan sát và ghi lại có chọn lọc kết kết quả quan sát một người em thường gặp ( cô giáo, người hàng xóm,…)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Chuẩn bị bài: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r>
              <a:rPr lang="en-US" altLang="en-US" b="1">
                <a:solidFill>
                  <a:srgbClr val="FF99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Luyện tập tả người (Tả ngoại hình)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457200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Dặn dò</a:t>
            </a:r>
            <a:endParaRPr lang="en-GB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GB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WordArt 18"/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412" name="Picture 14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4478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med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362200" y="45720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983207" y="1524000"/>
            <a:ext cx="7924800" cy="426720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38100" cap="flat" cmpd="dbl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CẤU TẠO CỦA BÀI VĂN TẢ NGƯỜI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văn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có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n-US" sz="2400" b="1" dirty="0" err="1"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Giới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thiệu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định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n-US" sz="2400" b="1" dirty="0" err="1"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cs typeface="Times New Roman" panose="02020603050405020304" pitchFamily="18" charset="0"/>
              </a:rPr>
              <a:t>: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ngoại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hình</a:t>
            </a:r>
            <a:r>
              <a:rPr lang="en-US" sz="2400" dirty="0"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cs typeface="Times New Roman" panose="02020603050405020304" pitchFamily="18" charset="0"/>
              </a:rPr>
              <a:t>đặc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điểm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nổi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bật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về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tầm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vóc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cách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ăn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mặc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khuôn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mặt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mái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tóc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cặp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mắt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hàm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răng</a:t>
            </a:r>
            <a:r>
              <a:rPr lang="en-US" sz="2400" dirty="0">
                <a:cs typeface="Times New Roman" panose="02020603050405020304" pitchFamily="18" charset="0"/>
              </a:rPr>
              <a:t>,…)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tính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tình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hoạt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động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lời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nói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cử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chỉ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thói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quen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cách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cư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xử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khác</a:t>
            </a:r>
            <a:r>
              <a:rPr lang="en-US" sz="2400" dirty="0">
                <a:cs typeface="Times New Roman" panose="02020603050405020304" pitchFamily="18" charset="0"/>
              </a:rPr>
              <a:t>,…).</a:t>
            </a:r>
          </a:p>
          <a:p>
            <a:pPr marL="457200" indent="-457200" algn="just" eaLnBrk="1" hangingPunct="1">
              <a:lnSpc>
                <a:spcPct val="120000"/>
              </a:lnSpc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Nêu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cảm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nghĩ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về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992" y="634425"/>
            <a:ext cx="7910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/>
                </a:solidFill>
                <a:cs typeface="Times New Roman" panose="02020603050405020304" pitchFamily="18" charset="0"/>
              </a:rPr>
              <a:t>Em hãy nêu cấu tạo của bài văn tả người.</a:t>
            </a:r>
            <a:r>
              <a:rPr lang="en-US" b="1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endParaRPr lang="en-GB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9372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FF00"/>
                </a:solidFill>
                <a:cs typeface="Times New Roman" panose="02020603050405020304" pitchFamily="18" charset="0"/>
              </a:rPr>
              <a:t>            </a:t>
            </a:r>
            <a:r>
              <a:rPr lang="en-US" altLang="en-US" sz="4400" b="1">
                <a:solidFill>
                  <a:srgbClr val="FFFF00"/>
                </a:solidFill>
                <a:cs typeface="Times New Roman" panose="02020603050405020304" pitchFamily="18" charset="0"/>
              </a:rPr>
              <a:t>YÊU CẦU CẦN ĐẠT</a:t>
            </a:r>
          </a:p>
          <a:p>
            <a:pPr algn="just" eaLnBrk="1" hangingPunct="1"/>
            <a:endParaRPr lang="en-US" altLang="en-US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    </a:t>
            </a:r>
            <a:r>
              <a:rPr lang="vi-VN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Nhận biết được những chi tiết tiêu biểu, đặc sắc về ngoại hình, hoạt động của nhân vật qua hai bài văn mẩu trong SGK</a:t>
            </a:r>
            <a:endParaRPr lang="en-US" altLang="en-US" sz="4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4478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med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52400" y="609600"/>
            <a:ext cx="8763000" cy="586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1" hangingPunct="1">
              <a:defRPr/>
            </a:pPr>
            <a:r>
              <a:rPr lang="en-US" sz="2400" b="1" i="1" dirty="0"/>
              <a:t>     </a:t>
            </a:r>
            <a:r>
              <a:rPr lang="en-US" sz="2100" b="1" i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Đọc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bài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văn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sau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và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ghi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lại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những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đặc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điểm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ngoại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hình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của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>
                <a:solidFill>
                  <a:schemeClr val="bg1"/>
                </a:solidFill>
                <a:latin typeface="+mj-lt"/>
              </a:rPr>
              <a:t>11111111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người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bà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(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mái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tóc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,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đôi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mắt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,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khuôn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100" b="1" i="1" dirty="0" err="1">
                <a:solidFill>
                  <a:srgbClr val="008000"/>
                </a:solidFill>
                <a:latin typeface="+mj-lt"/>
              </a:rPr>
              <a:t>mặt</a:t>
            </a:r>
            <a:r>
              <a:rPr lang="en-US" sz="2100" b="1" i="1" dirty="0">
                <a:solidFill>
                  <a:srgbClr val="008000"/>
                </a:solidFill>
                <a:latin typeface="+mj-lt"/>
              </a:rPr>
              <a:t>,...)</a:t>
            </a:r>
          </a:p>
          <a:p>
            <a:pPr indent="457200" algn="ctr" eaLnBrk="1" hangingPunct="1">
              <a:defRPr/>
            </a:pP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tôi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just" eaLnBrk="1" hangingPunct="1">
              <a:defRPr/>
            </a:pPr>
            <a:r>
              <a:rPr lang="en-US" sz="1800" b="1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ngồi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cạnh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chải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đầu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đen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dày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kì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lạ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phủ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kín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cả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hai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vai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xõa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xuống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ngực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xuống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đầu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gối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Một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tay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khẽ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nâng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mớ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lên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ướm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trên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tay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đưa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một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cách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khó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khăn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chiếc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lược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thưa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bằng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gỗ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vào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mớ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dày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</a:p>
          <a:p>
            <a:pPr indent="457200" algn="just" eaLnBrk="1" hangingPunct="1">
              <a:defRPr/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 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Giọng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trầm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bổng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ngân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tiếng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chuông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Nó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khắc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sâu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vào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trí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nhớ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dễ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dàng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những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đóa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hoa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cũng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dịu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dàng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rực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rỡ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đầy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nhựa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sống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mỉm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cười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hai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con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ngươi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đen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sẫm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nở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ra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long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lanh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dịu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hiền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khó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tả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mắt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ánh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lên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những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tia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sáng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ấm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áp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tươi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vui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Mặc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dù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trên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má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ngăm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ngăm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đã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có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nhiều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nếp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nhăn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khuôn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mặt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của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hình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vẫn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tươi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+mj-lt"/>
              </a:rPr>
              <a:t>trẻ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.</a:t>
            </a:r>
          </a:p>
          <a:p>
            <a:pPr indent="457200" algn="ctr" eaLnBrk="1" hangingPunct="1">
              <a:defRPr/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			</a:t>
            </a:r>
            <a:r>
              <a:rPr lang="en-US" sz="1800" b="1" i="1" dirty="0">
                <a:solidFill>
                  <a:schemeClr val="accent4"/>
                </a:solidFill>
                <a:latin typeface="+mj-lt"/>
              </a:rPr>
              <a:t>Theo 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MÁC–XIM GO-RƠ-KI</a:t>
            </a:r>
          </a:p>
          <a:p>
            <a:pPr indent="457200" algn="ctr">
              <a:defRPr/>
            </a:pP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4871" name="Picture 55" descr="Ba toi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29400" cy="4343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5" descr="Ba toi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711450" cy="1905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419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219200" y="1066800"/>
            <a:ext cx="4572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810000" y="1066800"/>
            <a:ext cx="44196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685800"/>
            <a:ext cx="914400" cy="838200"/>
            <a:chOff x="2078" y="1680"/>
            <a:chExt cx="1615" cy="1615"/>
          </a:xfrm>
        </p:grpSpPr>
        <p:sp>
          <p:nvSpPr>
            <p:cNvPr id="7180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181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255" y="1857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8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85" name="Oval 23"/>
            <p:cNvSpPr>
              <a:spLocks noChangeArrowheads="1"/>
            </p:cNvSpPr>
            <p:nvPr/>
          </p:nvSpPr>
          <p:spPr bwMode="gray">
            <a:xfrm>
              <a:off x="2337" y="2004"/>
              <a:ext cx="1096" cy="96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1295400" y="1371600"/>
            <a:ext cx="10668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"/>
                                        <p:tgtEl>
                                          <p:spTgt spid="34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34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34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Tập huấn cách thức hỗ trợ học sinh phát triển thói quen đọc sách trong nhà  trường | Tiểu Học Lê Thị Riê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844" y="381000"/>
            <a:ext cx="476215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38200" y="3200400"/>
            <a:ext cx="7696200" cy="2702278"/>
          </a:xfrm>
          <a:prstGeom prst="rect">
            <a:avLst/>
          </a:prstGeom>
          <a:noFill/>
          <a:ln w="9525">
            <a:solidFill>
              <a:srgbClr val="0066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Thảo luận nhóm đôi, ghi những từ ngữ tả  đặc điểm ngoại hình của người bà  vào phiếu học tập (Thời gian 5 phút).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Trình bày kết quả thảo luận.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>
                <a:cs typeface="Times New Roman" panose="02020603050405020304" pitchFamily="18" charset="0"/>
              </a:rPr>
              <a:t> Lớp nhận xét, bổ sung.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2133600"/>
            <a:ext cx="2559050" cy="1828800"/>
            <a:chOff x="3429000" y="2133600"/>
            <a:chExt cx="2558716" cy="1828800"/>
          </a:xfrm>
        </p:grpSpPr>
        <p:pic>
          <p:nvPicPr>
            <p:cNvPr id="9232" name="Picture 55" descr="Ba toi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133600"/>
              <a:ext cx="2558716" cy="1828800"/>
            </a:xfrm>
            <a:prstGeom prst="rect">
              <a:avLst/>
            </a:prstGeom>
            <a:noFill/>
            <a:ln w="9525">
              <a:solidFill>
                <a:srgbClr val="66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3733760" y="3276600"/>
              <a:ext cx="2133322" cy="609600"/>
            </a:xfrm>
            <a:prstGeom prst="roundRect">
              <a:avLst/>
            </a:prstGeom>
            <a:solidFill>
              <a:srgbClr val="FF00FF">
                <a:alpha val="81000"/>
              </a:srgbClr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dirty="0" err="1">
                  <a:latin typeface="+mn-lt"/>
                </a:rPr>
                <a:t>Đặc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điểm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ngoại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hình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của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bà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19800" y="2057400"/>
            <a:ext cx="13716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8000"/>
                </a:solidFill>
                <a:latin typeface=".VnArial" pitchFamily="34" charset="0"/>
              </a:rPr>
              <a:t>Đôi mắt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flipH="1">
            <a:off x="1524000" y="1828800"/>
            <a:ext cx="1905000" cy="1371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.VnArial" pitchFamily="34" charset="0"/>
              </a:rPr>
              <a:t>Mái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.VnArial" pitchFamily="34" charset="0"/>
              </a:rPr>
              <a:t>tóc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.VnArial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52600" y="3352800"/>
            <a:ext cx="1651000" cy="1143000"/>
            <a:chOff x="1752600" y="3352800"/>
            <a:chExt cx="1650695" cy="1143000"/>
          </a:xfrm>
        </p:grpSpPr>
        <p:sp>
          <p:nvSpPr>
            <p:cNvPr id="9230" name="AutoShape 3"/>
            <p:cNvSpPr>
              <a:spLocks noChangeArrowheads="1"/>
            </p:cNvSpPr>
            <p:nvPr/>
          </p:nvSpPr>
          <p:spPr bwMode="auto">
            <a:xfrm flipH="1" flipV="1">
              <a:off x="1752600" y="3352800"/>
              <a:ext cx="1600200" cy="1143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bg1"/>
            </a:solidFill>
            <a:ln w="38100" cmpd="dbl">
              <a:solidFill>
                <a:srgbClr val="D000D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7990" y="3352800"/>
              <a:ext cx="152530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D000D0"/>
                  </a:solidFill>
                  <a:latin typeface="+mn-lt"/>
                </a:rPr>
                <a:t>Khuôn</a:t>
              </a:r>
              <a:r>
                <a:rPr lang="en-US" sz="2000" b="1" dirty="0">
                  <a:solidFill>
                    <a:srgbClr val="D000D0"/>
                  </a:solidFill>
                  <a:latin typeface="+mn-lt"/>
                </a:rPr>
                <a:t> </a:t>
              </a:r>
              <a:r>
                <a:rPr lang="en-US" sz="2000" b="1" dirty="0" err="1">
                  <a:solidFill>
                    <a:srgbClr val="D000D0"/>
                  </a:solidFill>
                  <a:latin typeface="+mn-lt"/>
                </a:rPr>
                <a:t>mặt</a:t>
              </a:r>
              <a:endParaRPr lang="en-US" sz="2000" b="1" dirty="0">
                <a:solidFill>
                  <a:srgbClr val="D000D0"/>
                </a:solidFill>
                <a:latin typeface="+mn-lt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983288" y="3486150"/>
            <a:ext cx="1560512" cy="1238250"/>
            <a:chOff x="5983585" y="3486090"/>
            <a:chExt cx="1560215" cy="1238310"/>
          </a:xfrm>
        </p:grpSpPr>
        <p:sp>
          <p:nvSpPr>
            <p:cNvPr id="9228" name="AutoShape 3"/>
            <p:cNvSpPr>
              <a:spLocks noChangeArrowheads="1"/>
            </p:cNvSpPr>
            <p:nvPr/>
          </p:nvSpPr>
          <p:spPr bwMode="auto">
            <a:xfrm flipV="1">
              <a:off x="6019800" y="3505200"/>
              <a:ext cx="1524000" cy="12192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bg1"/>
            </a:solidFill>
            <a:ln w="38100" cmpd="dbl">
              <a:solidFill>
                <a:srgbClr val="FC27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3585" y="3486090"/>
              <a:ext cx="1380862" cy="4000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FC2704"/>
                  </a:solidFill>
                  <a:latin typeface="+mn-lt"/>
                </a:rPr>
                <a:t>Giọng</a:t>
              </a:r>
              <a:r>
                <a:rPr lang="en-US" sz="2000" b="1" dirty="0">
                  <a:solidFill>
                    <a:srgbClr val="FC2704"/>
                  </a:solidFill>
                  <a:latin typeface="+mn-lt"/>
                </a:rPr>
                <a:t> </a:t>
              </a:r>
              <a:r>
                <a:rPr lang="en-US" sz="2000" b="1" dirty="0" err="1">
                  <a:solidFill>
                    <a:srgbClr val="FC2704"/>
                  </a:solidFill>
                  <a:latin typeface="+mn-lt"/>
                </a:rPr>
                <a:t>nói</a:t>
              </a:r>
              <a:endParaRPr lang="en-US" sz="2000" b="1" dirty="0">
                <a:solidFill>
                  <a:srgbClr val="FC2704"/>
                </a:solidFill>
                <a:latin typeface="+mn-lt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52400" y="304800"/>
            <a:ext cx="3810000" cy="15240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đen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dày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kì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lạ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phủ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kín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hai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vai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xõa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xuống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ngực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xuống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đầu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gối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;</a:t>
            </a: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-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mớ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tóc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dày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khiến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bà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đưa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chiếc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lược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thưa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bằng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gỗ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một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cách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khó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khăn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419600" y="76200"/>
            <a:ext cx="4724400" cy="1981200"/>
          </a:xfrm>
          <a:prstGeom prst="ellipse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        (Khi bà mỉm cười)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Hai con ngươi đen sẫm nở ra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long lanh, dịu hiền khó tả</a:t>
            </a:r>
          </a:p>
          <a:p>
            <a:pPr algn="ctr" eaLnBrk="1" hangingPunct="1">
              <a:buFontTx/>
              <a:buChar char="-"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ánh lên những tia sáng ấm      áp, tươi vui.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20" name="Cloud 19"/>
          <p:cNvSpPr/>
          <p:nvPr/>
        </p:nvSpPr>
        <p:spPr bwMode="auto">
          <a:xfrm>
            <a:off x="152400" y="4419600"/>
            <a:ext cx="4267200" cy="2057400"/>
          </a:xfrm>
          <a:prstGeom prst="cloud">
            <a:avLst/>
          </a:prstGeom>
          <a:noFill/>
          <a:ln w="22225" cap="flat" cmpd="sng" algn="ctr">
            <a:solidFill>
              <a:srgbClr val="D000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 eaLnBrk="1" hangingPunct="1">
              <a:buFontTx/>
              <a:buChar char="-"/>
              <a:defRPr/>
            </a:pP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đôi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má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ngăm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ngăm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đã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nhiều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nếp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nhăn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khuôn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mặt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bà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hình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như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vẫn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0099"/>
                </a:solidFill>
                <a:latin typeface="Arial" charset="0"/>
              </a:rPr>
              <a:t>trẻ</a:t>
            </a:r>
            <a:r>
              <a:rPr lang="en-US" sz="2000" dirty="0">
                <a:solidFill>
                  <a:srgbClr val="990099"/>
                </a:solidFill>
                <a:latin typeface="Arial" charset="0"/>
              </a:rPr>
              <a:t>.</a:t>
            </a:r>
            <a:endParaRPr lang="en-US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05400" y="4724400"/>
            <a:ext cx="3581400" cy="1676400"/>
          </a:xfrm>
          <a:prstGeom prst="rect">
            <a:avLst/>
          </a:prstGeom>
          <a:solidFill>
            <a:schemeClr val="bg1"/>
          </a:solidFill>
          <a:ln w="19050" cmpd="dbl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FC2704"/>
                </a:solidFill>
                <a:latin typeface="Arial" panose="020B0604020202020204" pitchFamily="34" charset="0"/>
              </a:rPr>
              <a:t> trầm bổng, ngân nga như tiếng chuông;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FC2704"/>
                </a:solidFill>
                <a:latin typeface="Arial" panose="020B0604020202020204" pitchFamily="34" charset="0"/>
              </a:rPr>
              <a:t> khắc sâu vào trí nhớ cậu bé; - dịu dàng, rực rỡ, đầy nhựa sống như những đóa hoa.</a:t>
            </a:r>
            <a:endParaRPr lang="en-US" altLang="en-US" sz="2000">
              <a:solidFill>
                <a:srgbClr val="FC2704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71512" y="304800"/>
            <a:ext cx="8091488" cy="14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000099"/>
                </a:solidFill>
                <a:cs typeface="Times New Roman" panose="02020603050405020304" pitchFamily="18" charset="0"/>
              </a:rPr>
              <a:t>Em có nhận xét gì về cách miêu tả ngoại hình của tác giả?(</a:t>
            </a:r>
            <a:r>
              <a:rPr lang="en-US" altLang="en-US" sz="2800" i="1">
                <a:solidFill>
                  <a:srgbClr val="000099"/>
                </a:solidFill>
                <a:cs typeface="Times New Roman" panose="02020603050405020304" pitchFamily="18" charset="0"/>
              </a:rPr>
              <a:t>tác giả đã quan sát và chọn lọc các chi tiết như thế nào?</a:t>
            </a:r>
            <a:r>
              <a:rPr lang="en-US" altLang="en-US" sz="280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42156" y="1784692"/>
            <a:ext cx="7950200" cy="3586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ngắm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lọc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miêu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khắc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họa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bộc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E:\GA POWER POINT\TIẾNG VIỆT\TLV 5 TUAN 12_luyen tap ta nguoi.ppt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95&quot;/&gt;&lt;/object&gt;&lt;object type=&quot;3&quot; unique_id=&quot;10110&quot;&gt;&lt;property id=&quot;20148&quot; value=&quot;5&quot;/&gt;&lt;property id=&quot;20300&quot; value=&quot;Slide 1&quot;/&gt;&lt;property id=&quot;20307&quot; value=&quot;296&quot;/&gt;&lt;/object&gt;&lt;object type=&quot;3&quot; unique_id=&quot;10246&quot;&gt;&lt;property id=&quot;20148&quot; value=&quot;5&quot;/&gt;&lt;property id=&quot;20300&quot; value=&quot;Slide 9&quot;/&gt;&lt;property id=&quot;20307&quot; value=&quot;298&quot;/&gt;&lt;/object&gt;&lt;object type=&quot;3&quot; unique_id=&quot;10331&quot;&gt;&lt;property id=&quot;20148&quot; value=&quot;5&quot;/&gt;&lt;property id=&quot;20300&quot; value=&quot;Slide 2&quot;/&gt;&lt;property id=&quot;20307&quot; value=&quot;302&quot;/&gt;&lt;/object&gt;&lt;object type=&quot;3&quot; unique_id=&quot;10332&quot;&gt;&lt;property id=&quot;20148&quot; value=&quot;5&quot;/&gt;&lt;property id=&quot;20300&quot; value=&quot;Slide 5&quot;/&gt;&lt;property id=&quot;20307&quot; value=&quot;301&quot;/&gt;&lt;/object&gt;&lt;object type=&quot;3&quot; unique_id=&quot;10334&quot;&gt;&lt;property id=&quot;20148&quot; value=&quot;5&quot;/&gt;&lt;property id=&quot;20300&quot; value=&quot;Slide 10&quot;/&gt;&lt;property id=&quot;20307&quot; value=&quot;299&quot;/&gt;&lt;/object&gt;&lt;object type=&quot;3&quot; unique_id=&quot;10368&quot;&gt;&lt;property id=&quot;20148&quot; value=&quot;5&quot;/&gt;&lt;property id=&quot;20300&quot; value=&quot;Slide 7&quot;/&gt;&lt;property id=&quot;20307&quot; value=&quot;303&quot;/&gt;&lt;/object&gt;&lt;object type=&quot;3&quot; unique_id=&quot;10386&quot;&gt;&lt;property id=&quot;20148&quot; value=&quot;5&quot;/&gt;&lt;property id=&quot;20300&quot; value=&quot;Slide 6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Custom 6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1474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Arial Unicode MS</vt:lpstr>
      <vt:lpstr>HP001 5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THI THU HUE</dc:creator>
  <cp:lastModifiedBy>noi ha</cp:lastModifiedBy>
  <cp:revision>291</cp:revision>
  <dcterms:created xsi:type="dcterms:W3CDTF">2009-11-14T03:14:14Z</dcterms:created>
  <dcterms:modified xsi:type="dcterms:W3CDTF">2021-11-24T16:26:06Z</dcterms:modified>
</cp:coreProperties>
</file>