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8" r:id="rId2"/>
    <p:sldId id="259" r:id="rId3"/>
    <p:sldId id="273" r:id="rId4"/>
    <p:sldId id="278" r:id="rId5"/>
    <p:sldId id="279" r:id="rId6"/>
    <p:sldId id="318" r:id="rId7"/>
    <p:sldId id="257" r:id="rId8"/>
    <p:sldId id="294" r:id="rId9"/>
    <p:sldId id="319" r:id="rId10"/>
    <p:sldId id="306" r:id="rId11"/>
    <p:sldId id="303" r:id="rId12"/>
    <p:sldId id="304" r:id="rId13"/>
    <p:sldId id="305" r:id="rId14"/>
    <p:sldId id="307" r:id="rId15"/>
    <p:sldId id="295" r:id="rId16"/>
    <p:sldId id="297" r:id="rId17"/>
    <p:sldId id="298" r:id="rId18"/>
    <p:sldId id="299" r:id="rId19"/>
    <p:sldId id="296" r:id="rId20"/>
    <p:sldId id="302" r:id="rId21"/>
    <p:sldId id="301" r:id="rId22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2">
          <p15:clr>
            <a:srgbClr val="A4A3A4"/>
          </p15:clr>
        </p15:guide>
        <p15:guide id="2" pos="39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47B814"/>
    <a:srgbClr val="0000CC"/>
    <a:srgbClr val="175FB4"/>
    <a:srgbClr val="45B314"/>
    <a:srgbClr val="006600"/>
    <a:srgbClr val="BFE2E3"/>
    <a:srgbClr val="337FCE"/>
    <a:srgbClr val="2F7BC7"/>
    <a:srgbClr val="59C1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36" autoAdjust="0"/>
    <p:restoredTop sz="94660"/>
  </p:normalViewPr>
  <p:slideViewPr>
    <p:cSldViewPr snapToGrid="0">
      <p:cViewPr varScale="1">
        <p:scale>
          <a:sx n="67" d="100"/>
          <a:sy n="67" d="100"/>
        </p:scale>
        <p:origin x="696" y="56"/>
      </p:cViewPr>
      <p:guideLst>
        <p:guide orient="horz" pos="2172"/>
        <p:guide pos="39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AB05B-3E0B-49CF-880F-46A26422BC2F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E18011-6B56-46E2-9E05-742A071BC07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18011-6B56-46E2-9E05-742A071BC07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18011-6B56-46E2-9E05-742A071BC074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18011-6B56-46E2-9E05-742A071BC074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18011-6B56-46E2-9E05-742A071BC074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18011-6B56-46E2-9E05-742A071BC074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18011-6B56-46E2-9E05-742A071BC074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18011-6B56-46E2-9E05-742A071BC074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18011-6B56-46E2-9E05-742A071BC074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18011-6B56-46E2-9E05-742A071BC074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18011-6B56-46E2-9E05-742A071BC074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18011-6B56-46E2-9E05-742A071BC074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18011-6B56-46E2-9E05-742A071BC074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18011-6B56-46E2-9E05-742A071BC074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18011-6B56-46E2-9E05-742A071BC07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18011-6B56-46E2-9E05-742A071BC074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18011-6B56-46E2-9E05-742A071BC074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7CC28-3019-42C2-9823-43814BAC7066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GIF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slide" Target="slide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18.png"/><Relationship Id="rId5" Type="http://schemas.openxmlformats.org/officeDocument/2006/relationships/image" Target="../media/image27.png"/><Relationship Id="rId10" Type="http://schemas.openxmlformats.org/officeDocument/2006/relationships/image" Target="../media/image17.GIF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8.xml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2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18.png"/><Relationship Id="rId5" Type="http://schemas.openxmlformats.org/officeDocument/2006/relationships/image" Target="../media/image33.png"/><Relationship Id="rId10" Type="http://schemas.openxmlformats.org/officeDocument/2006/relationships/image" Target="../media/image17.GIF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2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slide" Target="slide8.xml"/><Relationship Id="rId5" Type="http://schemas.openxmlformats.org/officeDocument/2006/relationships/slide" Target="slide3.xml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71200" y="6269734"/>
            <a:ext cx="487363" cy="48736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0" y="6084"/>
            <a:ext cx="12234118" cy="61026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1" y="4195720"/>
            <a:ext cx="12349503" cy="268783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430" y="2711903"/>
            <a:ext cx="2672936" cy="711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13" y="-86571"/>
            <a:ext cx="4202367" cy="171106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04" t="29775" b="24296"/>
          <a:stretch>
            <a:fillRect/>
          </a:stretch>
        </p:blipFill>
        <p:spPr>
          <a:xfrm>
            <a:off x="6487781" y="1783178"/>
            <a:ext cx="906561" cy="146573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04" t="29775" b="24296"/>
          <a:stretch>
            <a:fillRect/>
          </a:stretch>
        </p:blipFill>
        <p:spPr>
          <a:xfrm rot="20225294">
            <a:off x="1550781" y="1944782"/>
            <a:ext cx="906561" cy="146573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04" t="29775" b="24296"/>
          <a:stretch>
            <a:fillRect/>
          </a:stretch>
        </p:blipFill>
        <p:spPr>
          <a:xfrm rot="820726">
            <a:off x="4714998" y="1889370"/>
            <a:ext cx="906561" cy="146573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>
            <a:fillRect/>
          </a:stretch>
        </p:blipFill>
        <p:spPr>
          <a:xfrm rot="21071679">
            <a:off x="-20425" y="673565"/>
            <a:ext cx="963004" cy="220383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6600" y="1584548"/>
            <a:ext cx="1737398" cy="1548233"/>
            <a:chOff x="2203379" y="2027350"/>
            <a:chExt cx="2078521" cy="182909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379" y="2027350"/>
              <a:ext cx="2078521" cy="1829098"/>
            </a:xfrm>
            <a:prstGeom prst="rect">
              <a:avLst/>
            </a:prstGeom>
          </p:spPr>
        </p:pic>
        <p:sp>
          <p:nvSpPr>
            <p:cNvPr id="22" name="文本框 21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 txBox="1"/>
            <p:nvPr/>
          </p:nvSpPr>
          <p:spPr>
            <a:xfrm>
              <a:off x="2735035" y="2140781"/>
              <a:ext cx="1174040" cy="11999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565">
                <a:defRPr/>
              </a:pPr>
              <a:r>
                <a:rPr lang="zh-CN" altLang="en-US" sz="3000" b="1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ahoma" panose="020B0604030504040204" pitchFamily="34" charset="0"/>
                  <a:ea typeface="幼圆" panose="02010509060101010101" pitchFamily="49" charset="-122"/>
                  <a:cs typeface="Tahoma" panose="020B0604030504040204" pitchFamily="34" charset="0"/>
                </a:rPr>
                <a:t>  </a:t>
              </a:r>
              <a:endParaRPr lang="en-US" altLang="zh-CN" sz="30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en-US" altLang="zh-CN" sz="3000" b="1" dirty="0">
                  <a:solidFill>
                    <a:srgbClr val="FDFDF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LỚP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730480" y="1587108"/>
            <a:ext cx="1761756" cy="1554907"/>
            <a:chOff x="4056162" y="2022172"/>
            <a:chExt cx="2153928" cy="183945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6162" y="2022172"/>
              <a:ext cx="2153928" cy="1839453"/>
            </a:xfrm>
            <a:prstGeom prst="rect">
              <a:avLst/>
            </a:prstGeom>
          </p:spPr>
        </p:pic>
        <p:sp>
          <p:nvSpPr>
            <p:cNvPr id="24" name="文本框 23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 txBox="1"/>
            <p:nvPr/>
          </p:nvSpPr>
          <p:spPr>
            <a:xfrm>
              <a:off x="4536665" y="2126523"/>
              <a:ext cx="1260566" cy="12015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565">
                <a:defRPr/>
              </a:pPr>
              <a:r>
                <a:rPr lang="zh-CN" altLang="en-US" sz="3000" b="1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ahoma" panose="020B0604030504040204" pitchFamily="34" charset="0"/>
                  <a:ea typeface="幼圆" panose="02010509060101010101" pitchFamily="49" charset="-122"/>
                  <a:cs typeface="Tahoma" panose="020B0604030504040204" pitchFamily="34" charset="0"/>
                </a:rPr>
                <a:t>  </a:t>
              </a:r>
              <a:endParaRPr lang="en-US" altLang="zh-CN" sz="30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en-US" altLang="zh-CN" sz="3000" b="1">
                  <a:solidFill>
                    <a:srgbClr val="FDFDF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HỌC</a:t>
              </a:r>
              <a:endParaRPr lang="en-US" altLang="zh-CN" sz="3000" b="1" dirty="0">
                <a:solidFill>
                  <a:srgbClr val="FDFDF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359106" y="1556630"/>
            <a:ext cx="1751638" cy="1638541"/>
            <a:chOff x="5933303" y="1978574"/>
            <a:chExt cx="2078521" cy="1829098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303" y="1978574"/>
              <a:ext cx="2078521" cy="1829098"/>
            </a:xfrm>
            <a:prstGeom prst="rect">
              <a:avLst/>
            </a:prstGeom>
          </p:spPr>
        </p:pic>
        <p:sp>
          <p:nvSpPr>
            <p:cNvPr id="25" name="文本框 24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 txBox="1"/>
            <p:nvPr/>
          </p:nvSpPr>
          <p:spPr>
            <a:xfrm>
              <a:off x="6231737" y="2635953"/>
              <a:ext cx="1350906" cy="6184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565">
                <a:defRPr/>
              </a:pPr>
              <a:r>
                <a:rPr lang="zh-CN" altLang="en-US" sz="3000" b="1" ker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ahoma" panose="020B0604030504040204" pitchFamily="34" charset="0"/>
                  <a:ea typeface="幼圆" panose="02010509060101010101" pitchFamily="49" charset="-122"/>
                  <a:cs typeface="Tahoma" panose="020B0604030504040204" pitchFamily="34" charset="0"/>
                </a:rPr>
                <a:t>  </a:t>
              </a:r>
              <a:r>
                <a:rPr lang="en-US" altLang="zh-CN" sz="3000" b="1" kern="0">
                  <a:solidFill>
                    <a:srgbClr val="FDFDF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VU</a:t>
              </a:r>
              <a:r>
                <a:rPr lang="en-US" altLang="zh-CN" sz="3000" b="1" kern="0" dirty="0">
                  <a:solidFill>
                    <a:srgbClr val="FDFDF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endParaRPr lang="en-US" altLang="zh-CN" sz="30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152093" y="1560784"/>
            <a:ext cx="1751639" cy="1662147"/>
            <a:chOff x="7918467" y="1954968"/>
            <a:chExt cx="2140845" cy="197386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8467" y="1954968"/>
              <a:ext cx="2140845" cy="1973860"/>
            </a:xfrm>
            <a:prstGeom prst="rect">
              <a:avLst/>
            </a:prstGeom>
          </p:spPr>
        </p:pic>
        <p:sp>
          <p:nvSpPr>
            <p:cNvPr id="26" name="文本框 25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 txBox="1"/>
            <p:nvPr/>
          </p:nvSpPr>
          <p:spPr>
            <a:xfrm>
              <a:off x="8559106" y="2143004"/>
              <a:ext cx="833045" cy="12061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565">
                <a:defRPr/>
              </a:pPr>
              <a:r>
                <a:rPr lang="zh-CN" altLang="en-US" sz="3000" b="1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ahoma" panose="020B0604030504040204" pitchFamily="34" charset="0"/>
                  <a:ea typeface="幼圆" panose="02010509060101010101" pitchFamily="49" charset="-122"/>
                  <a:cs typeface="Tahoma" panose="020B0604030504040204" pitchFamily="34" charset="0"/>
                </a:rPr>
                <a:t>  </a:t>
              </a:r>
              <a:endParaRPr lang="en-US" altLang="zh-CN" sz="30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en-US" altLang="zh-CN" sz="3000" b="1">
                  <a:solidFill>
                    <a:srgbClr val="FDFDF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VẺ</a:t>
              </a:r>
              <a:endParaRPr lang="en-US" altLang="zh-CN" sz="3000" b="1" dirty="0">
                <a:solidFill>
                  <a:srgbClr val="FDFDF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29" y="611699"/>
            <a:ext cx="2672936" cy="71100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436289" y="3500157"/>
            <a:ext cx="3603625" cy="922020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175FB4"/>
                </a:solidFill>
                <a:effectLst>
                  <a:reflection blurRad="6350" stA="53000" endA="300" endPos="35500" dir="5400000" sy="-90000" algn="bl" rotWithShape="0"/>
                </a:effectLst>
              </a:rPr>
              <a:t>TOÁN LỚP 5</a:t>
            </a:r>
            <a:endParaRPr lang="en-US" sz="2600" b="1" cap="none" spc="0" dirty="0">
              <a:ln w="0"/>
              <a:solidFill>
                <a:schemeClr val="tx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94CBB95-D7AC-4944-93BE-50383C942FD3}"/>
              </a:ext>
            </a:extLst>
          </p:cNvPr>
          <p:cNvSpPr txBox="1"/>
          <p:nvPr/>
        </p:nvSpPr>
        <p:spPr>
          <a:xfrm>
            <a:off x="3230000" y="5539636"/>
            <a:ext cx="64704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HP001 5 hàng" pitchFamily="34" charset="0"/>
              </a:rPr>
              <a:t>Giáo</a:t>
            </a:r>
            <a:r>
              <a:rPr lang="en-US" sz="3600" b="1" dirty="0">
                <a:latin typeface="HP001 5 hàng" pitchFamily="34" charset="0"/>
              </a:rPr>
              <a:t> </a:t>
            </a:r>
            <a:r>
              <a:rPr lang="en-US" sz="3600" b="1" dirty="0" err="1">
                <a:latin typeface="HP001 5 hàng" pitchFamily="34" charset="0"/>
              </a:rPr>
              <a:t>viên</a:t>
            </a:r>
            <a:r>
              <a:rPr lang="en-US" sz="3600" b="1" dirty="0">
                <a:latin typeface="HP001 5 hàng" pitchFamily="34" charset="0"/>
              </a:rPr>
              <a:t>: </a:t>
            </a:r>
            <a:r>
              <a:rPr lang="en-US" sz="3600" b="1" dirty="0" err="1">
                <a:latin typeface="HP001 5 hàng" pitchFamily="34" charset="0"/>
              </a:rPr>
              <a:t>Khúc</a:t>
            </a:r>
            <a:r>
              <a:rPr lang="en-US" sz="3600" b="1" dirty="0">
                <a:latin typeface="HP001 5 hàng" pitchFamily="34" charset="0"/>
              </a:rPr>
              <a:t> </a:t>
            </a:r>
            <a:r>
              <a:rPr lang="en-US" sz="3600" b="1" dirty="0" err="1">
                <a:latin typeface="HP001 5 hàng" pitchFamily="34" charset="0"/>
              </a:rPr>
              <a:t>Hải</a:t>
            </a:r>
            <a:r>
              <a:rPr lang="en-US" sz="3600" b="1" dirty="0">
                <a:latin typeface="HP001 5 hàng" pitchFamily="34" charset="0"/>
              </a:rPr>
              <a:t> </a:t>
            </a:r>
            <a:r>
              <a:rPr lang="en-US" sz="3600" b="1" dirty="0" err="1">
                <a:latin typeface="HP001 5 hàng" pitchFamily="34" charset="0"/>
              </a:rPr>
              <a:t>Yến</a:t>
            </a:r>
            <a:endParaRPr lang="en-US" sz="3600" b="1" dirty="0">
              <a:latin typeface="HP001 5 hàng" pitchFamily="34" charset="0"/>
            </a:endParaRPr>
          </a:p>
          <a:p>
            <a:r>
              <a:rPr lang="en-US" sz="3600" b="1" dirty="0">
                <a:latin typeface="HP001 5 hàng" pitchFamily="34" charset="0"/>
              </a:rPr>
              <a:t>      </a:t>
            </a:r>
            <a:r>
              <a:rPr lang="en-US" sz="3600" b="1" dirty="0" err="1">
                <a:latin typeface="HP001 5 hàng" pitchFamily="34" charset="0"/>
              </a:rPr>
              <a:t>Lớp</a:t>
            </a:r>
            <a:r>
              <a:rPr lang="en-US" sz="3600" b="1" dirty="0">
                <a:latin typeface="HP001 5 hàng" pitchFamily="34" charset="0"/>
              </a:rPr>
              <a:t>: 5A2</a:t>
            </a:r>
            <a:endParaRPr lang="en-US" sz="3600" dirty="0"/>
          </a:p>
        </p:txBody>
      </p:sp>
      <p:sp>
        <p:nvSpPr>
          <p:cNvPr id="28" name="WordArt 2">
            <a:extLst>
              <a:ext uri="{FF2B5EF4-FFF2-40B4-BE49-F238E27FC236}">
                <a16:creationId xmlns:a16="http://schemas.microsoft.com/office/drawing/2014/main" id="{D7F1CCF0-FA1E-47E4-82BF-D24ACA67A3A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70488" y="503806"/>
            <a:ext cx="6738851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ĐOÀN KẾT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1427930-0F68-45B4-94B1-E5C15850689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407" y="6084"/>
            <a:ext cx="1704537" cy="170453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56210" y="212345"/>
            <a:ext cx="1187958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600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ó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315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436245" y="1964370"/>
            <a:ext cx="1223411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</a:rPr>
              <a:t>Tỉ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phần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trăm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sinh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nữ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sinh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toàn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</a:rPr>
              <a:t>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                                           315   :  600   =  0,525  </a:t>
            </a:r>
          </a:p>
        </p:txBody>
      </p:sp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2717413" y="3025580"/>
            <a:ext cx="5947741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 0,525  x  100 : 100 =  </a:t>
            </a: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5866158" y="3018902"/>
            <a:ext cx="401126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 52,5 : 100 </a:t>
            </a:r>
            <a:r>
              <a:rPr lang="en-US" altLang="en-US" sz="2800"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7807501" y="3032257"/>
            <a:ext cx="318135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52,5%</a:t>
            </a:r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436245" y="3821732"/>
            <a:ext cx="1187958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60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</a:rPr>
              <a:t>Vậy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tỉ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phần</a:t>
            </a:r>
            <a:r>
              <a:rPr lang="en-US" altLang="en-US" sz="2800" b="1" dirty="0">
                <a:latin typeface="Times New Roman" panose="02020603050405020304" pitchFamily="18" charset="0"/>
              </a:rPr>
              <a:t> tr</a:t>
            </a:r>
            <a:r>
              <a:rPr lang="vi-VN" altLang="en-US" sz="2800" b="1" dirty="0">
                <a:latin typeface="Times New Roman" panose="02020603050405020304" pitchFamily="18" charset="0"/>
              </a:rPr>
              <a:t>ă</a:t>
            </a:r>
            <a:r>
              <a:rPr lang="en-US" altLang="en-US" sz="2800" b="1" dirty="0">
                <a:latin typeface="Times New Roman" panose="02020603050405020304" pitchFamily="18" charset="0"/>
              </a:rPr>
              <a:t>m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sinh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nữ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sinh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toàn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ườ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</a:rPr>
              <a:t> 52,5%</a:t>
            </a:r>
          </a:p>
        </p:txBody>
      </p: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2562225" y="4637917"/>
            <a:ext cx="10401300" cy="102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60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gọn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315  :  600  =  0,525  =  52,5%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33" y="-26350"/>
            <a:ext cx="2672936" cy="711001"/>
          </a:xfrm>
          <a:prstGeom prst="rect">
            <a:avLst/>
          </a:prstGeom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943194" y="1662113"/>
            <a:ext cx="5486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>
                <a:solidFill>
                  <a:srgbClr val="FF0000"/>
                </a:solidFill>
                <a:latin typeface="Times New Roman" panose="02020603050405020304" pitchFamily="18" charset="0"/>
              </a:rPr>
              <a:t>Bài giải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781019" y="2282825"/>
            <a:ext cx="109727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Tỉ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trăm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nữ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toàn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2876519" y="2933700"/>
            <a:ext cx="5486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315 : 600 = 0,525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2686019" y="3571875"/>
            <a:ext cx="5486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0,525 = 52,5%</a:t>
            </a: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3971894" y="4295775"/>
            <a:ext cx="5486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Đáp số: 52,5%</a:t>
            </a:r>
          </a:p>
        </p:txBody>
      </p:sp>
      <p:sp>
        <p:nvSpPr>
          <p:cNvPr id="27" name="Text Box 5">
            <a:extLst>
              <a:ext uri="{FF2B5EF4-FFF2-40B4-BE49-F238E27FC236}">
                <a16:creationId xmlns:a16="http://schemas.microsoft.com/office/drawing/2014/main" id="{9EDDD351-AEF6-421B-9BEC-5486F6F95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" y="184130"/>
            <a:ext cx="1187958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600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ó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315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6"/>
          <a:stretch>
            <a:fillRect/>
          </a:stretch>
        </p:blipFill>
        <p:spPr>
          <a:xfrm flipV="1">
            <a:off x="0" y="0"/>
            <a:ext cx="12234118" cy="13693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7" y="0"/>
            <a:ext cx="1715115" cy="9879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33" y="-26350"/>
            <a:ext cx="2672936" cy="71100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554" y="256275"/>
            <a:ext cx="4178564" cy="909452"/>
          </a:xfrm>
          <a:prstGeom prst="rect">
            <a:avLst/>
          </a:prstGeom>
        </p:spPr>
      </p:pic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609600" y="3202643"/>
            <a:ext cx="115806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Muốn tìm tỉ số phần tr</a:t>
            </a: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ă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m của hai số  315 và 600 ta làm nh</a:t>
            </a: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ư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sau:</a:t>
            </a:r>
          </a:p>
        </p:txBody>
      </p:sp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609600" y="3833813"/>
            <a:ext cx="6990104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- Tìm  th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ng của 315 và 600.</a:t>
            </a:r>
          </a:p>
        </p:txBody>
      </p:sp>
      <p:sp>
        <p:nvSpPr>
          <p:cNvPr id="9" name="Text Box 25"/>
          <p:cNvSpPr txBox="1">
            <a:spLocks noChangeArrowheads="1"/>
          </p:cNvSpPr>
          <p:nvPr/>
        </p:nvSpPr>
        <p:spPr bwMode="auto">
          <a:xfrm>
            <a:off x="609600" y="4445000"/>
            <a:ext cx="1137196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- Nhân th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ng </a:t>
            </a: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ó với 100 và viết thêm kí hiệu % vào bên phải tích tìm </a:t>
            </a: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đư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ợc.</a:t>
            </a:r>
          </a:p>
        </p:txBody>
      </p:sp>
      <p:sp>
        <p:nvSpPr>
          <p:cNvPr id="12" name="Text Box 34"/>
          <p:cNvSpPr txBox="1">
            <a:spLocks noChangeArrowheads="1"/>
          </p:cNvSpPr>
          <p:nvPr/>
        </p:nvSpPr>
        <p:spPr bwMode="auto">
          <a:xfrm>
            <a:off x="609600" y="1865313"/>
            <a:ext cx="111633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*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Muốn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tìm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tỉ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phần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trăm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hai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</a:rPr>
              <a:t> 315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</a:rPr>
              <a:t> 600 ta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như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thế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nào</a:t>
            </a:r>
            <a:r>
              <a:rPr lang="en-US" altLang="en-US" sz="2800" b="1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3" name="Text Box 35"/>
          <p:cNvSpPr txBox="1">
            <a:spLocks noChangeArrowheads="1"/>
          </p:cNvSpPr>
          <p:nvPr/>
        </p:nvSpPr>
        <p:spPr bwMode="auto">
          <a:xfrm>
            <a:off x="4174205" y="2623427"/>
            <a:ext cx="3425499" cy="5238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200" indent="-457200" eaLnBrk="1" hangingPunct="1">
              <a:buFont typeface="Wingdings" panose="05000000000000000000" pitchFamily="2" charset="2"/>
              <a:buChar char="v"/>
              <a:defRPr/>
            </a:pPr>
            <a:r>
              <a:rPr lang="en-US" sz="2800" b="1" dirty="0" err="1">
                <a:solidFill>
                  <a:srgbClr val="0000FF"/>
                </a:solidFill>
              </a:rPr>
              <a:t>Ghi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nhớ</a:t>
            </a:r>
            <a:r>
              <a:rPr lang="en-US" sz="2800" b="1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14" name="Text Box 37"/>
          <p:cNvSpPr txBox="1">
            <a:spLocks noChangeArrowheads="1"/>
          </p:cNvSpPr>
          <p:nvPr/>
        </p:nvSpPr>
        <p:spPr bwMode="auto">
          <a:xfrm>
            <a:off x="228599" y="5607050"/>
            <a:ext cx="117892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     </a:t>
            </a:r>
            <a:r>
              <a:rPr lang="en-US" altLang="en-US" sz="2800" b="1" i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Lưu</a:t>
            </a:r>
            <a:r>
              <a:rPr lang="en-US" altLang="en-US" sz="2800" b="1" i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ý: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Tỉ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trăm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mở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a %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a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thập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1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/>
      <p:bldP spid="12" grpId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6"/>
          <a:stretch>
            <a:fillRect/>
          </a:stretch>
        </p:blipFill>
        <p:spPr>
          <a:xfrm flipV="1">
            <a:off x="0" y="0"/>
            <a:ext cx="12234118" cy="13693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7" y="0"/>
            <a:ext cx="1715115" cy="9879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33" y="-26350"/>
            <a:ext cx="2672936" cy="711001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824170" y="463654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幼圆" panose="02010509060101010101" pitchFamily="49" charset="-122"/>
              <a:cs typeface="Tahoma" panose="020B0604030504040204" pitchFamily="34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554" y="256275"/>
            <a:ext cx="4178564" cy="909452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0987" y="1195532"/>
            <a:ext cx="116300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      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Times New Roman" panose="02020603050405020304" pitchFamily="18" charset="0"/>
              </a:rPr>
              <a:t> 80 kg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biển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</a:rPr>
              <a:t> 2,8 kg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muối</a:t>
            </a:r>
            <a:r>
              <a:rPr lang="en-US" altLang="en-US" sz="2800" b="1" dirty="0"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Tìm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tỉ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phần</a:t>
            </a:r>
            <a:r>
              <a:rPr lang="en-US" altLang="en-US" sz="2800" b="1" dirty="0">
                <a:latin typeface="Times New Roman" panose="02020603050405020304" pitchFamily="18" charset="0"/>
              </a:rPr>
              <a:t> tr</a:t>
            </a:r>
            <a:r>
              <a:rPr lang="vi-VN" altLang="en-US" sz="2800" b="1" dirty="0">
                <a:latin typeface="Times New Roman" panose="02020603050405020304" pitchFamily="18" charset="0"/>
              </a:rPr>
              <a:t>ă</a:t>
            </a:r>
            <a:r>
              <a:rPr lang="en-US" altLang="en-US" sz="2800" b="1" dirty="0">
                <a:latin typeface="Times New Roman" panose="02020603050405020304" pitchFamily="18" charset="0"/>
              </a:rPr>
              <a:t>m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ượ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muối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Times New Roman" panose="02020603050405020304" pitchFamily="18" charset="0"/>
              </a:rPr>
              <a:t> n</a:t>
            </a:r>
            <a:r>
              <a:rPr lang="vi-VN" altLang="en-US" sz="2800" b="1" dirty="0">
                <a:latin typeface="Times New Roman" panose="02020603050405020304" pitchFamily="18" charset="0"/>
              </a:rPr>
              <a:t>ư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ớc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biển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924425" y="2824163"/>
            <a:ext cx="152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2800" b="1" u="sng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647825" y="3352800"/>
            <a:ext cx="822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Tỉ số phần tr</a:t>
            </a: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ă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m của l</a:t>
            </a: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ư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ng muối trong n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c biển là: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467224" y="3890963"/>
            <a:ext cx="50768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2,8  :  80   =  0,035  = 3,5% 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5712001" y="4442178"/>
            <a:ext cx="3657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3,5 %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05747" y="1620482"/>
            <a:ext cx="8458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Muốn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trăm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896247" y="2477113"/>
            <a:ext cx="8458200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Muốn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trăm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100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kí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%.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</a:p>
        </p:txBody>
      </p:sp>
      <p:pic>
        <p:nvPicPr>
          <p:cNvPr id="7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6"/>
          <a:stretch>
            <a:fillRect/>
          </a:stretch>
        </p:blipFill>
        <p:spPr>
          <a:xfrm flipV="1">
            <a:off x="0" y="0"/>
            <a:ext cx="12234118" cy="1369302"/>
          </a:xfrm>
          <a:prstGeom prst="rect">
            <a:avLst/>
          </a:prstGeom>
        </p:spPr>
      </p:pic>
      <p:pic>
        <p:nvPicPr>
          <p:cNvPr id="8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7" y="0"/>
            <a:ext cx="1715115" cy="987906"/>
          </a:xfrm>
          <a:prstGeom prst="rect">
            <a:avLst/>
          </a:prstGeom>
        </p:spPr>
      </p:pic>
      <p:pic>
        <p:nvPicPr>
          <p:cNvPr id="9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33" y="-26350"/>
            <a:ext cx="2672936" cy="711001"/>
          </a:xfrm>
          <a:prstGeom prst="rect">
            <a:avLst/>
          </a:prstGeom>
        </p:spPr>
      </p:pic>
      <p:sp>
        <p:nvSpPr>
          <p:cNvPr id="10" name="文本框 18"/>
          <p:cNvSpPr txBox="1"/>
          <p:nvPr/>
        </p:nvSpPr>
        <p:spPr>
          <a:xfrm>
            <a:off x="3191316" y="842561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luận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554" y="256275"/>
            <a:ext cx="4178564" cy="909452"/>
          </a:xfrm>
          <a:prstGeom prst="rect">
            <a:avLst/>
          </a:prstGeom>
        </p:spPr>
      </p:pic>
    </p:spTree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128" y="603184"/>
            <a:ext cx="6932312" cy="399301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35444" y="764846"/>
            <a:ext cx="2956947" cy="4858444"/>
            <a:chOff x="1319364" y="764846"/>
            <a:chExt cx="2956947" cy="485844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40" r="86092"/>
            <a:stretch>
              <a:fillRect/>
            </a:stretch>
          </p:blipFill>
          <p:spPr>
            <a:xfrm>
              <a:off x="2173932" y="2767674"/>
              <a:ext cx="1247813" cy="2855616"/>
            </a:xfrm>
            <a:prstGeom prst="rect">
              <a:avLst/>
            </a:prstGeom>
          </p:spPr>
        </p:pic>
        <p:grpSp>
          <p:nvGrpSpPr>
            <p:cNvPr id="2" name="组合 1"/>
            <p:cNvGrpSpPr/>
            <p:nvPr/>
          </p:nvGrpSpPr>
          <p:grpSpPr>
            <a:xfrm>
              <a:off x="1319364" y="764846"/>
              <a:ext cx="2956947" cy="2602111"/>
              <a:chOff x="1319364" y="764846"/>
              <a:chExt cx="2956947" cy="2602111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9364" y="764846"/>
                <a:ext cx="2956947" cy="2602111"/>
              </a:xfrm>
              <a:prstGeom prst="rect">
                <a:avLst/>
              </a:prstGeom>
            </p:spPr>
          </p:pic>
          <p:sp>
            <p:nvSpPr>
              <p:cNvPr id="31" name="TextBox 50"/>
              <p:cNvSpPr txBox="1"/>
              <p:nvPr/>
            </p:nvSpPr>
            <p:spPr>
              <a:xfrm flipH="1">
                <a:off x="2140139" y="1771736"/>
                <a:ext cx="1543863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lvl="0">
                  <a:lnSpc>
                    <a:spcPct val="80000"/>
                  </a:lnSpc>
                  <a:defRPr sz="4400" b="1" kern="0">
                    <a:ln w="18415" cmpd="sng">
                      <a:noFill/>
                      <a:prstDash val="solid"/>
                    </a:ln>
                    <a:solidFill>
                      <a:srgbClr val="FFC000"/>
                    </a:solidFill>
                    <a:latin typeface="Agency FB" panose="020B0503020202020204" pitchFamily="34" charset="0"/>
                    <a:ea typeface="Microsoft YaHei" panose="020B0503020204020204" pitchFamily="34" charset="-122"/>
                  </a:defRPr>
                </a:lvl1pPr>
              </a:lstStyle>
              <a:p>
                <a:pPr algn="ctr">
                  <a:defRPr/>
                </a:pPr>
                <a:r>
                  <a:rPr lang="en-US" altLang="zh-CN" sz="8000">
                    <a:solidFill>
                      <a:schemeClr val="bg1"/>
                    </a:solidFill>
                    <a:latin typeface="Arial Rounded MT Bold" panose="020F0704030504030204" pitchFamily="34" charset="0"/>
                    <a:cs typeface="Times New Roman" panose="02020603050405020304" pitchFamily="18" charset="0"/>
                  </a:rPr>
                  <a:t>03</a:t>
                </a:r>
                <a:endParaRPr lang="zh-CN" altLang="en-US" sz="8000" dirty="0">
                  <a:solidFill>
                    <a:schemeClr val="bg1"/>
                  </a:solidFill>
                  <a:latin typeface="Arial Rounded MT Bold" panose="020F07040305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32" name="图片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127" y="380172"/>
            <a:ext cx="4049692" cy="1077218"/>
          </a:xfrm>
          <a:prstGeom prst="rect">
            <a:avLst/>
          </a:prstGeom>
        </p:spPr>
      </p:pic>
      <p:grpSp>
        <p:nvGrpSpPr>
          <p:cNvPr id="11" name="组合 2"/>
          <p:cNvGrpSpPr/>
          <p:nvPr/>
        </p:nvGrpSpPr>
        <p:grpSpPr>
          <a:xfrm>
            <a:off x="3424353" y="2592779"/>
            <a:ext cx="7489446" cy="2134416"/>
            <a:chOff x="2538591" y="1663339"/>
            <a:chExt cx="3945223" cy="2997975"/>
          </a:xfrm>
        </p:grpSpPr>
        <p:sp>
          <p:nvSpPr>
            <p:cNvPr id="12" name="文本框 3"/>
            <p:cNvSpPr txBox="1"/>
            <p:nvPr/>
          </p:nvSpPr>
          <p:spPr>
            <a:xfrm>
              <a:off x="2538591" y="1678450"/>
              <a:ext cx="3945223" cy="2982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b="1">
                  <a:ln w="85725">
                    <a:solidFill>
                      <a:srgbClr val="FDFDFD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LUYỆN TẬP</a:t>
              </a:r>
            </a:p>
            <a:p>
              <a:pPr algn="ctr"/>
              <a:r>
                <a:rPr lang="en-US" altLang="zh-CN" sz="6600" b="1">
                  <a:ln w="85725">
                    <a:solidFill>
                      <a:srgbClr val="FDFDFD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THỰC HÀNH</a:t>
              </a:r>
            </a:p>
          </p:txBody>
        </p:sp>
        <p:sp>
          <p:nvSpPr>
            <p:cNvPr id="13" name="文本框 42"/>
            <p:cNvSpPr txBox="1"/>
            <p:nvPr/>
          </p:nvSpPr>
          <p:spPr>
            <a:xfrm>
              <a:off x="2538591" y="1663339"/>
              <a:ext cx="3945223" cy="2982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b="1">
                  <a:solidFill>
                    <a:srgbClr val="0066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LUYỆN TẬP</a:t>
              </a:r>
            </a:p>
            <a:p>
              <a:pPr algn="ctr"/>
              <a:r>
                <a:rPr lang="en-US" altLang="zh-CN" sz="6600" b="1">
                  <a:solidFill>
                    <a:srgbClr val="0066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THỰC HÀNH</a:t>
              </a:r>
              <a:endParaRPr lang="zh-CN" altLang="en-US" sz="6600" b="1" dirty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6"/>
          <a:stretch>
            <a:fillRect/>
          </a:stretch>
        </p:blipFill>
        <p:spPr>
          <a:xfrm flipV="1">
            <a:off x="0" y="0"/>
            <a:ext cx="12234118" cy="13693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7" y="0"/>
            <a:ext cx="1715115" cy="9879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33" y="-26350"/>
            <a:ext cx="2672936" cy="711001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821768" y="235472"/>
            <a:ext cx="1345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幼圆" panose="02010509060101010101" pitchFamily="49" charset="-122"/>
              <a:cs typeface="Tahoma" panose="020B0604030504040204" pitchFamily="34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554" y="256275"/>
            <a:ext cx="4178564" cy="909452"/>
          </a:xfrm>
          <a:prstGeom prst="rect">
            <a:avLst/>
          </a:prstGeom>
        </p:spPr>
      </p:pic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773217" y="934074"/>
            <a:ext cx="6341921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thành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tỉ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phần</a:t>
            </a:r>
            <a:r>
              <a:rPr lang="en-US" altLang="en-US" sz="2800" b="1" dirty="0">
                <a:latin typeface="Times New Roman" panose="02020603050405020304" pitchFamily="18" charset="0"/>
              </a:rPr>
              <a:t> tr</a:t>
            </a:r>
            <a:r>
              <a:rPr lang="vi-VN" altLang="en-US" sz="2800" b="1" dirty="0">
                <a:latin typeface="Times New Roman" panose="02020603050405020304" pitchFamily="18" charset="0"/>
              </a:rPr>
              <a:t>ă</a:t>
            </a:r>
            <a:r>
              <a:rPr lang="en-US" altLang="en-US" sz="2800" b="1" dirty="0">
                <a:latin typeface="Times New Roman" panose="02020603050405020304" pitchFamily="18" charset="0"/>
              </a:rPr>
              <a:t>m (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theo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mẫu</a:t>
            </a:r>
            <a:r>
              <a:rPr lang="en-US" altLang="en-US" sz="2800" b="1" dirty="0">
                <a:latin typeface="Times New Roman" panose="02020603050405020304" pitchFamily="18" charset="0"/>
              </a:rPr>
              <a:t>):</a:t>
            </a:r>
          </a:p>
        </p:txBody>
      </p: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2327070" y="1591080"/>
            <a:ext cx="646570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0,57              0,3             0,234            1,35</a:t>
            </a:r>
          </a:p>
        </p:txBody>
      </p:sp>
      <p:sp>
        <p:nvSpPr>
          <p:cNvPr id="41" name="Text Box 48"/>
          <p:cNvSpPr txBox="1">
            <a:spLocks noChangeArrowheads="1"/>
          </p:cNvSpPr>
          <p:nvPr/>
        </p:nvSpPr>
        <p:spPr bwMode="auto">
          <a:xfrm>
            <a:off x="1164212" y="2481446"/>
            <a:ext cx="4038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: 0,57  = 57 %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2018111" y="3521360"/>
            <a:ext cx="2444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0,57 =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57 %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5892763" y="3526700"/>
            <a:ext cx="2444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0,3 =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30 %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1995883" y="4260268"/>
            <a:ext cx="2898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0,234 =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23,4 %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5809058" y="4258681"/>
            <a:ext cx="2667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1,35 =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135 %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0" grpId="0"/>
      <p:bldP spid="41" grpId="0"/>
      <p:bldP spid="41" grpId="1"/>
      <p:bldP spid="43" grpId="0"/>
      <p:bldP spid="44" grpId="0"/>
      <p:bldP spid="45" grpId="0"/>
      <p:bldP spid="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6"/>
          <a:stretch>
            <a:fillRect/>
          </a:stretch>
        </p:blipFill>
        <p:spPr>
          <a:xfrm flipV="1">
            <a:off x="0" y="0"/>
            <a:ext cx="12234118" cy="13693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7" y="0"/>
            <a:ext cx="1715115" cy="9879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33" y="-26350"/>
            <a:ext cx="2672936" cy="711001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821768" y="235472"/>
            <a:ext cx="1345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幼圆" panose="02010509060101010101" pitchFamily="49" charset="-122"/>
              <a:cs typeface="Tahoma" panose="020B0604030504040204" pitchFamily="34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554" y="256275"/>
            <a:ext cx="4178564" cy="909452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60029" y="1206030"/>
            <a:ext cx="698371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</a:rPr>
              <a:t>Tính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tỉ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phần</a:t>
            </a:r>
            <a:r>
              <a:rPr lang="en-US" altLang="en-US" sz="2800" b="1" dirty="0">
                <a:latin typeface="Times New Roman" panose="02020603050405020304" pitchFamily="18" charset="0"/>
              </a:rPr>
              <a:t> tr</a:t>
            </a:r>
            <a:r>
              <a:rPr lang="vi-VN" altLang="en-US" sz="2800" b="1" dirty="0">
                <a:latin typeface="Times New Roman" panose="02020603050405020304" pitchFamily="18" charset="0"/>
              </a:rPr>
              <a:t>ă</a:t>
            </a:r>
            <a:r>
              <a:rPr lang="en-US" altLang="en-US" sz="2800" b="1" dirty="0">
                <a:latin typeface="Times New Roman" panose="02020603050405020304" pitchFamily="18" charset="0"/>
              </a:rPr>
              <a:t>m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hai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</a:rPr>
              <a:t> (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theo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mẫu</a:t>
            </a:r>
            <a:r>
              <a:rPr lang="en-US" altLang="en-US" sz="2800" b="1" dirty="0">
                <a:latin typeface="Times New Roman" panose="02020603050405020304" pitchFamily="18" charset="0"/>
              </a:rPr>
              <a:t>):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204913" y="1946588"/>
            <a:ext cx="876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lphaLcParenR"/>
            </a:pPr>
            <a:r>
              <a:rPr lang="en-US" altLang="en-US" sz="2800" dirty="0">
                <a:latin typeface="Times New Roman" panose="02020603050405020304" pitchFamily="18" charset="0"/>
              </a:rPr>
              <a:t>19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</a:rPr>
              <a:t> 30              b)  45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</a:rPr>
              <a:t> 61                  c) 1,2 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</a:rPr>
              <a:t> 26.        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133600" y="3238500"/>
            <a:ext cx="7391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Mẫu: 19  :  30  =  0,6333... =  63,33 %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2346325" y="46418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890713" y="3954463"/>
            <a:ext cx="7391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            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45  :  61  =  0,7377... = 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73,77 %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828800" y="4649788"/>
            <a:ext cx="7391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           1,2  :  26  =  0,0461... = 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4,61%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6"/>
          <a:stretch>
            <a:fillRect/>
          </a:stretch>
        </p:blipFill>
        <p:spPr>
          <a:xfrm flipV="1">
            <a:off x="0" y="0"/>
            <a:ext cx="12234118" cy="13693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7" y="0"/>
            <a:ext cx="1715115" cy="9879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33" y="-26350"/>
            <a:ext cx="2672936" cy="711001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821768" y="235472"/>
            <a:ext cx="1345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3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幼圆" panose="02010509060101010101" pitchFamily="49" charset="-122"/>
              <a:cs typeface="Tahoma" panose="020B0604030504040204" pitchFamily="34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554" y="256275"/>
            <a:ext cx="4178564" cy="909452"/>
          </a:xfrm>
          <a:prstGeom prst="rect">
            <a:avLst/>
          </a:prstGeom>
        </p:spPr>
      </p:pic>
      <p:sp>
        <p:nvSpPr>
          <p:cNvPr id="7" name="Text Box 40"/>
          <p:cNvSpPr txBox="1">
            <a:spLocks noChangeArrowheads="1"/>
          </p:cNvSpPr>
          <p:nvPr/>
        </p:nvSpPr>
        <p:spPr bwMode="auto">
          <a:xfrm>
            <a:off x="5413375" y="36036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  <p:sp>
        <p:nvSpPr>
          <p:cNvPr id="8" name="Line 41"/>
          <p:cNvSpPr>
            <a:spLocks noChangeShapeType="1"/>
          </p:cNvSpPr>
          <p:nvPr/>
        </p:nvSpPr>
        <p:spPr bwMode="auto">
          <a:xfrm>
            <a:off x="4224158" y="2872581"/>
            <a:ext cx="0" cy="3276600"/>
          </a:xfrm>
          <a:prstGeom prst="line">
            <a:avLst/>
          </a:prstGeom>
          <a:noFill/>
          <a:ln w="9525">
            <a:solidFill>
              <a:srgbClr val="0033CC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 Box 42"/>
          <p:cNvSpPr txBox="1">
            <a:spLocks noChangeArrowheads="1"/>
          </p:cNvSpPr>
          <p:nvPr/>
        </p:nvSpPr>
        <p:spPr bwMode="auto">
          <a:xfrm>
            <a:off x="1314451" y="2188359"/>
            <a:ext cx="175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u="sng">
                <a:solidFill>
                  <a:srgbClr val="FF0000"/>
                </a:solidFill>
                <a:latin typeface="Times New Roman" panose="02020603050405020304" pitchFamily="18" charset="0"/>
              </a:rPr>
              <a:t>Tóm tắt: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2" name="Text Box 43"/>
          <p:cNvSpPr txBox="1">
            <a:spLocks noChangeArrowheads="1"/>
          </p:cNvSpPr>
          <p:nvPr/>
        </p:nvSpPr>
        <p:spPr bwMode="auto">
          <a:xfrm>
            <a:off x="156623" y="2896008"/>
            <a:ext cx="3581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</a:rPr>
              <a:t>Lớp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</a:rPr>
              <a:t>: 25 HS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      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Nữ</a:t>
            </a:r>
            <a:r>
              <a:rPr lang="en-US" altLang="en-US" sz="2800" dirty="0">
                <a:latin typeface="Times New Roman" panose="02020603050405020304" pitchFamily="18" charset="0"/>
              </a:rPr>
              <a:t>: 13 HS</a:t>
            </a:r>
          </a:p>
        </p:txBody>
      </p:sp>
      <p:sp>
        <p:nvSpPr>
          <p:cNvPr id="13" name="Text Box 46"/>
          <p:cNvSpPr txBox="1">
            <a:spLocks noChangeArrowheads="1"/>
          </p:cNvSpPr>
          <p:nvPr/>
        </p:nvSpPr>
        <p:spPr bwMode="auto">
          <a:xfrm>
            <a:off x="7121701" y="2174169"/>
            <a:ext cx="2895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2800" b="1" u="sng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 Box 47"/>
          <p:cNvSpPr txBox="1">
            <a:spLocks noChangeArrowheads="1"/>
          </p:cNvSpPr>
          <p:nvPr/>
        </p:nvSpPr>
        <p:spPr bwMode="auto">
          <a:xfrm>
            <a:off x="4495800" y="2994791"/>
            <a:ext cx="74866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Tỉ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tr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ă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nữ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5" name="Text Box 48"/>
          <p:cNvSpPr txBox="1">
            <a:spLocks noChangeArrowheads="1"/>
          </p:cNvSpPr>
          <p:nvPr/>
        </p:nvSpPr>
        <p:spPr bwMode="auto">
          <a:xfrm>
            <a:off x="6648449" y="3911189"/>
            <a:ext cx="45053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13  :  25  = 0,52 = 52%</a:t>
            </a:r>
          </a:p>
        </p:txBody>
      </p:sp>
      <p:sp>
        <p:nvSpPr>
          <p:cNvPr id="17" name="Text Box 51"/>
          <p:cNvSpPr txBox="1">
            <a:spLocks noChangeArrowheads="1"/>
          </p:cNvSpPr>
          <p:nvPr/>
        </p:nvSpPr>
        <p:spPr bwMode="auto">
          <a:xfrm>
            <a:off x="7677152" y="4623584"/>
            <a:ext cx="2819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52%</a:t>
            </a:r>
          </a:p>
        </p:txBody>
      </p:sp>
      <p:sp>
        <p:nvSpPr>
          <p:cNvPr id="18" name="Text Box 70"/>
          <p:cNvSpPr txBox="1">
            <a:spLocks noChangeArrowheads="1"/>
          </p:cNvSpPr>
          <p:nvPr/>
        </p:nvSpPr>
        <p:spPr bwMode="auto">
          <a:xfrm>
            <a:off x="128408" y="3837007"/>
            <a:ext cx="4038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</a:rPr>
              <a:t>Tỉ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phần</a:t>
            </a:r>
            <a:r>
              <a:rPr lang="en-US" altLang="en-US" sz="2800" dirty="0">
                <a:latin typeface="Times New Roman" panose="02020603050405020304" pitchFamily="18" charset="0"/>
              </a:rPr>
              <a:t> tr</a:t>
            </a:r>
            <a:r>
              <a:rPr lang="vi-VN" altLang="en-US" sz="2800" dirty="0">
                <a:latin typeface="Times New Roman" panose="02020603050405020304" pitchFamily="18" charset="0"/>
              </a:rPr>
              <a:t>ă</a:t>
            </a:r>
            <a:r>
              <a:rPr lang="en-US" altLang="en-US" sz="2800" dirty="0">
                <a:latin typeface="Times New Roman" panose="02020603050405020304" pitchFamily="18" charset="0"/>
              </a:rPr>
              <a:t>m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</a:rPr>
              <a:t> HS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nữ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</a:rPr>
              <a:t> HS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cả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lớp</a:t>
            </a:r>
            <a:r>
              <a:rPr lang="en-US" altLang="en-US" sz="2800" dirty="0">
                <a:latin typeface="Times New Roman" panose="02020603050405020304" pitchFamily="18" charset="0"/>
              </a:rPr>
              <a:t> :…?</a:t>
            </a:r>
          </a:p>
        </p:txBody>
      </p:sp>
      <p:sp>
        <p:nvSpPr>
          <p:cNvPr id="20" name="文本框 18"/>
          <p:cNvSpPr txBox="1"/>
          <p:nvPr/>
        </p:nvSpPr>
        <p:spPr>
          <a:xfrm>
            <a:off x="342906" y="1009723"/>
            <a:ext cx="118490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</a:t>
            </a:r>
            <a:r>
              <a:rPr lang="en-US" altLang="zh-CN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zh-CN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lớp</a:t>
            </a:r>
            <a:r>
              <a:rPr lang="en-US" altLang="zh-CN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altLang="zh-CN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25 </a:t>
            </a:r>
            <a:r>
              <a:rPr lang="en-US" altLang="zh-CN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altLang="zh-CN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zh-CN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đó</a:t>
            </a:r>
            <a:r>
              <a:rPr lang="en-US" altLang="zh-CN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altLang="zh-CN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13 </a:t>
            </a:r>
            <a:r>
              <a:rPr lang="en-US" altLang="zh-CN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altLang="zh-CN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nữ</a:t>
            </a:r>
            <a:r>
              <a:rPr lang="en-US" altLang="zh-CN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zh-CN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altLang="zh-CN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nữ</a:t>
            </a:r>
            <a:r>
              <a:rPr lang="en-US" altLang="zh-CN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chiếm</a:t>
            </a:r>
            <a:r>
              <a:rPr lang="en-US" altLang="zh-CN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bao </a:t>
            </a:r>
            <a:r>
              <a:rPr lang="en-US" altLang="zh-CN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nhiêu</a:t>
            </a:r>
            <a:r>
              <a:rPr lang="en-US" altLang="zh-CN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lang="en-US" altLang="zh-CN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trăm</a:t>
            </a:r>
            <a:r>
              <a:rPr lang="en-US" altLang="zh-CN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zh-CN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altLang="zh-CN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lớp</a:t>
            </a:r>
            <a:r>
              <a:rPr lang="en-US" altLang="zh-CN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đó</a:t>
            </a:r>
            <a:r>
              <a:rPr lang="en-US" altLang="zh-CN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zh-CN" altLang="en-US" sz="2800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  <p:bldP spid="15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128" y="603184"/>
            <a:ext cx="6932312" cy="399301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35444" y="764846"/>
            <a:ext cx="2956947" cy="4858444"/>
            <a:chOff x="1319364" y="764846"/>
            <a:chExt cx="2956947" cy="485844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40" r="86092"/>
            <a:stretch>
              <a:fillRect/>
            </a:stretch>
          </p:blipFill>
          <p:spPr>
            <a:xfrm>
              <a:off x="2173932" y="2767674"/>
              <a:ext cx="1247813" cy="2855616"/>
            </a:xfrm>
            <a:prstGeom prst="rect">
              <a:avLst/>
            </a:prstGeom>
          </p:spPr>
        </p:pic>
        <p:grpSp>
          <p:nvGrpSpPr>
            <p:cNvPr id="2" name="组合 1"/>
            <p:cNvGrpSpPr/>
            <p:nvPr/>
          </p:nvGrpSpPr>
          <p:grpSpPr>
            <a:xfrm>
              <a:off x="1319364" y="764846"/>
              <a:ext cx="2956947" cy="2602111"/>
              <a:chOff x="1319364" y="764846"/>
              <a:chExt cx="2956947" cy="2602111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9364" y="764846"/>
                <a:ext cx="2956947" cy="2602111"/>
              </a:xfrm>
              <a:prstGeom prst="rect">
                <a:avLst/>
              </a:prstGeom>
            </p:spPr>
          </p:pic>
          <p:sp>
            <p:nvSpPr>
              <p:cNvPr id="31" name="TextBox 50"/>
              <p:cNvSpPr txBox="1"/>
              <p:nvPr/>
            </p:nvSpPr>
            <p:spPr>
              <a:xfrm flipH="1">
                <a:off x="2135900" y="1771736"/>
                <a:ext cx="1543863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lvl="0">
                  <a:lnSpc>
                    <a:spcPct val="80000"/>
                  </a:lnSpc>
                  <a:defRPr sz="4400" b="1" kern="0">
                    <a:ln w="18415" cmpd="sng">
                      <a:noFill/>
                      <a:prstDash val="solid"/>
                    </a:ln>
                    <a:solidFill>
                      <a:srgbClr val="FFC000"/>
                    </a:solidFill>
                    <a:latin typeface="Agency FB" panose="020B0503020202020204" pitchFamily="34" charset="0"/>
                    <a:ea typeface="Microsoft YaHei" panose="020B0503020204020204" pitchFamily="34" charset="-122"/>
                  </a:defRPr>
                </a:lvl1pPr>
              </a:lstStyle>
              <a:p>
                <a:pPr algn="ctr">
                  <a:defRPr/>
                </a:pPr>
                <a:r>
                  <a:rPr lang="en-US" altLang="zh-CN" sz="8000">
                    <a:solidFill>
                      <a:schemeClr val="bg1"/>
                    </a:solidFill>
                    <a:latin typeface="Arial Rounded MT Bold" panose="020F0704030504030204" pitchFamily="34" charset="0"/>
                    <a:cs typeface="Times New Roman" panose="02020603050405020304" pitchFamily="18" charset="0"/>
                  </a:rPr>
                  <a:t>04</a:t>
                </a:r>
                <a:endParaRPr lang="zh-CN" altLang="en-US" sz="8000" dirty="0">
                  <a:solidFill>
                    <a:schemeClr val="bg1"/>
                  </a:solidFill>
                  <a:latin typeface="Arial Rounded MT Bold" panose="020F07040305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32" name="图片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127" y="380172"/>
            <a:ext cx="4049692" cy="1077218"/>
          </a:xfrm>
          <a:prstGeom prst="rect">
            <a:avLst/>
          </a:prstGeom>
        </p:spPr>
      </p:pic>
      <p:grpSp>
        <p:nvGrpSpPr>
          <p:cNvPr id="11" name="组合 2"/>
          <p:cNvGrpSpPr/>
          <p:nvPr/>
        </p:nvGrpSpPr>
        <p:grpSpPr>
          <a:xfrm>
            <a:off x="3424353" y="2837218"/>
            <a:ext cx="7489446" cy="1340582"/>
            <a:chOff x="2538591" y="1678450"/>
            <a:chExt cx="3945223" cy="2638549"/>
          </a:xfrm>
        </p:grpSpPr>
        <p:sp>
          <p:nvSpPr>
            <p:cNvPr id="12" name="文本框 3"/>
            <p:cNvSpPr txBox="1"/>
            <p:nvPr/>
          </p:nvSpPr>
          <p:spPr>
            <a:xfrm>
              <a:off x="2538591" y="1678450"/>
              <a:ext cx="3945223" cy="2604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b="1">
                  <a:ln w="85725">
                    <a:solidFill>
                      <a:srgbClr val="FDFDFD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VẬN DỤNG</a:t>
              </a:r>
              <a:endParaRPr lang="zh-CN" altLang="en-US" sz="8000" b="1" dirty="0">
                <a:ln w="85725">
                  <a:solidFill>
                    <a:srgbClr val="FDFDFD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lt"/>
              </a:endParaRPr>
            </a:p>
          </p:txBody>
        </p:sp>
        <p:sp>
          <p:nvSpPr>
            <p:cNvPr id="13" name="文本框 42"/>
            <p:cNvSpPr txBox="1"/>
            <p:nvPr/>
          </p:nvSpPr>
          <p:spPr>
            <a:xfrm>
              <a:off x="2538591" y="1712191"/>
              <a:ext cx="3945223" cy="2604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b="1">
                  <a:solidFill>
                    <a:srgbClr val="0066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VẬN DỤNG</a:t>
              </a:r>
              <a:endParaRPr lang="zh-CN" altLang="en-US" sz="8000" b="1" dirty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endParaRPr>
            </a:p>
          </p:txBody>
        </p:sp>
      </p:grp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128" y="603184"/>
            <a:ext cx="6932312" cy="399301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52632"/>
            <a:ext cx="12349503" cy="268783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35444" y="764846"/>
            <a:ext cx="2956947" cy="4858444"/>
            <a:chOff x="1319364" y="764846"/>
            <a:chExt cx="2956947" cy="485844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40" r="86092"/>
            <a:stretch>
              <a:fillRect/>
            </a:stretch>
          </p:blipFill>
          <p:spPr>
            <a:xfrm>
              <a:off x="2173932" y="2767674"/>
              <a:ext cx="1247813" cy="2855616"/>
            </a:xfrm>
            <a:prstGeom prst="rect">
              <a:avLst/>
            </a:prstGeom>
          </p:spPr>
        </p:pic>
        <p:grpSp>
          <p:nvGrpSpPr>
            <p:cNvPr id="2" name="组合 1"/>
            <p:cNvGrpSpPr/>
            <p:nvPr/>
          </p:nvGrpSpPr>
          <p:grpSpPr>
            <a:xfrm>
              <a:off x="1319364" y="764846"/>
              <a:ext cx="2956947" cy="2602111"/>
              <a:chOff x="1319364" y="764846"/>
              <a:chExt cx="2956947" cy="2602111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9364" y="764846"/>
                <a:ext cx="2956947" cy="2602111"/>
              </a:xfrm>
              <a:prstGeom prst="rect">
                <a:avLst/>
              </a:prstGeom>
            </p:spPr>
          </p:pic>
          <p:sp>
            <p:nvSpPr>
              <p:cNvPr id="31" name="TextBox 50"/>
              <p:cNvSpPr txBox="1"/>
              <p:nvPr/>
            </p:nvSpPr>
            <p:spPr>
              <a:xfrm flipH="1">
                <a:off x="2135900" y="1771736"/>
                <a:ext cx="1543863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lvl="0">
                  <a:lnSpc>
                    <a:spcPct val="80000"/>
                  </a:lnSpc>
                  <a:defRPr sz="4400" b="1" kern="0">
                    <a:ln w="18415" cmpd="sng">
                      <a:noFill/>
                      <a:prstDash val="solid"/>
                    </a:ln>
                    <a:solidFill>
                      <a:srgbClr val="FFC000"/>
                    </a:solidFill>
                    <a:latin typeface="Agency FB" panose="020B0503020202020204" pitchFamily="34" charset="0"/>
                    <a:ea typeface="Microsoft YaHei" panose="020B0503020204020204" pitchFamily="34" charset="-122"/>
                  </a:defRPr>
                </a:lvl1pPr>
              </a:lstStyle>
              <a:p>
                <a:pPr algn="ctr">
                  <a:defRPr/>
                </a:pPr>
                <a:r>
                  <a:rPr lang="en-US" altLang="zh-CN" sz="8000" dirty="0">
                    <a:solidFill>
                      <a:schemeClr val="bg1"/>
                    </a:solidFill>
                    <a:latin typeface="Arial Rounded MT Bold" panose="020F0704030504030204" pitchFamily="34" charset="0"/>
                    <a:cs typeface="Times New Roman" panose="02020603050405020304" pitchFamily="18" charset="0"/>
                  </a:rPr>
                  <a:t>01</a:t>
                </a:r>
                <a:endParaRPr lang="zh-CN" altLang="en-US" sz="8000" dirty="0">
                  <a:solidFill>
                    <a:schemeClr val="bg1"/>
                  </a:solidFill>
                  <a:latin typeface="Arial Rounded MT Bold" panose="020F07040305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32" name="图片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127" y="380172"/>
            <a:ext cx="4049692" cy="1077218"/>
          </a:xfrm>
          <a:prstGeom prst="rect">
            <a:avLst/>
          </a:prstGeom>
        </p:spPr>
      </p:pic>
      <p:grpSp>
        <p:nvGrpSpPr>
          <p:cNvPr id="11" name="组合 2"/>
          <p:cNvGrpSpPr/>
          <p:nvPr/>
        </p:nvGrpSpPr>
        <p:grpSpPr>
          <a:xfrm>
            <a:off x="3424353" y="3068919"/>
            <a:ext cx="7489446" cy="1299881"/>
            <a:chOff x="2538591" y="1674554"/>
            <a:chExt cx="3945223" cy="2558441"/>
          </a:xfrm>
        </p:grpSpPr>
        <p:sp>
          <p:nvSpPr>
            <p:cNvPr id="12" name="文本框 3"/>
            <p:cNvSpPr txBox="1"/>
            <p:nvPr/>
          </p:nvSpPr>
          <p:spPr>
            <a:xfrm>
              <a:off x="2538591" y="1678450"/>
              <a:ext cx="394522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b="1">
                  <a:ln w="85725">
                    <a:solidFill>
                      <a:srgbClr val="FDFDFD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KHỞI ĐỘNG</a:t>
              </a:r>
              <a:endParaRPr lang="zh-CN" altLang="en-US" sz="8000" b="1" dirty="0">
                <a:ln w="85725">
                  <a:solidFill>
                    <a:srgbClr val="FDFDFD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lt"/>
              </a:endParaRPr>
            </a:p>
          </p:txBody>
        </p:sp>
        <p:sp>
          <p:nvSpPr>
            <p:cNvPr id="13" name="文本框 42"/>
            <p:cNvSpPr txBox="1"/>
            <p:nvPr/>
          </p:nvSpPr>
          <p:spPr>
            <a:xfrm>
              <a:off x="2538591" y="1674554"/>
              <a:ext cx="394522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b="1">
                  <a:solidFill>
                    <a:srgbClr val="0066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KHỞI ĐỘNG</a:t>
              </a:r>
              <a:endParaRPr lang="zh-CN" altLang="en-US" sz="8000" b="1" dirty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6"/>
          <a:stretch>
            <a:fillRect/>
          </a:stretch>
        </p:blipFill>
        <p:spPr>
          <a:xfrm flipV="1">
            <a:off x="0" y="0"/>
            <a:ext cx="12234118" cy="13693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7" y="0"/>
            <a:ext cx="1715115" cy="9879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33" y="-26350"/>
            <a:ext cx="2672936" cy="711001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244887" y="387741"/>
            <a:ext cx="55130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suy nghĩ và trả lời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幼圆" panose="02010509060101010101" pitchFamily="49" charset="-122"/>
                <a:cs typeface="Tahoma" panose="020B0604030504040204" pitchFamily="34" charset="0"/>
              </a:rPr>
              <a:t>:</a:t>
            </a:r>
            <a:endParaRPr lang="en-US" altLang="zh-CN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554" y="256275"/>
            <a:ext cx="4178564" cy="909452"/>
          </a:xfrm>
          <a:prstGeom prst="rect">
            <a:avLst/>
          </a:prstGeom>
        </p:spPr>
      </p:pic>
      <p:grpSp>
        <p:nvGrpSpPr>
          <p:cNvPr id="22" name="组合 2"/>
          <p:cNvGrpSpPr/>
          <p:nvPr/>
        </p:nvGrpSpPr>
        <p:grpSpPr>
          <a:xfrm>
            <a:off x="609599" y="1638317"/>
            <a:ext cx="11087100" cy="1447784"/>
            <a:chOff x="1341858" y="1676718"/>
            <a:chExt cx="5840363" cy="2033538"/>
          </a:xfrm>
        </p:grpSpPr>
        <p:sp>
          <p:nvSpPr>
            <p:cNvPr id="23" name="文本框 3"/>
            <p:cNvSpPr txBox="1"/>
            <p:nvPr/>
          </p:nvSpPr>
          <p:spPr>
            <a:xfrm>
              <a:off x="1341858" y="1678450"/>
              <a:ext cx="5840363" cy="2031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>
                  <a:ln w="85725">
                    <a:solidFill>
                      <a:srgbClr val="FDFDFD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CÁCH TÌM </a:t>
              </a:r>
            </a:p>
            <a:p>
              <a:pPr algn="ctr"/>
              <a:r>
                <a:rPr lang="en-US" altLang="zh-CN" sz="4400" b="1">
                  <a:ln w="85725">
                    <a:solidFill>
                      <a:srgbClr val="FDFDFD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TỈ SỐ PHẦN TRĂM CỦA HAI SỐ</a:t>
              </a:r>
            </a:p>
          </p:txBody>
        </p:sp>
        <p:sp>
          <p:nvSpPr>
            <p:cNvPr id="24" name="文本框 42"/>
            <p:cNvSpPr txBox="1"/>
            <p:nvPr/>
          </p:nvSpPr>
          <p:spPr>
            <a:xfrm>
              <a:off x="1641738" y="1676718"/>
              <a:ext cx="5238462" cy="2031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>
                  <a:solidFill>
                    <a:srgbClr val="0066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CÁCH TÌM</a:t>
              </a:r>
            </a:p>
            <a:p>
              <a:pPr algn="ctr"/>
              <a:r>
                <a:rPr lang="en-US" altLang="zh-CN" sz="4400" b="1">
                  <a:solidFill>
                    <a:srgbClr val="0066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TỈ SỐ PHẦN TRĂM CỦA HAI SỐ</a:t>
              </a:r>
              <a:endParaRPr lang="zh-CN" altLang="en-US" sz="4400" b="1" dirty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endParaRPr>
            </a:p>
          </p:txBody>
        </p:sp>
      </p:grp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1973119" y="3630609"/>
            <a:ext cx="8270008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3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Tìm thương của hai số.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3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Nhân thương đó với 100 rồi viết thêm kí hiệu % vào bên phải số tìm được.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128" y="603184"/>
            <a:ext cx="6932312" cy="399301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35444" y="764846"/>
            <a:ext cx="2956947" cy="4858444"/>
            <a:chOff x="1319364" y="764846"/>
            <a:chExt cx="2956947" cy="485844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40" r="86092"/>
            <a:stretch>
              <a:fillRect/>
            </a:stretch>
          </p:blipFill>
          <p:spPr>
            <a:xfrm>
              <a:off x="2173932" y="2767674"/>
              <a:ext cx="1247813" cy="2855616"/>
            </a:xfrm>
            <a:prstGeom prst="rect">
              <a:avLst/>
            </a:prstGeom>
          </p:spPr>
        </p:pic>
        <p:grpSp>
          <p:nvGrpSpPr>
            <p:cNvPr id="2" name="组合 1"/>
            <p:cNvGrpSpPr/>
            <p:nvPr/>
          </p:nvGrpSpPr>
          <p:grpSpPr>
            <a:xfrm>
              <a:off x="1319364" y="764846"/>
              <a:ext cx="2956947" cy="2602111"/>
              <a:chOff x="1319364" y="764846"/>
              <a:chExt cx="2956947" cy="2602111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9364" y="764846"/>
                <a:ext cx="2956947" cy="2602111"/>
              </a:xfrm>
              <a:prstGeom prst="rect">
                <a:avLst/>
              </a:prstGeom>
            </p:spPr>
          </p:pic>
          <p:sp>
            <p:nvSpPr>
              <p:cNvPr id="31" name="TextBox 50"/>
              <p:cNvSpPr txBox="1"/>
              <p:nvPr/>
            </p:nvSpPr>
            <p:spPr>
              <a:xfrm flipH="1">
                <a:off x="2135900" y="1771736"/>
                <a:ext cx="1543863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lvl="0">
                  <a:lnSpc>
                    <a:spcPct val="80000"/>
                  </a:lnSpc>
                  <a:defRPr sz="4400" b="1" kern="0">
                    <a:ln w="18415" cmpd="sng">
                      <a:noFill/>
                      <a:prstDash val="solid"/>
                    </a:ln>
                    <a:solidFill>
                      <a:srgbClr val="FFC000"/>
                    </a:solidFill>
                    <a:latin typeface="Agency FB" panose="020B0503020202020204" pitchFamily="34" charset="0"/>
                    <a:ea typeface="Microsoft YaHei" panose="020B0503020204020204" pitchFamily="34" charset="-122"/>
                  </a:defRPr>
                </a:lvl1pPr>
              </a:lstStyle>
              <a:p>
                <a:pPr algn="ctr">
                  <a:defRPr/>
                </a:pPr>
                <a:r>
                  <a:rPr lang="en-US" altLang="zh-CN" sz="8000">
                    <a:solidFill>
                      <a:schemeClr val="bg1"/>
                    </a:solidFill>
                    <a:latin typeface="Arial Rounded MT Bold" panose="020F0704030504030204" pitchFamily="34" charset="0"/>
                    <a:cs typeface="Times New Roman" panose="02020603050405020304" pitchFamily="18" charset="0"/>
                  </a:rPr>
                  <a:t>04</a:t>
                </a:r>
                <a:endParaRPr lang="zh-CN" altLang="en-US" sz="8000" dirty="0">
                  <a:solidFill>
                    <a:schemeClr val="bg1"/>
                  </a:solidFill>
                  <a:latin typeface="Arial Rounded MT Bold" panose="020F07040305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32" name="图片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127" y="380172"/>
            <a:ext cx="4049692" cy="1077218"/>
          </a:xfrm>
          <a:prstGeom prst="rect">
            <a:avLst/>
          </a:prstGeom>
        </p:spPr>
      </p:pic>
      <p:sp>
        <p:nvSpPr>
          <p:cNvPr id="13" name="文本框 42"/>
          <p:cNvSpPr txBox="1"/>
          <p:nvPr/>
        </p:nvSpPr>
        <p:spPr>
          <a:xfrm>
            <a:off x="3294561" y="2017934"/>
            <a:ext cx="74894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Cảm</a:t>
            </a:r>
            <a:r>
              <a:rPr lang="en-US" altLang="zh-CN" sz="80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ơn</a:t>
            </a:r>
            <a:r>
              <a:rPr lang="en-US" altLang="zh-CN" sz="80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các</a:t>
            </a:r>
            <a:r>
              <a:rPr lang="en-US" altLang="zh-CN" sz="80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con HS! </a:t>
            </a:r>
            <a:endParaRPr lang="zh-CN" altLang="en-US" sz="8000" b="1" dirty="0">
              <a:solidFill>
                <a:srgbClr val="0066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48"/>
          <a:stretch>
            <a:fillRect/>
          </a:stretch>
        </p:blipFill>
        <p:spPr bwMode="auto">
          <a:xfrm>
            <a:off x="1886958" y="717"/>
            <a:ext cx="8431306" cy="265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826168" y="843600"/>
                <a:ext cx="6545840" cy="1337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𝟗𝟔</m:t>
                        </m:r>
                      </m:num>
                      <m:den>
                        <m:r>
                          <a:rPr lang="en-US" sz="5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𝟑𝟎𝟎</m:t>
                        </m:r>
                      </m:den>
                    </m:f>
                  </m:oMath>
                </a14:m>
                <a:r>
                  <a:rPr lang="en-US" sz="56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…</a:t>
                </a:r>
                <a:endPara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6168" y="843600"/>
                <a:ext cx="6545840" cy="1337161"/>
              </a:xfrm>
              <a:prstGeom prst="rect">
                <a:avLst/>
              </a:prstGeom>
              <a:blipFill rotWithShape="1">
                <a:blip r:embed="rId5"/>
                <a:stretch>
                  <a:fillRect l="-6" t="-24" r="1" b="1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7" descr="C:\Users\HT\Desktop\Untitled-3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460" y="4085256"/>
            <a:ext cx="2631752" cy="30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2367425" y="2708561"/>
            <a:ext cx="985235" cy="76389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16569" y="2781639"/>
            <a:ext cx="4921624" cy="7933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32%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425694" y="3728783"/>
            <a:ext cx="886625" cy="8085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16569" y="3803613"/>
            <a:ext cx="4894727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96%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421961" y="4792856"/>
            <a:ext cx="890359" cy="80768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70355" y="4771803"/>
            <a:ext cx="4773708" cy="8068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4" name="Picture 14" descr="kim phu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64596" y="3328831"/>
            <a:ext cx="1676725" cy="138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" name="Picture 21" descr="dongho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806223" y="2723713"/>
            <a:ext cx="2350733" cy="2312895"/>
          </a:xfrm>
          <a:prstGeom prst="rect">
            <a:avLst/>
          </a:prstGeom>
          <a:noFill/>
        </p:spPr>
      </p:pic>
      <p:pic>
        <p:nvPicPr>
          <p:cNvPr id="156" name="Picture 22" descr="slide0002_image021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731940" y="5170522"/>
            <a:ext cx="495073" cy="432537"/>
          </a:xfrm>
          <a:prstGeom prst="rect">
            <a:avLst/>
          </a:prstGeom>
          <a:noFill/>
        </p:spPr>
      </p:pic>
      <p:sp>
        <p:nvSpPr>
          <p:cNvPr id="157" name="Line 23"/>
          <p:cNvSpPr>
            <a:spLocks noChangeShapeType="1"/>
          </p:cNvSpPr>
          <p:nvPr/>
        </p:nvSpPr>
        <p:spPr bwMode="auto">
          <a:xfrm>
            <a:off x="9372008" y="5598677"/>
            <a:ext cx="11256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8" name="Picture 24" descr="CHAY XE DAP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667912" y="5077093"/>
            <a:ext cx="593496" cy="518264"/>
          </a:xfrm>
          <a:prstGeom prst="rect">
            <a:avLst/>
          </a:prstGeom>
          <a:noFill/>
        </p:spPr>
      </p:pic>
      <p:sp>
        <p:nvSpPr>
          <p:cNvPr id="161" name="Rectangle 160"/>
          <p:cNvSpPr/>
          <p:nvPr/>
        </p:nvSpPr>
        <p:spPr>
          <a:xfrm>
            <a:off x="3710699" y="5901356"/>
            <a:ext cx="4867836" cy="7261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30%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2399549" y="5859656"/>
            <a:ext cx="890359" cy="80768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D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0" name="Picture 2" descr="100 Gấu pooh ý tưởng | gấu pooh, gấu, gấu nâu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55" y="605245"/>
            <a:ext cx="1800436" cy="1491790"/>
          </a:xfrm>
          <a:prstGeom prst="rect">
            <a:avLst/>
          </a:prstGeom>
          <a:noFill/>
        </p:spPr>
      </p:pic>
      <p:pic>
        <p:nvPicPr>
          <p:cNvPr id="21" name="Picture 2" descr="100 Gấu pooh ý tưởng | gấu pooh, gấu, gấu nâu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89409" y="688971"/>
            <a:ext cx="1800436" cy="149179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4" dur="15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29"/>
          <a:stretch>
            <a:fillRect/>
          </a:stretch>
        </p:blipFill>
        <p:spPr bwMode="auto">
          <a:xfrm>
            <a:off x="1873736" y="3420"/>
            <a:ext cx="8431306" cy="267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325813" y="914640"/>
                <a:ext cx="3886000" cy="10703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4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4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…</a:t>
                </a:r>
                <a:endPara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5813" y="914640"/>
                <a:ext cx="3886000" cy="1070358"/>
              </a:xfrm>
              <a:prstGeom prst="rect">
                <a:avLst/>
              </a:prstGeom>
              <a:blipFill rotWithShape="1">
                <a:blip r:embed="rId5"/>
                <a:stretch>
                  <a:fillRect l="-5" t="-22" r="-1079" b="5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7" descr="C:\Users\HT\Desktop\Untitled-3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460" y="4085256"/>
            <a:ext cx="2631752" cy="30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2630255" y="3814753"/>
            <a:ext cx="864212" cy="8176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05454" y="3814755"/>
            <a:ext cx="4625788" cy="7933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701089" y="2696892"/>
            <a:ext cx="806824" cy="76823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78560" y="2738987"/>
            <a:ext cx="4625789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6%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631002" y="4941515"/>
            <a:ext cx="876912" cy="78272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18902" y="4917413"/>
            <a:ext cx="4531660" cy="7664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15%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4" name="Picture 14" descr="kim phu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200967" y="3469341"/>
            <a:ext cx="1676725" cy="138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" name="Picture 21" descr="dongho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842594" y="2864223"/>
            <a:ext cx="2350733" cy="2312895"/>
          </a:xfrm>
          <a:prstGeom prst="rect">
            <a:avLst/>
          </a:prstGeom>
          <a:noFill/>
        </p:spPr>
      </p:pic>
      <p:pic>
        <p:nvPicPr>
          <p:cNvPr id="156" name="Picture 22" descr="slide0002_image021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768311" y="5311032"/>
            <a:ext cx="495073" cy="432537"/>
          </a:xfrm>
          <a:prstGeom prst="rect">
            <a:avLst/>
          </a:prstGeom>
          <a:noFill/>
        </p:spPr>
      </p:pic>
      <p:sp>
        <p:nvSpPr>
          <p:cNvPr id="157" name="Line 23"/>
          <p:cNvSpPr>
            <a:spLocks noChangeShapeType="1"/>
          </p:cNvSpPr>
          <p:nvPr/>
        </p:nvSpPr>
        <p:spPr bwMode="auto">
          <a:xfrm>
            <a:off x="9408379" y="5739187"/>
            <a:ext cx="11256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8" name="Picture 24" descr="CHAY XE DAP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704283" y="5217603"/>
            <a:ext cx="593496" cy="518264"/>
          </a:xfrm>
          <a:prstGeom prst="rect">
            <a:avLst/>
          </a:prstGeom>
          <a:noFill/>
        </p:spPr>
      </p:pic>
      <p:sp>
        <p:nvSpPr>
          <p:cNvPr id="18" name="Oval 17"/>
          <p:cNvSpPr/>
          <p:nvPr/>
        </p:nvSpPr>
        <p:spPr>
          <a:xfrm>
            <a:off x="2648931" y="6084515"/>
            <a:ext cx="876912" cy="78272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D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36831" y="6060413"/>
            <a:ext cx="4531660" cy="7664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66%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100 Gấu pooh ý tưởng | gấu pooh, gấu, gấu nâu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1434" y="437001"/>
            <a:ext cx="2362933" cy="1923918"/>
          </a:xfrm>
          <a:prstGeom prst="rect">
            <a:avLst/>
          </a:prstGeom>
          <a:noFill/>
        </p:spPr>
      </p:pic>
      <p:pic>
        <p:nvPicPr>
          <p:cNvPr id="21" name="Picture 2" descr="100 Gấu pooh ý tưởng | gấu pooh, gấu, gấu nâu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612" y="395364"/>
            <a:ext cx="2362933" cy="192391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4" dur="15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66"/>
          <a:stretch>
            <a:fillRect/>
          </a:stretch>
        </p:blipFill>
        <p:spPr bwMode="auto">
          <a:xfrm>
            <a:off x="2021809" y="-2340"/>
            <a:ext cx="8431306" cy="268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HT\Desktop\Untitled-3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460" y="4085256"/>
            <a:ext cx="2631752" cy="30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2570622" y="6047922"/>
            <a:ext cx="1022322" cy="8100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vi-VN" sz="3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78725" y="6017218"/>
            <a:ext cx="4679578" cy="7933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587736" y="3734348"/>
            <a:ext cx="1022322" cy="8100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vi-VN" sz="3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11491" y="3781607"/>
            <a:ext cx="4894728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30%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600302" y="4810845"/>
            <a:ext cx="956800" cy="8100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vi-VN" sz="3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11490" y="4870821"/>
            <a:ext cx="4867836" cy="7261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48%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4" name="Picture 14" descr="kim ph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65621" y="3340032"/>
            <a:ext cx="1676725" cy="138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" name="Picture 21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07248" y="2734914"/>
            <a:ext cx="2350733" cy="2312895"/>
          </a:xfrm>
          <a:prstGeom prst="rect">
            <a:avLst/>
          </a:prstGeom>
          <a:noFill/>
        </p:spPr>
      </p:pic>
      <p:pic>
        <p:nvPicPr>
          <p:cNvPr id="156" name="Picture 22" descr="slide0002_image02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832965" y="5181723"/>
            <a:ext cx="495073" cy="432537"/>
          </a:xfrm>
          <a:prstGeom prst="rect">
            <a:avLst/>
          </a:prstGeom>
          <a:noFill/>
        </p:spPr>
      </p:pic>
      <p:sp>
        <p:nvSpPr>
          <p:cNvPr id="157" name="Line 23"/>
          <p:cNvSpPr>
            <a:spLocks noChangeShapeType="1"/>
          </p:cNvSpPr>
          <p:nvPr/>
        </p:nvSpPr>
        <p:spPr bwMode="auto">
          <a:xfrm>
            <a:off x="9473033" y="5609878"/>
            <a:ext cx="11256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8" name="Picture 24" descr="CHAY XE DA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768937" y="5088294"/>
            <a:ext cx="593496" cy="518264"/>
          </a:xfrm>
          <a:prstGeom prst="rect">
            <a:avLst/>
          </a:prstGeom>
          <a:noFill/>
        </p:spPr>
      </p:pic>
      <p:sp>
        <p:nvSpPr>
          <p:cNvPr id="18" name="Oval 17"/>
          <p:cNvSpPr/>
          <p:nvPr/>
        </p:nvSpPr>
        <p:spPr>
          <a:xfrm>
            <a:off x="2578772" y="2689961"/>
            <a:ext cx="1022322" cy="8100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vi-VN" sz="3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81502" y="2696878"/>
            <a:ext cx="4894728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24%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 descr="Thank You Baby Pooh GIF - Thank You Baby Pooh Disney - Discover &amp;amp; Share GIFs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" y="118946"/>
            <a:ext cx="2092440" cy="1699385"/>
          </a:xfrm>
          <a:prstGeom prst="rect">
            <a:avLst/>
          </a:prstGeom>
          <a:noFill/>
        </p:spPr>
      </p:pic>
      <p:pic>
        <p:nvPicPr>
          <p:cNvPr id="21" name="Picture 2" descr="Thank You Baby Pooh GIF - Thank You Baby Pooh Disney - Discover &amp;amp; Share GIFs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208" y="302785"/>
            <a:ext cx="2092440" cy="1699385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2666028" y="691507"/>
            <a:ext cx="69952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lớp học có 48 học sinh, trong đó </a:t>
            </a:r>
          </a:p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24 học sinh nữ. Tìm tỉ số của số học sinh nữ và số học sinh cả lớp?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4" dur="15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71200" y="6269734"/>
            <a:ext cx="487363" cy="48736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655" y="2051792"/>
            <a:ext cx="2672936" cy="711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13" y="-86571"/>
            <a:ext cx="4202367" cy="171106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04" t="29775" b="24296"/>
          <a:stretch>
            <a:fillRect/>
          </a:stretch>
        </p:blipFill>
        <p:spPr>
          <a:xfrm>
            <a:off x="6627006" y="1123067"/>
            <a:ext cx="906561" cy="146573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04" t="29775" b="24296"/>
          <a:stretch>
            <a:fillRect/>
          </a:stretch>
        </p:blipFill>
        <p:spPr>
          <a:xfrm rot="20225294">
            <a:off x="1690006" y="1284671"/>
            <a:ext cx="906561" cy="146573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04" t="29775" b="24296"/>
          <a:stretch>
            <a:fillRect/>
          </a:stretch>
        </p:blipFill>
        <p:spPr>
          <a:xfrm rot="820726">
            <a:off x="4854223" y="1229259"/>
            <a:ext cx="906561" cy="146573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>
            <a:fillRect/>
          </a:stretch>
        </p:blipFill>
        <p:spPr>
          <a:xfrm rot="21071679">
            <a:off x="-1391" y="754018"/>
            <a:ext cx="963004" cy="220383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75825" y="924437"/>
            <a:ext cx="1737398" cy="1548233"/>
            <a:chOff x="2203379" y="2027350"/>
            <a:chExt cx="2078521" cy="182909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379" y="2027350"/>
              <a:ext cx="2078521" cy="1829098"/>
            </a:xfrm>
            <a:prstGeom prst="rect">
              <a:avLst/>
            </a:prstGeom>
          </p:spPr>
        </p:pic>
        <p:sp>
          <p:nvSpPr>
            <p:cNvPr id="22" name="文本框 21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 txBox="1"/>
            <p:nvPr/>
          </p:nvSpPr>
          <p:spPr>
            <a:xfrm>
              <a:off x="2735035" y="2140781"/>
              <a:ext cx="1174040" cy="11999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565">
                <a:defRPr/>
              </a:pPr>
              <a:r>
                <a:rPr lang="zh-CN" altLang="en-US" sz="3000" b="1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ahoma" panose="020B0604030504040204" pitchFamily="34" charset="0"/>
                  <a:ea typeface="幼圆" panose="02010509060101010101" pitchFamily="49" charset="-122"/>
                  <a:cs typeface="Tahoma" panose="020B0604030504040204" pitchFamily="34" charset="0"/>
                </a:rPr>
                <a:t>  </a:t>
              </a:r>
              <a:endParaRPr lang="en-US" altLang="zh-CN" sz="30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en-US" altLang="zh-CN" sz="3000" b="1">
                  <a:solidFill>
                    <a:srgbClr val="FDFDF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LỚP</a:t>
              </a:r>
              <a:endParaRPr lang="en-US" altLang="zh-CN" sz="3000" b="1" dirty="0">
                <a:solidFill>
                  <a:srgbClr val="FDFDF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869705" y="926997"/>
            <a:ext cx="1761756" cy="1554907"/>
            <a:chOff x="4056162" y="2022172"/>
            <a:chExt cx="2153928" cy="183945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6162" y="2022172"/>
              <a:ext cx="2153928" cy="1839453"/>
            </a:xfrm>
            <a:prstGeom prst="rect">
              <a:avLst/>
            </a:prstGeom>
          </p:spPr>
        </p:pic>
        <p:sp>
          <p:nvSpPr>
            <p:cNvPr id="24" name="文本框 23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 txBox="1"/>
            <p:nvPr/>
          </p:nvSpPr>
          <p:spPr>
            <a:xfrm>
              <a:off x="4536665" y="2126523"/>
              <a:ext cx="1260566" cy="12015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565">
                <a:defRPr/>
              </a:pPr>
              <a:r>
                <a:rPr lang="zh-CN" altLang="en-US" sz="3000" b="1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ahoma" panose="020B0604030504040204" pitchFamily="34" charset="0"/>
                  <a:ea typeface="幼圆" panose="02010509060101010101" pitchFamily="49" charset="-122"/>
                  <a:cs typeface="Tahoma" panose="020B0604030504040204" pitchFamily="34" charset="0"/>
                </a:rPr>
                <a:t>  </a:t>
              </a:r>
              <a:endParaRPr lang="en-US" altLang="zh-CN" sz="30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en-US" altLang="zh-CN" sz="3000" b="1">
                  <a:solidFill>
                    <a:srgbClr val="FDFDF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HỌC</a:t>
              </a:r>
              <a:endParaRPr lang="en-US" altLang="zh-CN" sz="3000" b="1" dirty="0">
                <a:solidFill>
                  <a:srgbClr val="FDFDF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483598" y="891142"/>
            <a:ext cx="1751638" cy="1638541"/>
            <a:chOff x="5933303" y="1978574"/>
            <a:chExt cx="2078521" cy="1829098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303" y="1978574"/>
              <a:ext cx="2078521" cy="1829098"/>
            </a:xfrm>
            <a:prstGeom prst="rect">
              <a:avLst/>
            </a:prstGeom>
          </p:spPr>
        </p:pic>
        <p:sp>
          <p:nvSpPr>
            <p:cNvPr id="25" name="文本框 24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 txBox="1"/>
            <p:nvPr/>
          </p:nvSpPr>
          <p:spPr>
            <a:xfrm>
              <a:off x="6231737" y="2635953"/>
              <a:ext cx="1350906" cy="6184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565">
                <a:defRPr/>
              </a:pPr>
              <a:r>
                <a:rPr lang="zh-CN" altLang="en-US" sz="3000" b="1" ker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ahoma" panose="020B0604030504040204" pitchFamily="34" charset="0"/>
                  <a:ea typeface="幼圆" panose="02010509060101010101" pitchFamily="49" charset="-122"/>
                  <a:cs typeface="Tahoma" panose="020B0604030504040204" pitchFamily="34" charset="0"/>
                </a:rPr>
                <a:t>  </a:t>
              </a:r>
              <a:r>
                <a:rPr lang="en-US" altLang="zh-CN" sz="3000" b="1" kern="0">
                  <a:solidFill>
                    <a:srgbClr val="FDFDF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VU</a:t>
              </a:r>
              <a:r>
                <a:rPr lang="en-US" altLang="zh-CN" sz="3000" b="1" kern="0" dirty="0">
                  <a:solidFill>
                    <a:srgbClr val="FDFDF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endParaRPr lang="en-US" altLang="zh-CN" sz="30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291318" y="900673"/>
            <a:ext cx="1751639" cy="1662147"/>
            <a:chOff x="7918467" y="1954968"/>
            <a:chExt cx="2140845" cy="197386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8467" y="1954968"/>
              <a:ext cx="2140845" cy="1973860"/>
            </a:xfrm>
            <a:prstGeom prst="rect">
              <a:avLst/>
            </a:prstGeom>
          </p:spPr>
        </p:pic>
        <p:sp>
          <p:nvSpPr>
            <p:cNvPr id="26" name="文本框 25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 txBox="1"/>
            <p:nvPr/>
          </p:nvSpPr>
          <p:spPr>
            <a:xfrm>
              <a:off x="8559106" y="2143004"/>
              <a:ext cx="833045" cy="12061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565">
                <a:defRPr/>
              </a:pPr>
              <a:r>
                <a:rPr lang="zh-CN" altLang="en-US" sz="3000" b="1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ahoma" panose="020B0604030504040204" pitchFamily="34" charset="0"/>
                  <a:ea typeface="幼圆" panose="02010509060101010101" pitchFamily="49" charset="-122"/>
                  <a:cs typeface="Tahoma" panose="020B0604030504040204" pitchFamily="34" charset="0"/>
                </a:rPr>
                <a:t>  </a:t>
              </a:r>
              <a:endParaRPr lang="en-US" altLang="zh-CN" sz="30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en-US" altLang="zh-CN" sz="3000" b="1">
                  <a:solidFill>
                    <a:srgbClr val="FDFDF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VẺ</a:t>
              </a:r>
              <a:endParaRPr lang="en-US" altLang="zh-CN" sz="3000" b="1" dirty="0">
                <a:solidFill>
                  <a:srgbClr val="FDFDF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34" y="728247"/>
            <a:ext cx="2672936" cy="71100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440453" y="2713226"/>
            <a:ext cx="9527736" cy="1611467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175FB4"/>
                </a:solidFill>
                <a:effectLst>
                  <a:reflection blurRad="6350" stA="53000" endA="300" endPos="35500" dir="5400000" sy="-90000" algn="bl" rotWithShape="0"/>
                </a:effectLst>
              </a:rPr>
              <a:t>GIẢI TOÁN VỀ TỈ SỐ PHẦN TRĂM</a:t>
            </a:r>
          </a:p>
          <a:p>
            <a:pPr algn="ctr">
              <a:lnSpc>
                <a:spcPct val="200000"/>
              </a:lnSpc>
            </a:pPr>
            <a:r>
              <a:rPr lang="en-US" sz="2600" b="1" cap="none" spc="0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</a:rPr>
              <a:t>Sách giáo khoa trang 75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>
            <a:fillRect/>
          </a:stretch>
        </p:blipFill>
        <p:spPr>
          <a:xfrm>
            <a:off x="1833950" y="2607211"/>
            <a:ext cx="1247813" cy="285561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102"/>
            <a:ext cx="5540014" cy="288545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802" y="3288384"/>
            <a:ext cx="3361982" cy="894287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6392689" y="834339"/>
            <a:ext cx="56011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b="1">
                <a:solidFill>
                  <a:srgbClr val="48B71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HS biết tìm tỉ số phần trăm của hai số</a:t>
            </a:r>
            <a:endParaRPr lang="en-US" altLang="zh-CN" sz="3000" b="1" dirty="0">
              <a:solidFill>
                <a:srgbClr val="48B71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316489" y="2201700"/>
            <a:ext cx="560119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b="1">
                <a:solidFill>
                  <a:srgbClr val="175DB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HS giải được các bài toán đơn giản có nội dung tìm tỉ số phần trăm của hai số</a:t>
            </a:r>
            <a:endParaRPr lang="en-US" altLang="zh-CN" sz="3000" b="1" dirty="0">
              <a:solidFill>
                <a:srgbClr val="175DB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438409" y="4075747"/>
            <a:ext cx="54792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b="1">
                <a:solidFill>
                  <a:srgbClr val="47B81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HS tính toán nhanh, chính xác, yêu thích môn học.</a:t>
            </a:r>
            <a:endParaRPr lang="zh-CN" altLang="en-US" sz="3000" b="1" dirty="0">
              <a:solidFill>
                <a:srgbClr val="47B814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5059125" y="879041"/>
            <a:ext cx="1349023" cy="987096"/>
            <a:chOff x="5607765" y="427939"/>
            <a:chExt cx="947361" cy="833677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7765" y="427939"/>
              <a:ext cx="947361" cy="833677"/>
            </a:xfrm>
            <a:prstGeom prst="rect">
              <a:avLst/>
            </a:prstGeom>
          </p:spPr>
        </p:pic>
        <p:sp>
          <p:nvSpPr>
            <p:cNvPr id="22" name="TextBox 50"/>
            <p:cNvSpPr txBox="1"/>
            <p:nvPr/>
          </p:nvSpPr>
          <p:spPr>
            <a:xfrm flipH="1">
              <a:off x="5729300" y="627188"/>
              <a:ext cx="758076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Microsoft YaHei" panose="020B0503020204020204" pitchFamily="34" charset="-122"/>
                </a:defRPr>
              </a:lvl1pPr>
            </a:lstStyle>
            <a:p>
              <a:pPr algn="ctr">
                <a:defRPr/>
              </a:pPr>
              <a:r>
                <a:rPr lang="en-US" altLang="zh-CN" sz="3600" dirty="0">
                  <a:solidFill>
                    <a:schemeClr val="bg1"/>
                  </a:solidFill>
                  <a:latin typeface="Arial Rounded MT Bold" panose="020F0704030504030204" pitchFamily="34" charset="0"/>
                  <a:cs typeface="Times New Roman" panose="02020603050405020304" pitchFamily="18" charset="0"/>
                </a:rPr>
                <a:t>1</a:t>
              </a:r>
              <a:endParaRPr lang="zh-CN" altLang="en-US" sz="3600" dirty="0">
                <a:solidFill>
                  <a:schemeClr val="bg1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5059125" y="2504612"/>
            <a:ext cx="1397964" cy="992685"/>
            <a:chOff x="5607765" y="1505740"/>
            <a:chExt cx="981730" cy="838397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7765" y="1505740"/>
              <a:ext cx="981730" cy="838397"/>
            </a:xfrm>
            <a:prstGeom prst="rect">
              <a:avLst/>
            </a:prstGeom>
          </p:spPr>
        </p:pic>
        <p:sp>
          <p:nvSpPr>
            <p:cNvPr id="23" name="TextBox 50"/>
            <p:cNvSpPr txBox="1"/>
            <p:nvPr/>
          </p:nvSpPr>
          <p:spPr>
            <a:xfrm flipH="1">
              <a:off x="5738020" y="1680259"/>
              <a:ext cx="758076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Microsoft YaHei" panose="020B0503020204020204" pitchFamily="34" charset="-122"/>
                </a:defRPr>
              </a:lvl1pPr>
            </a:lstStyle>
            <a:p>
              <a:pPr algn="ctr">
                <a:defRPr/>
              </a:pPr>
              <a:r>
                <a:rPr lang="en-US" altLang="zh-CN" sz="3600" dirty="0">
                  <a:solidFill>
                    <a:schemeClr val="bg1"/>
                  </a:solidFill>
                  <a:latin typeface="Arial Rounded MT Bold" panose="020F0704030504030204" pitchFamily="34" charset="0"/>
                  <a:cs typeface="Times New Roman" panose="02020603050405020304" pitchFamily="18" charset="0"/>
                </a:rPr>
                <a:t>2</a:t>
              </a:r>
              <a:endParaRPr lang="zh-CN" altLang="en-US" sz="3600" dirty="0">
                <a:solidFill>
                  <a:schemeClr val="bg1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5089604" y="4024257"/>
            <a:ext cx="1349023" cy="987096"/>
            <a:chOff x="5607764" y="2597795"/>
            <a:chExt cx="947361" cy="833677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7764" y="2597795"/>
              <a:ext cx="947361" cy="833677"/>
            </a:xfrm>
            <a:prstGeom prst="rect">
              <a:avLst/>
            </a:prstGeom>
          </p:spPr>
        </p:pic>
        <p:sp>
          <p:nvSpPr>
            <p:cNvPr id="24" name="TextBox 50"/>
            <p:cNvSpPr txBox="1"/>
            <p:nvPr/>
          </p:nvSpPr>
          <p:spPr>
            <a:xfrm flipH="1">
              <a:off x="5743914" y="2793658"/>
              <a:ext cx="758076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Microsoft YaHei" panose="020B0503020204020204" pitchFamily="34" charset="-122"/>
                </a:defRPr>
              </a:lvl1pPr>
            </a:lstStyle>
            <a:p>
              <a:pPr algn="ctr">
                <a:defRPr/>
              </a:pPr>
              <a:r>
                <a:rPr lang="en-US" altLang="zh-CN" sz="3600" dirty="0">
                  <a:solidFill>
                    <a:schemeClr val="bg1"/>
                  </a:solidFill>
                  <a:latin typeface="Arial Rounded MT Bold" panose="020F0704030504030204" pitchFamily="34" charset="0"/>
                  <a:cs typeface="Times New Roman" panose="02020603050405020304" pitchFamily="18" charset="0"/>
                </a:rPr>
                <a:t>3</a:t>
              </a:r>
              <a:endParaRPr lang="zh-CN" altLang="en-US" sz="3600" dirty="0">
                <a:solidFill>
                  <a:schemeClr val="bg1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341" y="769093"/>
            <a:ext cx="6278520" cy="3139258"/>
          </a:xfrm>
          <a:prstGeom prst="rect">
            <a:avLst/>
          </a:prstGeom>
        </p:spPr>
      </p:pic>
      <p:grpSp>
        <p:nvGrpSpPr>
          <p:cNvPr id="32" name="组合 2"/>
          <p:cNvGrpSpPr/>
          <p:nvPr/>
        </p:nvGrpSpPr>
        <p:grpSpPr>
          <a:xfrm>
            <a:off x="396240" y="1998893"/>
            <a:ext cx="4726136" cy="943876"/>
            <a:chOff x="2538591" y="1668300"/>
            <a:chExt cx="3945223" cy="1857748"/>
          </a:xfrm>
        </p:grpSpPr>
        <p:sp>
          <p:nvSpPr>
            <p:cNvPr id="33" name="文本框 3"/>
            <p:cNvSpPr txBox="1"/>
            <p:nvPr/>
          </p:nvSpPr>
          <p:spPr>
            <a:xfrm>
              <a:off x="2538591" y="1678450"/>
              <a:ext cx="3945223" cy="1847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500" b="1" dirty="0">
                  <a:ln w="85725">
                    <a:solidFill>
                      <a:srgbClr val="FDFDFD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MỤC TIÊU</a:t>
              </a:r>
              <a:endParaRPr lang="zh-CN" altLang="en-US" sz="5500" b="1" dirty="0">
                <a:ln w="85725">
                  <a:solidFill>
                    <a:srgbClr val="FDFDFD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lt"/>
              </a:endParaRPr>
            </a:p>
          </p:txBody>
        </p:sp>
        <p:sp>
          <p:nvSpPr>
            <p:cNvPr id="34" name="文本框 42"/>
            <p:cNvSpPr txBox="1"/>
            <p:nvPr/>
          </p:nvSpPr>
          <p:spPr>
            <a:xfrm>
              <a:off x="2538591" y="1668300"/>
              <a:ext cx="3945223" cy="1847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500" b="1" dirty="0">
                  <a:solidFill>
                    <a:srgbClr val="0066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MỤC TIÊU</a:t>
              </a:r>
              <a:endParaRPr lang="zh-CN" altLang="en-US" sz="5500" b="1" dirty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128" y="603184"/>
            <a:ext cx="6932312" cy="399301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35444" y="764846"/>
            <a:ext cx="2956947" cy="4858444"/>
            <a:chOff x="1319364" y="764846"/>
            <a:chExt cx="2956947" cy="485844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40" r="86092"/>
            <a:stretch>
              <a:fillRect/>
            </a:stretch>
          </p:blipFill>
          <p:spPr>
            <a:xfrm>
              <a:off x="2173932" y="2767674"/>
              <a:ext cx="1247813" cy="2855616"/>
            </a:xfrm>
            <a:prstGeom prst="rect">
              <a:avLst/>
            </a:prstGeom>
          </p:spPr>
        </p:pic>
        <p:grpSp>
          <p:nvGrpSpPr>
            <p:cNvPr id="2" name="组合 1"/>
            <p:cNvGrpSpPr/>
            <p:nvPr/>
          </p:nvGrpSpPr>
          <p:grpSpPr>
            <a:xfrm>
              <a:off x="1319364" y="764846"/>
              <a:ext cx="2956947" cy="2602111"/>
              <a:chOff x="1319364" y="764846"/>
              <a:chExt cx="2956947" cy="2602111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9364" y="764846"/>
                <a:ext cx="2956947" cy="2602111"/>
              </a:xfrm>
              <a:prstGeom prst="rect">
                <a:avLst/>
              </a:prstGeom>
            </p:spPr>
          </p:pic>
          <p:sp>
            <p:nvSpPr>
              <p:cNvPr id="31" name="TextBox 50"/>
              <p:cNvSpPr txBox="1"/>
              <p:nvPr/>
            </p:nvSpPr>
            <p:spPr>
              <a:xfrm flipH="1">
                <a:off x="2140139" y="1771736"/>
                <a:ext cx="1543863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lvl="0">
                  <a:lnSpc>
                    <a:spcPct val="80000"/>
                  </a:lnSpc>
                  <a:defRPr sz="4400" b="1" kern="0">
                    <a:ln w="18415" cmpd="sng">
                      <a:noFill/>
                      <a:prstDash val="solid"/>
                    </a:ln>
                    <a:solidFill>
                      <a:srgbClr val="FFC000"/>
                    </a:solidFill>
                    <a:latin typeface="Agency FB" panose="020B0503020202020204" pitchFamily="34" charset="0"/>
                    <a:ea typeface="Microsoft YaHei" panose="020B0503020204020204" pitchFamily="34" charset="-122"/>
                  </a:defRPr>
                </a:lvl1pPr>
              </a:lstStyle>
              <a:p>
                <a:pPr algn="ctr">
                  <a:defRPr/>
                </a:pPr>
                <a:r>
                  <a:rPr lang="en-US" altLang="zh-CN" sz="8000">
                    <a:solidFill>
                      <a:schemeClr val="bg1"/>
                    </a:solidFill>
                    <a:latin typeface="Arial Rounded MT Bold" panose="020F0704030504030204" pitchFamily="34" charset="0"/>
                    <a:cs typeface="Times New Roman" panose="02020603050405020304" pitchFamily="18" charset="0"/>
                  </a:rPr>
                  <a:t>02</a:t>
                </a:r>
                <a:endParaRPr lang="zh-CN" altLang="en-US" sz="8000" dirty="0">
                  <a:solidFill>
                    <a:schemeClr val="bg1"/>
                  </a:solidFill>
                  <a:latin typeface="Arial Rounded MT Bold" panose="020F07040305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32" name="图片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127" y="380172"/>
            <a:ext cx="4049692" cy="1077218"/>
          </a:xfrm>
          <a:prstGeom prst="rect">
            <a:avLst/>
          </a:prstGeom>
        </p:spPr>
      </p:pic>
      <p:grpSp>
        <p:nvGrpSpPr>
          <p:cNvPr id="11" name="组合 2"/>
          <p:cNvGrpSpPr/>
          <p:nvPr/>
        </p:nvGrpSpPr>
        <p:grpSpPr>
          <a:xfrm>
            <a:off x="3424353" y="2603538"/>
            <a:ext cx="7502305" cy="2123658"/>
            <a:chOff x="2538591" y="1678450"/>
            <a:chExt cx="3951997" cy="2982864"/>
          </a:xfrm>
        </p:grpSpPr>
        <p:sp>
          <p:nvSpPr>
            <p:cNvPr id="12" name="文本框 3"/>
            <p:cNvSpPr txBox="1"/>
            <p:nvPr/>
          </p:nvSpPr>
          <p:spPr>
            <a:xfrm>
              <a:off x="2538591" y="1678450"/>
              <a:ext cx="3945223" cy="2982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b="1">
                  <a:ln w="85725">
                    <a:solidFill>
                      <a:srgbClr val="FDFDFD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HÌNH THÀNH</a:t>
              </a:r>
            </a:p>
            <a:p>
              <a:pPr algn="ctr"/>
              <a:r>
                <a:rPr lang="en-US" altLang="zh-CN" sz="6600" b="1">
                  <a:ln w="85725">
                    <a:solidFill>
                      <a:srgbClr val="FDFDFD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KIẾN THỨC MỚI</a:t>
              </a:r>
              <a:endParaRPr lang="zh-CN" altLang="en-US" sz="6600" b="1" dirty="0">
                <a:ln w="85725">
                  <a:solidFill>
                    <a:srgbClr val="FDFDFD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lt"/>
              </a:endParaRPr>
            </a:p>
          </p:txBody>
        </p:sp>
        <p:sp>
          <p:nvSpPr>
            <p:cNvPr id="13" name="文本框 42"/>
            <p:cNvSpPr txBox="1"/>
            <p:nvPr/>
          </p:nvSpPr>
          <p:spPr>
            <a:xfrm>
              <a:off x="2545365" y="1678450"/>
              <a:ext cx="3945223" cy="2982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b="1">
                  <a:solidFill>
                    <a:srgbClr val="0066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HÌNH THÀNH</a:t>
              </a:r>
            </a:p>
            <a:p>
              <a:pPr algn="ctr"/>
              <a:r>
                <a:rPr lang="en-US" altLang="zh-CN" sz="6600" b="1">
                  <a:solidFill>
                    <a:srgbClr val="0066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KIẾN THỨC MỚI</a:t>
              </a:r>
              <a:endParaRPr lang="zh-CN" altLang="en-US" sz="6600" b="1" dirty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F99500-4CB9-4CF0-B5DC-21FC9E39BD8F}"/>
              </a:ext>
            </a:extLst>
          </p:cNvPr>
          <p:cNvSpPr txBox="1"/>
          <p:nvPr/>
        </p:nvSpPr>
        <p:spPr>
          <a:xfrm>
            <a:off x="319087" y="1343025"/>
            <a:ext cx="11553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 1: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TỈ SỐ PHẦN TRĂM CỦA HAI SỐ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61AA7F-7596-4EDA-A098-E6A66BF8D68C}"/>
              </a:ext>
            </a:extLst>
          </p:cNvPr>
          <p:cNvSpPr txBox="1"/>
          <p:nvPr/>
        </p:nvSpPr>
        <p:spPr>
          <a:xfrm>
            <a:off x="319087" y="2895600"/>
            <a:ext cx="11968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 2: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MỘT SỐ PHẦN TRĂM CỦA MỘT SỐ</a:t>
            </a:r>
          </a:p>
        </p:txBody>
      </p:sp>
    </p:spTree>
    <p:extLst>
      <p:ext uri="{BB962C8B-B14F-4D97-AF65-F5344CB8AC3E}">
        <p14:creationId xmlns:p14="http://schemas.microsoft.com/office/powerpoint/2010/main" val="1858092228"/>
      </p:ext>
    </p:extLst>
  </p:cSld>
  <p:clrMapOvr>
    <a:masterClrMapping/>
  </p:clrMapOvr>
  <p:transition spd="slow" advClick="0" advTm="1000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898</Words>
  <Application>Microsoft Office PowerPoint</Application>
  <PresentationFormat>Widescreen</PresentationFormat>
  <Paragraphs>156</Paragraphs>
  <Slides>21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Arial Rounded MT Bold</vt:lpstr>
      <vt:lpstr>Calibri</vt:lpstr>
      <vt:lpstr>Calibri Light</vt:lpstr>
      <vt:lpstr>Cambria Math</vt:lpstr>
      <vt:lpstr>HP001 5 hàng</vt:lpstr>
      <vt:lpstr>Tahoma</vt:lpstr>
      <vt:lpstr>Times New Roman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PC</dc:creator>
  <cp:lastModifiedBy>noi ha</cp:lastModifiedBy>
  <cp:revision>121</cp:revision>
  <dcterms:created xsi:type="dcterms:W3CDTF">2017-03-18T13:24:00Z</dcterms:created>
  <dcterms:modified xsi:type="dcterms:W3CDTF">2021-12-21T14:52:27Z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9420C2B9A0874974B87429C1AFE82DDA</vt:lpwstr>
  </property>
  <property fmtid="{D5CDD505-2E9C-101B-9397-08002B2CF9AE}" pid="3" name="KSOProductBuildVer">
    <vt:lpwstr>1033-11.2.0.10382</vt:lpwstr>
  </property>
</Properties>
</file>