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94" r:id="rId2"/>
    <p:sldId id="295" r:id="rId3"/>
    <p:sldId id="300" r:id="rId4"/>
    <p:sldId id="296" r:id="rId5"/>
    <p:sldId id="297" r:id="rId6"/>
    <p:sldId id="277" r:id="rId7"/>
    <p:sldId id="290" r:id="rId8"/>
    <p:sldId id="291" r:id="rId9"/>
    <p:sldId id="292" r:id="rId10"/>
    <p:sldId id="301" r:id="rId11"/>
    <p:sldId id="278" r:id="rId12"/>
    <p:sldId id="282" r:id="rId13"/>
    <p:sldId id="302" r:id="rId14"/>
    <p:sldId id="303" r:id="rId15"/>
    <p:sldId id="304" r:id="rId16"/>
    <p:sldId id="305" r:id="rId1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29"/>
    <a:srgbClr val="88DFE8"/>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05D04-F59B-4F41-B197-B993A3E6B7A2}" v="85" dt="2022-08-17T22:03:46.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94660"/>
  </p:normalViewPr>
  <p:slideViewPr>
    <p:cSldViewPr>
      <p:cViewPr varScale="1">
        <p:scale>
          <a:sx n="55" d="100"/>
          <a:sy n="55" d="100"/>
        </p:scale>
        <p:origin x="1085" y="58"/>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10/12/2022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6276638" cy="9144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07" y="233464"/>
            <a:ext cx="1579241" cy="1997413"/>
          </a:xfrm>
          <a:prstGeom prst="rect">
            <a:avLst/>
          </a:prstGeom>
        </p:spPr>
      </p:pic>
    </p:spTree>
    <p:extLst>
      <p:ext uri="{BB962C8B-B14F-4D97-AF65-F5344CB8AC3E}">
        <p14:creationId xmlns:p14="http://schemas.microsoft.com/office/powerpoint/2010/main" val="310082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7502" y="-16933"/>
            <a:ext cx="7875542" cy="1051288"/>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7501" y="8267472"/>
            <a:ext cx="3578322" cy="876529"/>
          </a:xfrm>
          <a:prstGeom prst="rect">
            <a:avLst/>
          </a:prstGeom>
        </p:spPr>
      </p:pic>
    </p:spTree>
    <p:extLst>
      <p:ext uri="{BB962C8B-B14F-4D97-AF65-F5344CB8AC3E}">
        <p14:creationId xmlns:p14="http://schemas.microsoft.com/office/powerpoint/2010/main" val="101743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46" y="0"/>
            <a:ext cx="14600146" cy="9144000"/>
          </a:xfrm>
          <a:prstGeom prst="rect">
            <a:avLst/>
          </a:prstGeom>
        </p:spPr>
      </p:pic>
    </p:spTree>
    <p:extLst>
      <p:ext uri="{BB962C8B-B14F-4D97-AF65-F5344CB8AC3E}">
        <p14:creationId xmlns:p14="http://schemas.microsoft.com/office/powerpoint/2010/main" val="254677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 y="15340"/>
            <a:ext cx="16244067" cy="9144000"/>
          </a:xfrm>
          <a:prstGeom prst="rect">
            <a:avLst/>
          </a:prstGeom>
        </p:spPr>
      </p:pic>
    </p:spTree>
    <p:extLst>
      <p:ext uri="{BB962C8B-B14F-4D97-AF65-F5344CB8AC3E}">
        <p14:creationId xmlns:p14="http://schemas.microsoft.com/office/powerpoint/2010/main" val="13131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5F9442F0-621A-4E9F-EDC9-1DDF2998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71496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A1560C3F-5D95-6EC1-6907-7368089D3A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168428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647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198551" y="1"/>
            <a:ext cx="1078088" cy="1363559"/>
          </a:xfrm>
          <a:prstGeom prst="rect">
            <a:avLst/>
          </a:prstGeom>
        </p:spPr>
      </p:pic>
      <p:pic>
        <p:nvPicPr>
          <p:cNvPr id="4" name="Hình ảnh 3" descr="Ảnh có chứa văn bản&#10;&#10;Mô tả được tạo tự động">
            <a:extLst>
              <a:ext uri="{FF2B5EF4-FFF2-40B4-BE49-F238E27FC236}">
                <a16:creationId xmlns:a16="http://schemas.microsoft.com/office/drawing/2014/main" id="{0B824E69-99A5-7A5E-A210-FF54B3B112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276638" y="0"/>
            <a:ext cx="3006465" cy="2985683"/>
          </a:xfrm>
          <a:prstGeom prst="rect">
            <a:avLst/>
          </a:prstGeom>
        </p:spPr>
      </p:pic>
    </p:spTree>
    <p:extLst>
      <p:ext uri="{BB962C8B-B14F-4D97-AF65-F5344CB8AC3E}">
        <p14:creationId xmlns:p14="http://schemas.microsoft.com/office/powerpoint/2010/main" val="3482739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E7EE641A-3BAE-9A37-3689-8DD5490351C9}"/>
              </a:ext>
            </a:extLst>
          </p:cNvPr>
          <p:cNvSpPr txBox="1"/>
          <p:nvPr/>
        </p:nvSpPr>
        <p:spPr>
          <a:xfrm>
            <a:off x="1285914" y="6795690"/>
            <a:ext cx="9338083" cy="1754326"/>
          </a:xfrm>
          <a:prstGeom prst="rect">
            <a:avLst/>
          </a:prstGeom>
          <a:noFill/>
        </p:spPr>
        <p:txBody>
          <a:bodyPr wrap="square" rtlCol="0">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9900CC"/>
                </a:solidFill>
                <a:effectLst/>
                <a:uLnTx/>
                <a:uFillTx/>
                <a:latin typeface="HP001 Kieu 2 5H" panose="020B0603050302020204" pitchFamily="34" charset="0"/>
                <a:ea typeface="+mn-ea"/>
                <a:cs typeface="+mn-cs"/>
              </a:rPr>
              <a:t>Em quan tâm hàng xóm </a:t>
            </a:r>
          </a:p>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9900CC"/>
                </a:solidFill>
                <a:effectLst/>
                <a:uLnTx/>
                <a:uFillTx/>
                <a:latin typeface="HP001 Kieu 2 5H" panose="020B0603050302020204" pitchFamily="34" charset="0"/>
                <a:ea typeface="+mn-ea"/>
                <a:cs typeface="+mn-cs"/>
              </a:rPr>
              <a:t>láng giềng</a:t>
            </a:r>
          </a:p>
        </p:txBody>
      </p:sp>
      <p:pic>
        <p:nvPicPr>
          <p:cNvPr id="25" name="Hình ảnh 24">
            <a:extLst>
              <a:ext uri="{FF2B5EF4-FFF2-40B4-BE49-F238E27FC236}">
                <a16:creationId xmlns:a16="http://schemas.microsoft.com/office/drawing/2014/main" id="{FA75D3FB-C012-FDED-E54A-262B292C7623}"/>
              </a:ext>
            </a:extLst>
          </p:cNvPr>
          <p:cNvPicPr>
            <a:picLocks noChangeAspect="1"/>
          </p:cNvPicPr>
          <p:nvPr/>
        </p:nvPicPr>
        <p:blipFill>
          <a:blip r:embed="rId2"/>
          <a:stretch>
            <a:fillRect/>
          </a:stretch>
        </p:blipFill>
        <p:spPr>
          <a:xfrm>
            <a:off x="10957719" y="457200"/>
            <a:ext cx="5655223" cy="3493139"/>
          </a:xfrm>
          <a:prstGeom prst="rect">
            <a:avLst/>
          </a:prstGeom>
        </p:spPr>
      </p:pic>
      <p:grpSp>
        <p:nvGrpSpPr>
          <p:cNvPr id="2" name="Nhóm 14">
            <a:extLst>
              <a:ext uri="{FF2B5EF4-FFF2-40B4-BE49-F238E27FC236}">
                <a16:creationId xmlns:a16="http://schemas.microsoft.com/office/drawing/2014/main" id="{5EE73129-80A5-3E72-8BEA-9AA03D86049C}"/>
              </a:ext>
            </a:extLst>
          </p:cNvPr>
          <p:cNvGrpSpPr/>
          <p:nvPr/>
        </p:nvGrpSpPr>
        <p:grpSpPr>
          <a:xfrm>
            <a:off x="899319" y="4028452"/>
            <a:ext cx="5904416" cy="2339876"/>
            <a:chOff x="297366" y="2792219"/>
            <a:chExt cx="3925136" cy="1555502"/>
          </a:xfrm>
        </p:grpSpPr>
        <p:grpSp>
          <p:nvGrpSpPr>
            <p:cNvPr id="3" name="Nhóm 11">
              <a:extLst>
                <a:ext uri="{FF2B5EF4-FFF2-40B4-BE49-F238E27FC236}">
                  <a16:creationId xmlns:a16="http://schemas.microsoft.com/office/drawing/2014/main" id="{B361D469-417F-EF7D-6469-48157E17931E}"/>
                </a:ext>
              </a:extLst>
            </p:cNvPr>
            <p:cNvGrpSpPr/>
            <p:nvPr/>
          </p:nvGrpSpPr>
          <p:grpSpPr>
            <a:xfrm>
              <a:off x="297366" y="2792219"/>
              <a:ext cx="3925136" cy="1555502"/>
              <a:chOff x="297366" y="2792219"/>
              <a:chExt cx="3925136" cy="1555502"/>
            </a:xfrm>
          </p:grpSpPr>
          <p:sp>
            <p:nvSpPr>
              <p:cNvPr id="6" name="Hình Bầu dục 9">
                <a:extLst>
                  <a:ext uri="{FF2B5EF4-FFF2-40B4-BE49-F238E27FC236}">
                    <a16:creationId xmlns:a16="http://schemas.microsoft.com/office/drawing/2014/main" id="{42D27989-A595-C448-D202-A77E9BA105F1}"/>
                  </a:ext>
                </a:extLst>
              </p:cNvPr>
              <p:cNvSpPr/>
              <p:nvPr/>
            </p:nvSpPr>
            <p:spPr>
              <a:xfrm>
                <a:off x="2667000" y="2792219"/>
                <a:ext cx="1555502" cy="1555502"/>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7">
                <a:extLst>
                  <a:ext uri="{FF2B5EF4-FFF2-40B4-BE49-F238E27FC236}">
                    <a16:creationId xmlns:a16="http://schemas.microsoft.com/office/drawing/2014/main" id="{1B45B3D7-FAD7-0E34-584B-2B90E5257148}"/>
                  </a:ext>
                </a:extLst>
              </p:cNvPr>
              <p:cNvSpPr/>
              <p:nvPr/>
            </p:nvSpPr>
            <p:spPr>
              <a:xfrm>
                <a:off x="297366" y="3211551"/>
                <a:ext cx="2601951" cy="862361"/>
              </a:xfrm>
              <a:prstGeom prst="rect">
                <a:avLst/>
              </a:prstGeom>
              <a:gradFill flip="none" rotWithShape="1">
                <a:gsLst>
                  <a:gs pos="0">
                    <a:schemeClr val="accent1">
                      <a:lumMod val="5000"/>
                      <a:lumOff val="95000"/>
                    </a:schemeClr>
                  </a:gs>
                  <a:gs pos="74000">
                    <a:srgbClr val="FFCCFF"/>
                  </a:gs>
                  <a:gs pos="83000">
                    <a:srgbClr val="FFCCF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ình Bầu dục 8">
                <a:extLst>
                  <a:ext uri="{FF2B5EF4-FFF2-40B4-BE49-F238E27FC236}">
                    <a16:creationId xmlns:a16="http://schemas.microsoft.com/office/drawing/2014/main" id="{7C93274F-D51C-BEE6-A7AA-BB3DA94223A4}"/>
                  </a:ext>
                </a:extLst>
              </p:cNvPr>
              <p:cNvSpPr/>
              <p:nvPr/>
            </p:nvSpPr>
            <p:spPr>
              <a:xfrm>
                <a:off x="2644140" y="3002280"/>
                <a:ext cx="1165860" cy="1165860"/>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ình Bầu dục 10">
                <a:extLst>
                  <a:ext uri="{FF2B5EF4-FFF2-40B4-BE49-F238E27FC236}">
                    <a16:creationId xmlns:a16="http://schemas.microsoft.com/office/drawing/2014/main" id="{6B4519E4-2A3D-2F05-973D-CCA3EDE62E4A}"/>
                  </a:ext>
                </a:extLst>
              </p:cNvPr>
              <p:cNvSpPr/>
              <p:nvPr/>
            </p:nvSpPr>
            <p:spPr>
              <a:xfrm>
                <a:off x="2644140" y="3108309"/>
                <a:ext cx="1014111" cy="1014111"/>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Hộp Văn bản 12">
              <a:extLst>
                <a:ext uri="{FF2B5EF4-FFF2-40B4-BE49-F238E27FC236}">
                  <a16:creationId xmlns:a16="http://schemas.microsoft.com/office/drawing/2014/main" id="{5E56CE9E-52FA-7906-3847-31C7003C52B2}"/>
                </a:ext>
              </a:extLst>
            </p:cNvPr>
            <p:cNvSpPr txBox="1"/>
            <p:nvPr/>
          </p:nvSpPr>
          <p:spPr>
            <a:xfrm>
              <a:off x="2858254" y="3143257"/>
              <a:ext cx="64770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Hộp Văn bản 13">
              <a:extLst>
                <a:ext uri="{FF2B5EF4-FFF2-40B4-BE49-F238E27FC236}">
                  <a16:creationId xmlns:a16="http://schemas.microsoft.com/office/drawing/2014/main" id="{5D777000-DB9E-9697-F8ED-591F22DD6B17}"/>
                </a:ext>
              </a:extLst>
            </p:cNvPr>
            <p:cNvSpPr txBox="1"/>
            <p:nvPr/>
          </p:nvSpPr>
          <p:spPr>
            <a:xfrm>
              <a:off x="1158890" y="3203953"/>
              <a:ext cx="148525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rPr>
                <a:t>Bài </a:t>
              </a:r>
              <a:endParaRPr kumimoji="0" lang="en-US" sz="4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endParaRPr>
            </a:p>
          </p:txBody>
        </p:sp>
      </p:grpSp>
      <p:sp>
        <p:nvSpPr>
          <p:cNvPr id="10" name="Hộp Văn bản 9">
            <a:extLst>
              <a:ext uri="{FF2B5EF4-FFF2-40B4-BE49-F238E27FC236}">
                <a16:creationId xmlns:a16="http://schemas.microsoft.com/office/drawing/2014/main" id="{8C471711-E1AD-E14B-3421-99FC7FF5BC80}"/>
              </a:ext>
            </a:extLst>
          </p:cNvPr>
          <p:cNvSpPr txBox="1"/>
          <p:nvPr/>
        </p:nvSpPr>
        <p:spPr>
          <a:xfrm>
            <a:off x="7985919" y="614766"/>
            <a:ext cx="2403883" cy="1938992"/>
          </a:xfrm>
          <a:prstGeom prst="rect">
            <a:avLst/>
          </a:prstGeom>
          <a:noFill/>
        </p:spPr>
        <p:txBody>
          <a:bodyPr wrap="square" rtlCol="0">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TUẦN 8</a:t>
            </a:r>
          </a:p>
        </p:txBody>
      </p:sp>
    </p:spTree>
    <p:extLst>
      <p:ext uri="{BB962C8B-B14F-4D97-AF65-F5344CB8AC3E}">
        <p14:creationId xmlns:p14="http://schemas.microsoft.com/office/powerpoint/2010/main" val="2638728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59930EAC-841B-0F5D-AC74-A8B57C3DE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3" name="Hình ảnh 2">
            <a:extLst>
              <a:ext uri="{FF2B5EF4-FFF2-40B4-BE49-F238E27FC236}">
                <a16:creationId xmlns:a16="http://schemas.microsoft.com/office/drawing/2014/main" id="{BCA13DDA-BA0E-EE46-62D2-9F3228475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pic>
        <p:nvPicPr>
          <p:cNvPr id="4" name="Hình ảnh 3" descr="Ảnh có chứa mẫu họa, đồ họa véc-tơ&#10;&#10;Mô tả được tạo tự động">
            <a:extLst>
              <a:ext uri="{FF2B5EF4-FFF2-40B4-BE49-F238E27FC236}">
                <a16:creationId xmlns:a16="http://schemas.microsoft.com/office/drawing/2014/main" id="{16D30B85-22B9-32B8-66F6-8F6D3259B9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33" b="94222" l="9947" r="89876">
                        <a14:foregroundMark x1="57726" y1="34222" x2="58792" y2="34444"/>
                        <a14:foregroundMark x1="69449" y1="53556" x2="69982" y2="59111"/>
                        <a14:foregroundMark x1="44760" y1="94444" x2="51687" y2="93333"/>
                        <a14:foregroundMark x1="36234" y1="55556" x2="33570" y2="63778"/>
                        <a14:foregroundMark x1="34281" y1="53333" x2="32149" y2="58000"/>
                        <a14:foregroundMark x1="51510" y1="48444" x2="52753" y2="55333"/>
                        <a14:foregroundMark x1="36767" y1="65556" x2="35346" y2="67556"/>
                        <a14:foregroundMark x1="45293" y1="9333" x2="45293" y2="9333"/>
                        <a14:backgroundMark x1="50089" y1="88222" x2="50089" y2="88222"/>
                      </a14:backgroundRemoval>
                    </a14:imgEffect>
                  </a14:imgLayer>
                </a14:imgProps>
              </a:ext>
              <a:ext uri="{28A0092B-C50C-407E-A947-70E740481C1C}">
                <a14:useLocalDpi xmlns:a14="http://schemas.microsoft.com/office/drawing/2010/main" val="0"/>
              </a:ext>
            </a:extLst>
          </a:blip>
          <a:stretch>
            <a:fillRect/>
          </a:stretch>
        </p:blipFill>
        <p:spPr>
          <a:xfrm>
            <a:off x="707501" y="3487179"/>
            <a:ext cx="7150100" cy="5715000"/>
          </a:xfrm>
          <a:prstGeom prst="rect">
            <a:avLst/>
          </a:prstGeom>
        </p:spPr>
      </p:pic>
    </p:spTree>
    <p:extLst>
      <p:ext uri="{BB962C8B-B14F-4D97-AF65-F5344CB8AC3E}">
        <p14:creationId xmlns:p14="http://schemas.microsoft.com/office/powerpoint/2010/main" val="1580292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7909719" y="-2477"/>
            <a:ext cx="7162800" cy="119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400" b="1">
                <a:solidFill>
                  <a:srgbClr val="00B050"/>
                </a:solidFill>
                <a:latin typeface="Times New Roman" pitchFamily="18" charset="0"/>
                <a:cs typeface="Times New Roman" pitchFamily="18" charset="0"/>
              </a:rPr>
              <a:t>2. </a:t>
            </a:r>
            <a:r>
              <a:rPr lang="vi-VN" sz="3400" b="1" u="sng">
                <a:effectLst/>
                <a:latin typeface="Times New Roman" panose="02020603050405020304" pitchFamily="18" charset="0"/>
                <a:ea typeface="Times New Roman" panose="02020603050405020304" pitchFamily="18" charset="0"/>
              </a:rPr>
              <a:t>Cho lời khuyên phù hợp với hành </a:t>
            </a:r>
            <a:r>
              <a:rPr lang="en-US" sz="3400" b="1" u="sng">
                <a:effectLst/>
                <a:latin typeface="Times New Roman" panose="02020603050405020304" pitchFamily="18" charset="0"/>
                <a:ea typeface="Times New Roman" panose="02020603050405020304" pitchFamily="18" charset="0"/>
              </a:rPr>
              <a:t>động của bạn trong tranh </a:t>
            </a:r>
            <a:r>
              <a:rPr lang="nl-NL" sz="3400" b="1" u="sng">
                <a:effectLst/>
                <a:latin typeface="Times New Roman" pitchFamily="18" charset="0"/>
                <a:ea typeface="Times New Roman" panose="02020603050405020304" pitchFamily="18" charset="0"/>
                <a:cs typeface="Times New Roman" pitchFamily="18" charset="0"/>
              </a:rPr>
              <a:t>.</a:t>
            </a:r>
            <a:r>
              <a:rPr lang="nl-NL" sz="3400" b="1" u="sng">
                <a:latin typeface="Times New Roman" pitchFamily="18" charset="0"/>
                <a:cs typeface="Times New Roman" pitchFamily="18" charset="0"/>
              </a:rPr>
              <a:t> </a:t>
            </a:r>
            <a:endParaRPr lang="en-US" sz="3400" b="1" u="sng">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2A244845-257A-2A61-2CB0-75E077BA2E88}"/>
              </a:ext>
            </a:extLst>
          </p:cNvPr>
          <p:cNvPicPr>
            <a:picLocks noChangeAspect="1"/>
          </p:cNvPicPr>
          <p:nvPr/>
        </p:nvPicPr>
        <p:blipFill rotWithShape="1">
          <a:blip r:embed="rId2"/>
          <a:srcRect l="4237" b="8359"/>
          <a:stretch/>
        </p:blipFill>
        <p:spPr>
          <a:xfrm>
            <a:off x="8900319" y="1673647"/>
            <a:ext cx="7162800" cy="6212392"/>
          </a:xfrm>
          <a:prstGeom prst="rect">
            <a:avLst/>
          </a:prstGeom>
        </p:spPr>
      </p:pic>
      <p:sp>
        <p:nvSpPr>
          <p:cNvPr id="13" name="TextBox 12">
            <a:extLst>
              <a:ext uri="{FF2B5EF4-FFF2-40B4-BE49-F238E27FC236}">
                <a16:creationId xmlns:a16="http://schemas.microsoft.com/office/drawing/2014/main" id="{974CA387-DFB7-086E-456D-8ACF7B8FC685}"/>
              </a:ext>
            </a:extLst>
          </p:cNvPr>
          <p:cNvSpPr txBox="1"/>
          <p:nvPr/>
        </p:nvSpPr>
        <p:spPr>
          <a:xfrm>
            <a:off x="594519" y="1524000"/>
            <a:ext cx="8139112" cy="1280222"/>
          </a:xfrm>
          <a:prstGeom prst="rect">
            <a:avLst/>
          </a:prstGeom>
          <a:noFill/>
        </p:spPr>
        <p:txBody>
          <a:bodyPr wrap="square">
            <a:spAutoFit/>
          </a:bodyPr>
          <a:lstStyle/>
          <a:p>
            <a:pPr algn="just">
              <a:lnSpc>
                <a:spcPct val="120000"/>
              </a:lnSpc>
            </a:pPr>
            <a:r>
              <a:rPr lang="vi-VN" sz="3400" b="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Tình huống: </a:t>
            </a:r>
            <a:r>
              <a:rPr lang="vi-VN" sz="3400" b="1">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Bạn nhỏ trong tranh lén vứt rác sang nhà hàng xóm cho nhanh</a:t>
            </a:r>
            <a:r>
              <a:rPr lang="en-US" sz="3400" b="1">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id="{CB71149F-D7EB-48D5-8EA0-6ED33C0FD219}"/>
              </a:ext>
            </a:extLst>
          </p:cNvPr>
          <p:cNvSpPr txBox="1"/>
          <p:nvPr/>
        </p:nvSpPr>
        <p:spPr>
          <a:xfrm>
            <a:off x="594519" y="2992800"/>
            <a:ext cx="8139112" cy="5060488"/>
          </a:xfrm>
          <a:prstGeom prst="rect">
            <a:avLst/>
          </a:prstGeom>
          <a:noFill/>
        </p:spPr>
        <p:txBody>
          <a:bodyPr wrap="square">
            <a:spAutoFit/>
          </a:bodyPr>
          <a:lstStyle/>
          <a:p>
            <a:pPr algn="just">
              <a:lnSpc>
                <a:spcPct val="120000"/>
              </a:lnSpc>
            </a:pPr>
            <a:r>
              <a:rPr lang="en-US" sz="3400" b="1">
                <a:solidFill>
                  <a:srgbClr val="0000FF"/>
                </a:solidFill>
                <a:effectLst/>
                <a:latin typeface="Arial-Rounded" panose="020B0500000000000000" pitchFamily="34" charset="0"/>
                <a:ea typeface="Arial-Rounded" panose="020B0500000000000000" pitchFamily="34" charset="0"/>
                <a:cs typeface="Arial-Rounded" panose="020B0500000000000000" pitchFamily="34" charset="0"/>
              </a:rPr>
              <a:t>+ Em sẽ khuyên bạn k</a:t>
            </a:r>
            <a:r>
              <a:rPr lang="vi-VN" sz="3400" b="1">
                <a:solidFill>
                  <a:srgbClr val="0000FF"/>
                </a:solidFill>
                <a:effectLst/>
                <a:latin typeface="Arial-Rounded" panose="020B0500000000000000" pitchFamily="34" charset="0"/>
                <a:ea typeface="Arial-Rounded" panose="020B0500000000000000" pitchFamily="34" charset="0"/>
                <a:cs typeface="Arial-Rounded" panose="020B0500000000000000" pitchFamily="34" charset="0"/>
              </a:rPr>
              <a:t>hông nên vứt rác bừa bãi</a:t>
            </a:r>
            <a:r>
              <a:rPr lang="en-US" sz="3400" b="1">
                <a:solidFill>
                  <a:srgbClr val="0000FF"/>
                </a:solidFill>
                <a:effectLst/>
                <a:latin typeface="Arial-Rounded" panose="020B0500000000000000" pitchFamily="34" charset="0"/>
                <a:ea typeface="Arial-Rounded" panose="020B0500000000000000" pitchFamily="34" charset="0"/>
                <a:cs typeface="Arial-Rounded" panose="020B0500000000000000" pitchFamily="34" charset="0"/>
              </a:rPr>
              <a:t>. Đ</a:t>
            </a:r>
            <a:r>
              <a:rPr lang="vi-VN" sz="3400" b="1">
                <a:solidFill>
                  <a:srgbClr val="0000FF"/>
                </a:solidFill>
                <a:effectLst/>
                <a:latin typeface="Arial-Rounded" panose="020B0500000000000000" pitchFamily="34" charset="0"/>
                <a:ea typeface="Arial-Rounded" panose="020B0500000000000000" pitchFamily="34" charset="0"/>
                <a:cs typeface="Arial-Rounded" panose="020B0500000000000000" pitchFamily="34" charset="0"/>
              </a:rPr>
              <a:t>ặc biệt vứt sang nhà hàng xóm mà phải vứt đúng nơi quy định</a:t>
            </a:r>
            <a:r>
              <a:rPr lang="en-US" sz="3400" b="1">
                <a:solidFill>
                  <a:srgbClr val="0000FF"/>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20000"/>
              </a:lnSpc>
            </a:pPr>
            <a:r>
              <a:rPr lang="en-US" sz="3400" b="1">
                <a:solidFill>
                  <a:srgbClr val="0000FF"/>
                </a:solidFill>
                <a:effectLst/>
                <a:latin typeface="Arial-Rounded" panose="020B0500000000000000" pitchFamily="34" charset="0"/>
                <a:ea typeface="Arial-Rounded" panose="020B0500000000000000" pitchFamily="34" charset="0"/>
                <a:cs typeface="Arial-Rounded" panose="020B0500000000000000" pitchFamily="34" charset="0"/>
              </a:rPr>
              <a:t>+ Em sẽ khuyên bạn nên nhặt lại số rác mà bạn đã vứt và chấm dứt hành động này. Bởi nếu hành động nay để nhà hàng xóm biết được sẽ gây rạn nứt tình cảm hàng xóm láng giềng.</a:t>
            </a:r>
          </a:p>
        </p:txBody>
      </p:sp>
    </p:spTree>
    <p:extLst>
      <p:ext uri="{BB962C8B-B14F-4D97-AF65-F5344CB8AC3E}">
        <p14:creationId xmlns:p14="http://schemas.microsoft.com/office/powerpoint/2010/main" val="142793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D84BF3E-E342-B724-BBF8-DA9F349529B7}"/>
              </a:ext>
            </a:extLst>
          </p:cNvPr>
          <p:cNvPicPr>
            <a:picLocks noChangeAspect="1"/>
          </p:cNvPicPr>
          <p:nvPr/>
        </p:nvPicPr>
        <p:blipFill>
          <a:blip r:embed="rId2"/>
          <a:stretch>
            <a:fillRect/>
          </a:stretch>
        </p:blipFill>
        <p:spPr>
          <a:xfrm>
            <a:off x="6596090" y="1485507"/>
            <a:ext cx="4283569" cy="2977797"/>
          </a:xfrm>
          <a:prstGeom prst="rect">
            <a:avLst/>
          </a:prstGeom>
        </p:spPr>
      </p:pic>
      <p:pic>
        <p:nvPicPr>
          <p:cNvPr id="14" name="Picture 13">
            <a:extLst>
              <a:ext uri="{FF2B5EF4-FFF2-40B4-BE49-F238E27FC236}">
                <a16:creationId xmlns:a16="http://schemas.microsoft.com/office/drawing/2014/main" id="{0058E5B6-B21D-3849-9F3F-CD5B99BB81AC}"/>
              </a:ext>
            </a:extLst>
          </p:cNvPr>
          <p:cNvPicPr>
            <a:picLocks noChangeAspect="1"/>
          </p:cNvPicPr>
          <p:nvPr/>
        </p:nvPicPr>
        <p:blipFill>
          <a:blip r:embed="rId3"/>
          <a:stretch>
            <a:fillRect/>
          </a:stretch>
        </p:blipFill>
        <p:spPr>
          <a:xfrm>
            <a:off x="1585119" y="1485507"/>
            <a:ext cx="4800600" cy="3025422"/>
          </a:xfrm>
          <a:prstGeom prst="rect">
            <a:avLst/>
          </a:prstGeom>
        </p:spPr>
      </p:pic>
      <p:pic>
        <p:nvPicPr>
          <p:cNvPr id="15" name="Picture 14">
            <a:extLst>
              <a:ext uri="{FF2B5EF4-FFF2-40B4-BE49-F238E27FC236}">
                <a16:creationId xmlns:a16="http://schemas.microsoft.com/office/drawing/2014/main" id="{409D723F-0EAA-7091-7042-6A756AA75C0F}"/>
              </a:ext>
            </a:extLst>
          </p:cNvPr>
          <p:cNvPicPr>
            <a:picLocks noChangeAspect="1"/>
          </p:cNvPicPr>
          <p:nvPr/>
        </p:nvPicPr>
        <p:blipFill>
          <a:blip r:embed="rId4"/>
          <a:stretch>
            <a:fillRect/>
          </a:stretch>
        </p:blipFill>
        <p:spPr>
          <a:xfrm>
            <a:off x="11414919" y="1447800"/>
            <a:ext cx="3964260" cy="2895599"/>
          </a:xfrm>
          <a:prstGeom prst="rect">
            <a:avLst/>
          </a:prstGeom>
        </p:spPr>
      </p:pic>
      <p:sp>
        <p:nvSpPr>
          <p:cNvPr id="16" name="Plaque 15">
            <a:extLst>
              <a:ext uri="{FF2B5EF4-FFF2-40B4-BE49-F238E27FC236}">
                <a16:creationId xmlns:a16="http://schemas.microsoft.com/office/drawing/2014/main" id="{B7E5D188-0151-26F1-4325-9C748918A3B4}"/>
              </a:ext>
            </a:extLst>
          </p:cNvPr>
          <p:cNvSpPr/>
          <p:nvPr/>
        </p:nvSpPr>
        <p:spPr>
          <a:xfrm>
            <a:off x="1623219" y="5019287"/>
            <a:ext cx="13030200" cy="2676913"/>
          </a:xfrm>
          <a:custGeom>
            <a:avLst/>
            <a:gdLst>
              <a:gd name="connsiteX0" fmla="*/ 0 w 13030200"/>
              <a:gd name="connsiteY0" fmla="*/ 446161 h 2676913"/>
              <a:gd name="connsiteX1" fmla="*/ 446161 w 13030200"/>
              <a:gd name="connsiteY1" fmla="*/ 0 h 2676913"/>
              <a:gd name="connsiteX2" fmla="*/ 12584039 w 13030200"/>
              <a:gd name="connsiteY2" fmla="*/ 0 h 2676913"/>
              <a:gd name="connsiteX3" fmla="*/ 13030200 w 13030200"/>
              <a:gd name="connsiteY3" fmla="*/ 446161 h 2676913"/>
              <a:gd name="connsiteX4" fmla="*/ 13030200 w 13030200"/>
              <a:gd name="connsiteY4" fmla="*/ 2230752 h 2676913"/>
              <a:gd name="connsiteX5" fmla="*/ 12584039 w 13030200"/>
              <a:gd name="connsiteY5" fmla="*/ 2676913 h 2676913"/>
              <a:gd name="connsiteX6" fmla="*/ 446161 w 13030200"/>
              <a:gd name="connsiteY6" fmla="*/ 2676913 h 2676913"/>
              <a:gd name="connsiteX7" fmla="*/ 0 w 13030200"/>
              <a:gd name="connsiteY7" fmla="*/ 2230752 h 2676913"/>
              <a:gd name="connsiteX8" fmla="*/ 0 w 13030200"/>
              <a:gd name="connsiteY8" fmla="*/ 446161 h 267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200" h="2676913" fill="none" extrusionOk="0">
                <a:moveTo>
                  <a:pt x="0" y="446161"/>
                </a:moveTo>
                <a:cubicBezTo>
                  <a:pt x="-8784" y="199174"/>
                  <a:pt x="208561" y="-44776"/>
                  <a:pt x="446161" y="0"/>
                </a:cubicBezTo>
                <a:cubicBezTo>
                  <a:pt x="2183081" y="89080"/>
                  <a:pt x="11148863" y="124415"/>
                  <a:pt x="12584039" y="0"/>
                </a:cubicBezTo>
                <a:cubicBezTo>
                  <a:pt x="12825834" y="25452"/>
                  <a:pt x="13041875" y="158451"/>
                  <a:pt x="13030200" y="446161"/>
                </a:cubicBezTo>
                <a:cubicBezTo>
                  <a:pt x="13007463" y="722005"/>
                  <a:pt x="12956637" y="1695996"/>
                  <a:pt x="13030200" y="2230752"/>
                </a:cubicBezTo>
                <a:cubicBezTo>
                  <a:pt x="13031896" y="2485714"/>
                  <a:pt x="12797646" y="2691505"/>
                  <a:pt x="12584039" y="2676913"/>
                </a:cubicBezTo>
                <a:cubicBezTo>
                  <a:pt x="7294941" y="2793804"/>
                  <a:pt x="1715121" y="2772891"/>
                  <a:pt x="446161" y="2676913"/>
                </a:cubicBezTo>
                <a:cubicBezTo>
                  <a:pt x="191275" y="2672864"/>
                  <a:pt x="6166" y="2495088"/>
                  <a:pt x="0" y="2230752"/>
                </a:cubicBezTo>
                <a:cubicBezTo>
                  <a:pt x="-11869" y="1745993"/>
                  <a:pt x="85168" y="1031178"/>
                  <a:pt x="0" y="446161"/>
                </a:cubicBezTo>
                <a:close/>
              </a:path>
              <a:path w="13030200" h="2676913" stroke="0" extrusionOk="0">
                <a:moveTo>
                  <a:pt x="0" y="446161"/>
                </a:moveTo>
                <a:cubicBezTo>
                  <a:pt x="-40058" y="178288"/>
                  <a:pt x="174285" y="-16961"/>
                  <a:pt x="446161" y="0"/>
                </a:cubicBezTo>
                <a:cubicBezTo>
                  <a:pt x="2083307" y="43971"/>
                  <a:pt x="10632445" y="40898"/>
                  <a:pt x="12584039" y="0"/>
                </a:cubicBezTo>
                <a:cubicBezTo>
                  <a:pt x="12793657" y="-9623"/>
                  <a:pt x="13031181" y="192266"/>
                  <a:pt x="13030200" y="446161"/>
                </a:cubicBezTo>
                <a:cubicBezTo>
                  <a:pt x="13162873" y="1170945"/>
                  <a:pt x="13057056" y="1790417"/>
                  <a:pt x="13030200" y="2230752"/>
                </a:cubicBezTo>
                <a:cubicBezTo>
                  <a:pt x="13024867" y="2460303"/>
                  <a:pt x="12824201" y="2660436"/>
                  <a:pt x="12584039" y="2676913"/>
                </a:cubicBezTo>
                <a:cubicBezTo>
                  <a:pt x="11366921" y="2590032"/>
                  <a:pt x="3408030" y="2518108"/>
                  <a:pt x="446161" y="2676913"/>
                </a:cubicBezTo>
                <a:cubicBezTo>
                  <a:pt x="235798" y="2698049"/>
                  <a:pt x="-8619" y="2451072"/>
                  <a:pt x="0" y="2230752"/>
                </a:cubicBezTo>
                <a:cubicBezTo>
                  <a:pt x="-98198" y="1645059"/>
                  <a:pt x="-121234" y="1295036"/>
                  <a:pt x="0" y="446161"/>
                </a:cubicBezTo>
                <a:close/>
              </a:path>
            </a:pathLst>
          </a:custGeom>
          <a:solidFill>
            <a:schemeClr val="accent4">
              <a:lumMod val="20000"/>
              <a:lumOff val="80000"/>
            </a:schemeClr>
          </a:solidFill>
          <a:ln w="28575">
            <a:solidFill>
              <a:schemeClr val="accent4">
                <a:lumMod val="75000"/>
              </a:schemeClr>
            </a:solidFill>
            <a:prstDash val="dash"/>
            <a:extLst>
              <a:ext uri="{C807C97D-BFC1-408E-A445-0C87EB9F89A2}">
                <ask:lineSketchStyleProps xmlns:ask="http://schemas.microsoft.com/office/drawing/2018/sketchyshapes" sd="37720632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452524"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a:ln>
                  <a:noFill/>
                </a:ln>
                <a:solidFill>
                  <a:srgbClr val="FF0000"/>
                </a:solidFill>
                <a:effectLst/>
                <a:uLnTx/>
                <a:uFillTx/>
                <a:latin typeface="SVN-Anastasia" panose="020B0606040200020203" pitchFamily="34" charset="0"/>
                <a:ea typeface="Times New Roman" panose="02020603050405020304" pitchFamily="18" charset="0"/>
              </a:rPr>
              <a:t>Chúng ta không nên vứt rác bừa bãi mà phải vứt rác đúng nơi quy định. Không nên vứt rác sang nhà hàng xóm. Bởi vì, nếu hành động này để nhà hàng xóm biết được sẽ gây rạn nứt tình cảm hàng xóm láng giềng. </a:t>
            </a:r>
            <a:endParaRPr kumimoji="0" lang="en-US" sz="3600" b="1" i="0" u="none" strike="noStrike" kern="1200" cap="none" spc="0" normalizeH="0" baseline="0" noProof="0">
              <a:ln>
                <a:noFill/>
              </a:ln>
              <a:solidFill>
                <a:srgbClr val="FF0000"/>
              </a:solidFill>
              <a:effectLst/>
              <a:uLnTx/>
              <a:uFillTx/>
              <a:latin typeface="SVN-Anastasia" panose="020B0606040200020203" pitchFamily="34" charset="0"/>
            </a:endParaRPr>
          </a:p>
        </p:txBody>
      </p:sp>
      <p:sp>
        <p:nvSpPr>
          <p:cNvPr id="7" name="Hộp Văn bản 6">
            <a:extLst>
              <a:ext uri="{FF2B5EF4-FFF2-40B4-BE49-F238E27FC236}">
                <a16:creationId xmlns:a16="http://schemas.microsoft.com/office/drawing/2014/main" id="{FF77086E-64E8-E54A-99D4-E644E4CD0804}"/>
              </a:ext>
            </a:extLst>
          </p:cNvPr>
          <p:cNvSpPr txBox="1"/>
          <p:nvPr/>
        </p:nvSpPr>
        <p:spPr>
          <a:xfrm>
            <a:off x="8961438" y="148888"/>
            <a:ext cx="3962400" cy="1015663"/>
          </a:xfrm>
          <a:prstGeom prst="rect">
            <a:avLst/>
          </a:prstGeom>
          <a:noFill/>
        </p:spPr>
        <p:txBody>
          <a:bodyPr wrap="square" rtlCol="0">
            <a:spAutoFit/>
          </a:bodyPr>
          <a:lstStyle/>
          <a:p>
            <a:r>
              <a:rPr lang="en-US" sz="6000" b="1">
                <a:ln w="22225">
                  <a:solidFill>
                    <a:schemeClr val="accent2"/>
                  </a:solidFill>
                  <a:prstDash val="solid"/>
                </a:ln>
                <a:solidFill>
                  <a:schemeClr val="accent2">
                    <a:lumMod val="40000"/>
                    <a:lumOff val="60000"/>
                  </a:schemeClr>
                </a:solidFill>
                <a:latin typeface="SVN-Ziclets" panose="02000603000000000000" pitchFamily="2" charset="0"/>
              </a:rPr>
              <a:t>Kết luận</a:t>
            </a:r>
          </a:p>
        </p:txBody>
      </p:sp>
    </p:spTree>
    <p:extLst>
      <p:ext uri="{BB962C8B-B14F-4D97-AF65-F5344CB8AC3E}">
        <p14:creationId xmlns:p14="http://schemas.microsoft.com/office/powerpoint/2010/main" val="286243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EC6CA281-BDB4-A059-14BE-13AA68185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3" name="Hình ảnh 2">
            <a:extLst>
              <a:ext uri="{FF2B5EF4-FFF2-40B4-BE49-F238E27FC236}">
                <a16:creationId xmlns:a16="http://schemas.microsoft.com/office/drawing/2014/main" id="{43F13B2C-CE51-7926-8641-508C27C17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3082625"/>
            <a:ext cx="6248461" cy="2216749"/>
          </a:xfrm>
          <a:prstGeom prst="rect">
            <a:avLst/>
          </a:prstGeom>
        </p:spPr>
      </p:pic>
    </p:spTree>
    <p:extLst>
      <p:ext uri="{BB962C8B-B14F-4D97-AF65-F5344CB8AC3E}">
        <p14:creationId xmlns:p14="http://schemas.microsoft.com/office/powerpoint/2010/main" val="272751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10;&#10;Mô tả được tạo tự động">
            <a:extLst>
              <a:ext uri="{FF2B5EF4-FFF2-40B4-BE49-F238E27FC236}">
                <a16:creationId xmlns:a16="http://schemas.microsoft.com/office/drawing/2014/main" id="{26A35087-ED03-8BC0-9208-6F7AAE51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19" y="1371600"/>
            <a:ext cx="12192000" cy="4000944"/>
          </a:xfrm>
          <a:prstGeom prst="rect">
            <a:avLst/>
          </a:prstGeom>
        </p:spPr>
      </p:pic>
      <p:pic>
        <p:nvPicPr>
          <p:cNvPr id="3" name="Hình ảnh 2">
            <a:extLst>
              <a:ext uri="{FF2B5EF4-FFF2-40B4-BE49-F238E27FC236}">
                <a16:creationId xmlns:a16="http://schemas.microsoft.com/office/drawing/2014/main" id="{01D6935D-78B2-298E-64A7-56D5713C9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819" y="2979251"/>
            <a:ext cx="8305800" cy="6164749"/>
          </a:xfrm>
          <a:prstGeom prst="rect">
            <a:avLst/>
          </a:prstGeom>
        </p:spPr>
      </p:pic>
    </p:spTree>
    <p:extLst>
      <p:ext uri="{BB962C8B-B14F-4D97-AF65-F5344CB8AC3E}">
        <p14:creationId xmlns:p14="http://schemas.microsoft.com/office/powerpoint/2010/main" val="154785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205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524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20AB335A-F6D4-FC69-7040-454F8FA23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3" name="Hình ảnh 2">
            <a:extLst>
              <a:ext uri="{FF2B5EF4-FFF2-40B4-BE49-F238E27FC236}">
                <a16:creationId xmlns:a16="http://schemas.microsoft.com/office/drawing/2014/main" id="{06025EA2-B0C2-5A65-892F-D8F6E1987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pic>
        <p:nvPicPr>
          <p:cNvPr id="4" name="Hình ảnh 3" descr="Ảnh có chứa văn bản, đồ họa véc-tơ&#10;&#10;Mô tả được tạo tự động">
            <a:extLst>
              <a:ext uri="{FF2B5EF4-FFF2-40B4-BE49-F238E27FC236}">
                <a16:creationId xmlns:a16="http://schemas.microsoft.com/office/drawing/2014/main" id="{D2875DFB-0A4A-FAF5-BAF2-645709B7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119" y="3422105"/>
            <a:ext cx="5405639" cy="5708925"/>
          </a:xfrm>
          <a:prstGeom prst="rect">
            <a:avLst/>
          </a:prstGeom>
        </p:spPr>
      </p:pic>
    </p:spTree>
    <p:extLst>
      <p:ext uri="{BB962C8B-B14F-4D97-AF65-F5344CB8AC3E}">
        <p14:creationId xmlns:p14="http://schemas.microsoft.com/office/powerpoint/2010/main" val="1248930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máy tính, bàn, thiết bị điện tử&#10;&#10;Mô tả được tạo tự động">
            <a:extLst>
              <a:ext uri="{FF2B5EF4-FFF2-40B4-BE49-F238E27FC236}">
                <a16:creationId xmlns:a16="http://schemas.microsoft.com/office/drawing/2014/main" id="{491FC093-9C55-9660-1D16-B76F1C3AF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636"/>
            <a:ext cx="16276638" cy="9155608"/>
          </a:xfrm>
          <a:prstGeom prst="rect">
            <a:avLst/>
          </a:prstGeom>
        </p:spPr>
      </p:pic>
      <p:pic>
        <p:nvPicPr>
          <p:cNvPr id="3" name="Lá cờ Việt Nam (Bài hát mẫu)- Chủ đề 1 - SGK Âm nhạc 1 - Cánh diều">
            <a:hlinkClick r:id="" action="ppaction://media"/>
            <a:extLst>
              <a:ext uri="{FF2B5EF4-FFF2-40B4-BE49-F238E27FC236}">
                <a16:creationId xmlns:a16="http://schemas.microsoft.com/office/drawing/2014/main" id="{A329AEAB-DA11-0B9E-2EAF-60D856ACDA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32919" y="457201"/>
            <a:ext cx="9982200" cy="4648200"/>
          </a:xfrm>
          <a:prstGeom prst="rect">
            <a:avLst/>
          </a:prstGeom>
        </p:spPr>
      </p:pic>
    </p:spTree>
    <p:extLst>
      <p:ext uri="{BB962C8B-B14F-4D97-AF65-F5344CB8AC3E}">
        <p14:creationId xmlns:p14="http://schemas.microsoft.com/office/powerpoint/2010/main" val="2706646224"/>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64B706EE-6B81-07F9-1E11-BEF1FABD152A}"/>
              </a:ext>
            </a:extLst>
          </p:cNvPr>
          <p:cNvSpPr txBox="1"/>
          <p:nvPr/>
        </p:nvSpPr>
        <p:spPr>
          <a:xfrm>
            <a:off x="3490119" y="467594"/>
            <a:ext cx="12115800" cy="769441"/>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Thứ … ngày … tháng … năm 20 …</a:t>
            </a:r>
          </a:p>
        </p:txBody>
      </p:sp>
      <p:sp>
        <p:nvSpPr>
          <p:cNvPr id="3" name="Hộp Văn bản 2">
            <a:extLst>
              <a:ext uri="{FF2B5EF4-FFF2-40B4-BE49-F238E27FC236}">
                <a16:creationId xmlns:a16="http://schemas.microsoft.com/office/drawing/2014/main" id="{8959BECB-B59F-753B-9535-BFDB2B6495A4}"/>
              </a:ext>
            </a:extLst>
          </p:cNvPr>
          <p:cNvSpPr txBox="1"/>
          <p:nvPr/>
        </p:nvSpPr>
        <p:spPr>
          <a:xfrm>
            <a:off x="6936954" y="1374176"/>
            <a:ext cx="2286000" cy="769441"/>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Đạo đức</a:t>
            </a:r>
          </a:p>
        </p:txBody>
      </p:sp>
      <p:sp>
        <p:nvSpPr>
          <p:cNvPr id="4" name="Hộp Văn bản 3">
            <a:extLst>
              <a:ext uri="{FF2B5EF4-FFF2-40B4-BE49-F238E27FC236}">
                <a16:creationId xmlns:a16="http://schemas.microsoft.com/office/drawing/2014/main" id="{9CC15AEC-7130-4C75-F799-63ECC8AB02C4}"/>
              </a:ext>
            </a:extLst>
          </p:cNvPr>
          <p:cNvSpPr txBox="1"/>
          <p:nvPr/>
        </p:nvSpPr>
        <p:spPr>
          <a:xfrm>
            <a:off x="3454254" y="2283769"/>
            <a:ext cx="11256525" cy="769441"/>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HP001 4 hàng" panose="020B0603050302020204" pitchFamily="34" charset="0"/>
                <a:ea typeface="+mn-ea"/>
                <a:cs typeface="+mn-cs"/>
              </a:rPr>
              <a:t>Bài 3: Em quan tâm hàng xóm láng giếng</a:t>
            </a:r>
          </a:p>
        </p:txBody>
      </p:sp>
    </p:spTree>
    <p:extLst>
      <p:ext uri="{BB962C8B-B14F-4D97-AF65-F5344CB8AC3E}">
        <p14:creationId xmlns:p14="http://schemas.microsoft.com/office/powerpoint/2010/main" val="259197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4EF5071B-CB23-2C3C-A6FD-FD7128188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id="{E40A603C-88B9-1361-94DF-82AB1086D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092" y="2402357"/>
            <a:ext cx="5486453" cy="4339286"/>
          </a:xfrm>
          <a:prstGeom prst="rect">
            <a:avLst/>
          </a:prstGeom>
        </p:spPr>
      </p:pic>
    </p:spTree>
    <p:extLst>
      <p:ext uri="{BB962C8B-B14F-4D97-AF65-F5344CB8AC3E}">
        <p14:creationId xmlns:p14="http://schemas.microsoft.com/office/powerpoint/2010/main" val="390307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8595519" y="36901"/>
            <a:ext cx="8557419"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nl-NL" sz="3600" b="1" u="sng">
                <a:effectLst/>
                <a:latin typeface="AvantGarde" panose="00000400000000000000" pitchFamily="2" charset="0"/>
                <a:ea typeface="AvantGarde" panose="00000400000000000000" pitchFamily="2" charset="0"/>
                <a:cs typeface="AvantGarde" panose="00000400000000000000" pitchFamily="2" charset="0"/>
              </a:rPr>
              <a:t>Xử lí tình huống. </a:t>
            </a:r>
            <a:r>
              <a:rPr lang="nl-NL" sz="3600" b="1" u="sng">
                <a:latin typeface="AvantGarde" panose="00000400000000000000" pitchFamily="2" charset="0"/>
                <a:ea typeface="AvantGarde" panose="00000400000000000000" pitchFamily="2" charset="0"/>
                <a:cs typeface="AvantGarde" panose="00000400000000000000" pitchFamily="2" charset="0"/>
              </a:rPr>
              <a:t> </a:t>
            </a:r>
            <a:endParaRPr lang="en-US" sz="3600" b="1" u="sng">
              <a:latin typeface="AvantGarde" panose="00000400000000000000" pitchFamily="2" charset="0"/>
              <a:ea typeface="AvantGarde" panose="00000400000000000000" pitchFamily="2" charset="0"/>
              <a:cs typeface="AvantGarde" panose="00000400000000000000" pitchFamily="2" charset="0"/>
            </a:endParaRPr>
          </a:p>
        </p:txBody>
      </p:sp>
      <p:sp>
        <p:nvSpPr>
          <p:cNvPr id="13" name="TextBox 12">
            <a:extLst>
              <a:ext uri="{FF2B5EF4-FFF2-40B4-BE49-F238E27FC236}">
                <a16:creationId xmlns:a16="http://schemas.microsoft.com/office/drawing/2014/main" id="{7908674C-0C49-0165-4DF3-DBB7861E7EF8}"/>
              </a:ext>
            </a:extLst>
          </p:cNvPr>
          <p:cNvSpPr txBox="1"/>
          <p:nvPr/>
        </p:nvSpPr>
        <p:spPr>
          <a:xfrm>
            <a:off x="1356519" y="2276568"/>
            <a:ext cx="7396957" cy="1200329"/>
          </a:xfrm>
          <a:prstGeom prst="rect">
            <a:avLst/>
          </a:prstGeom>
          <a:noFill/>
        </p:spPr>
        <p:txBody>
          <a:bodyPr wrap="square" rtlCol="0">
            <a:spAutoFit/>
          </a:bodyPr>
          <a:lstStyle/>
          <a:p>
            <a:r>
              <a:rPr lang="vi-VN" sz="3600" b="1">
                <a:solidFill>
                  <a:srgbClr val="0000FF"/>
                </a:solidFill>
                <a:effectLst/>
                <a:latin typeface="AvantGarde" panose="00000400000000000000" pitchFamily="2" charset="0"/>
                <a:ea typeface="AvantGarde" panose="00000400000000000000" pitchFamily="2" charset="0"/>
                <a:cs typeface="AvantGarde" panose="00000400000000000000" pitchFamily="2" charset="0"/>
              </a:rPr>
              <a:t>Bạn An rủ em bấm chuông trêu chọc hàng xóm </a:t>
            </a:r>
            <a:endParaRPr 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6" name="Picture 15">
            <a:extLst>
              <a:ext uri="{FF2B5EF4-FFF2-40B4-BE49-F238E27FC236}">
                <a16:creationId xmlns:a16="http://schemas.microsoft.com/office/drawing/2014/main" id="{95A7C72B-0C0A-3B0E-1A9D-3382F79F4E2A}"/>
              </a:ext>
            </a:extLst>
          </p:cNvPr>
          <p:cNvPicPr>
            <a:picLocks noChangeAspect="1"/>
          </p:cNvPicPr>
          <p:nvPr/>
        </p:nvPicPr>
        <p:blipFill rotWithShape="1">
          <a:blip r:embed="rId2"/>
          <a:srcRect l="7628" t="9609" r="4327"/>
          <a:stretch/>
        </p:blipFill>
        <p:spPr>
          <a:xfrm>
            <a:off x="9128919" y="1676400"/>
            <a:ext cx="6858000" cy="4953000"/>
          </a:xfrm>
          <a:prstGeom prst="rect">
            <a:avLst/>
          </a:prstGeom>
        </p:spPr>
      </p:pic>
      <p:sp>
        <p:nvSpPr>
          <p:cNvPr id="17" name="Rectangle: Rounded Corners 16">
            <a:extLst>
              <a:ext uri="{FF2B5EF4-FFF2-40B4-BE49-F238E27FC236}">
                <a16:creationId xmlns:a16="http://schemas.microsoft.com/office/drawing/2014/main" id="{40703AA0-107A-1BBC-686E-3DD7543EDAAD}"/>
              </a:ext>
            </a:extLst>
          </p:cNvPr>
          <p:cNvSpPr/>
          <p:nvPr/>
        </p:nvSpPr>
        <p:spPr>
          <a:xfrm>
            <a:off x="3261519" y="1695450"/>
            <a:ext cx="3352800" cy="524328"/>
          </a:xfrm>
          <a:prstGeom prst="roundRect">
            <a:avLst>
              <a:gd name="adj" fmla="val 40385"/>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3175">
                  <a:solidFill>
                    <a:sysClr val="windowText" lastClr="000000"/>
                  </a:solidFill>
                </a:ln>
                <a:solidFill>
                  <a:schemeClr val="accent2">
                    <a:lumMod val="7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Tình huống 1</a:t>
            </a:r>
          </a:p>
        </p:txBody>
      </p:sp>
      <p:sp>
        <p:nvSpPr>
          <p:cNvPr id="20" name="TextBox 19">
            <a:extLst>
              <a:ext uri="{FF2B5EF4-FFF2-40B4-BE49-F238E27FC236}">
                <a16:creationId xmlns:a16="http://schemas.microsoft.com/office/drawing/2014/main" id="{1BE79BB9-F71C-E7AB-D55D-20D064E84922}"/>
              </a:ext>
            </a:extLst>
          </p:cNvPr>
          <p:cNvSpPr txBox="1"/>
          <p:nvPr/>
        </p:nvSpPr>
        <p:spPr>
          <a:xfrm>
            <a:off x="1356519" y="3717110"/>
            <a:ext cx="6324600" cy="683585"/>
          </a:xfrm>
          <a:prstGeom prst="rect">
            <a:avLst/>
          </a:prstGeom>
          <a:noFill/>
        </p:spPr>
        <p:txBody>
          <a:bodyPr wrap="square">
            <a:spAutoFit/>
          </a:bodyPr>
          <a:lstStyle/>
          <a:p>
            <a:pPr algn="just">
              <a:lnSpc>
                <a:spcPct val="120000"/>
              </a:lnSpc>
            </a:pPr>
            <a:r>
              <a:rPr lang="en-US"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a:t>
            </a:r>
            <a:r>
              <a:rPr lang="vi-VN"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Em sẽ làm gì?</a:t>
            </a:r>
            <a:endParaRPr lang="en-US"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2" name="TextBox 21">
            <a:extLst>
              <a:ext uri="{FF2B5EF4-FFF2-40B4-BE49-F238E27FC236}">
                <a16:creationId xmlns:a16="http://schemas.microsoft.com/office/drawing/2014/main" id="{AF8295E9-7949-A116-C845-91905E48062B}"/>
              </a:ext>
            </a:extLst>
          </p:cNvPr>
          <p:cNvSpPr txBox="1"/>
          <p:nvPr/>
        </p:nvSpPr>
        <p:spPr>
          <a:xfrm>
            <a:off x="1356519" y="4728495"/>
            <a:ext cx="8139112" cy="2677977"/>
          </a:xfrm>
          <a:prstGeom prst="rect">
            <a:avLst/>
          </a:prstGeom>
          <a:noFill/>
        </p:spPr>
        <p:txBody>
          <a:bodyPr wrap="square">
            <a:spAutoFit/>
          </a:bodyPr>
          <a:lstStyle/>
          <a:p>
            <a:pPr>
              <a:lnSpc>
                <a:spcPct val="120000"/>
              </a:lnSpc>
            </a:pPr>
            <a:r>
              <a:rPr lang="vi-VN" sz="3600" b="1">
                <a:solidFill>
                  <a:srgbClr val="0000FF"/>
                </a:solidFill>
                <a:effectLst/>
                <a:latin typeface="AvantGarde" panose="00000400000000000000" pitchFamily="2" charset="0"/>
                <a:ea typeface="AvantGarde" panose="00000400000000000000" pitchFamily="2" charset="0"/>
                <a:cs typeface="AvantGarde" panose="00000400000000000000" pitchFamily="2" charset="0"/>
              </a:rPr>
              <a:t>Em sẽ nhắc nhớ bạn không nên làm vậy vì sẽ ảnh hưởng tới nhà hàng xóm, gây ra cảm giác khó chịu cho người ta.</a:t>
            </a:r>
            <a:endParaRPr 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4221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08674C-0C49-0165-4DF3-DBB7861E7EF8}"/>
              </a:ext>
            </a:extLst>
          </p:cNvPr>
          <p:cNvSpPr txBox="1"/>
          <p:nvPr/>
        </p:nvSpPr>
        <p:spPr>
          <a:xfrm>
            <a:off x="899319" y="2583588"/>
            <a:ext cx="8006557" cy="2308324"/>
          </a:xfrm>
          <a:prstGeom prst="rect">
            <a:avLst/>
          </a:prstGeom>
          <a:noFill/>
        </p:spPr>
        <p:txBody>
          <a:bodyPr wrap="square" rtlCol="0">
            <a:spAutoFit/>
          </a:bodyPr>
          <a:lstStyle/>
          <a:p>
            <a:r>
              <a:rPr lang="vi-VN" sz="3600" b="1">
                <a:solidFill>
                  <a:srgbClr val="0000FF"/>
                </a:solidFill>
                <a:latin typeface="AvantGarde" panose="00000400000000000000" pitchFamily="2" charset="0"/>
                <a:ea typeface="AvantGarde" panose="00000400000000000000" pitchFamily="2" charset="0"/>
                <a:cs typeface="AvantGarde" panose="00000400000000000000" pitchFamily="2" charset="0"/>
              </a:rPr>
              <a:t>Em đang chơi đùa cùng chú cún nhỏ trong sân vườn. Đột nhiên, chiếc máy bay đồ chơi của bạn hàng xóm rơi trước mặt em</a:t>
            </a:r>
            <a:endParaRPr 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0" name="TextBox 19">
            <a:extLst>
              <a:ext uri="{FF2B5EF4-FFF2-40B4-BE49-F238E27FC236}">
                <a16:creationId xmlns:a16="http://schemas.microsoft.com/office/drawing/2014/main" id="{1BE79BB9-F71C-E7AB-D55D-20D064E84922}"/>
              </a:ext>
            </a:extLst>
          </p:cNvPr>
          <p:cNvSpPr txBox="1"/>
          <p:nvPr/>
        </p:nvSpPr>
        <p:spPr>
          <a:xfrm>
            <a:off x="1664637" y="4967310"/>
            <a:ext cx="4655201" cy="683585"/>
          </a:xfrm>
          <a:prstGeom prst="rect">
            <a:avLst/>
          </a:prstGeom>
          <a:noFill/>
        </p:spPr>
        <p:txBody>
          <a:bodyPr wrap="square">
            <a:spAutoFit/>
          </a:bodyPr>
          <a:lstStyle/>
          <a:p>
            <a:pPr algn="just">
              <a:lnSpc>
                <a:spcPct val="120000"/>
              </a:lnSpc>
            </a:pPr>
            <a:r>
              <a:rPr lang="en-US"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a:t>
            </a:r>
            <a:r>
              <a:rPr lang="vi-VN"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Em sẽ làm gì?</a:t>
            </a:r>
            <a:endParaRPr lang="en-US"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2" name="TextBox 21">
            <a:extLst>
              <a:ext uri="{FF2B5EF4-FFF2-40B4-BE49-F238E27FC236}">
                <a16:creationId xmlns:a16="http://schemas.microsoft.com/office/drawing/2014/main" id="{AF8295E9-7949-A116-C845-91905E48062B}"/>
              </a:ext>
            </a:extLst>
          </p:cNvPr>
          <p:cNvSpPr txBox="1"/>
          <p:nvPr/>
        </p:nvSpPr>
        <p:spPr>
          <a:xfrm>
            <a:off x="899319" y="5712384"/>
            <a:ext cx="8596312" cy="1374672"/>
          </a:xfrm>
          <a:prstGeom prst="rect">
            <a:avLst/>
          </a:prstGeom>
          <a:noFill/>
        </p:spPr>
        <p:txBody>
          <a:bodyPr wrap="square">
            <a:spAutoFit/>
          </a:bodyPr>
          <a:lstStyle/>
          <a:p>
            <a:pPr>
              <a:lnSpc>
                <a:spcPct val="120000"/>
              </a:lnSpc>
            </a:pPr>
            <a:r>
              <a:rPr lang="vi-VN" sz="3600" b="1">
                <a:solidFill>
                  <a:srgbClr val="0000FF"/>
                </a:solidFill>
                <a:effectLst/>
                <a:latin typeface="AvantGarde" panose="00000400000000000000" pitchFamily="2" charset="0"/>
                <a:ea typeface="AvantGarde" panose="00000400000000000000" pitchFamily="2" charset="0"/>
                <a:cs typeface="AvantGarde" panose="00000400000000000000" pitchFamily="2" charset="0"/>
              </a:rPr>
              <a:t>Em sẽ nhặt lên và đem sang đưa lại cho bạn hàng xóm..</a:t>
            </a:r>
            <a:endParaRPr 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9" name="Picture 8">
            <a:extLst>
              <a:ext uri="{FF2B5EF4-FFF2-40B4-BE49-F238E27FC236}">
                <a16:creationId xmlns:a16="http://schemas.microsoft.com/office/drawing/2014/main" id="{2C4F36ED-3ADA-F770-945D-6D9C81E8B63A}"/>
              </a:ext>
            </a:extLst>
          </p:cNvPr>
          <p:cNvPicPr>
            <a:picLocks noChangeAspect="1"/>
          </p:cNvPicPr>
          <p:nvPr/>
        </p:nvPicPr>
        <p:blipFill rotWithShape="1">
          <a:blip r:embed="rId2"/>
          <a:srcRect r="4507"/>
          <a:stretch/>
        </p:blipFill>
        <p:spPr>
          <a:xfrm>
            <a:off x="9499601" y="2117483"/>
            <a:ext cx="6777038" cy="5045317"/>
          </a:xfrm>
          <a:prstGeom prst="rect">
            <a:avLst/>
          </a:prstGeom>
        </p:spPr>
      </p:pic>
      <p:sp>
        <p:nvSpPr>
          <p:cNvPr id="7" name="Rectangle: Rounded Corners 16">
            <a:extLst>
              <a:ext uri="{FF2B5EF4-FFF2-40B4-BE49-F238E27FC236}">
                <a16:creationId xmlns:a16="http://schemas.microsoft.com/office/drawing/2014/main" id="{EE15B206-FC52-542E-29C3-89175C03E2CB}"/>
              </a:ext>
            </a:extLst>
          </p:cNvPr>
          <p:cNvSpPr/>
          <p:nvPr/>
        </p:nvSpPr>
        <p:spPr>
          <a:xfrm>
            <a:off x="3226197" y="1565446"/>
            <a:ext cx="3352800" cy="524328"/>
          </a:xfrm>
          <a:prstGeom prst="roundRect">
            <a:avLst>
              <a:gd name="adj" fmla="val 40385"/>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3175">
                  <a:solidFill>
                    <a:sysClr val="windowText" lastClr="000000"/>
                  </a:solidFill>
                </a:ln>
                <a:solidFill>
                  <a:schemeClr val="accent2">
                    <a:lumMod val="7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Tình huống </a:t>
            </a:r>
            <a:r>
              <a:rPr lang="en-US" sz="3600" b="1">
                <a:ln w="3175">
                  <a:solidFill>
                    <a:sysClr val="windowText" lastClr="000000"/>
                  </a:solidFill>
                </a:ln>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2</a:t>
            </a:r>
            <a:endParaRPr kumimoji="0" lang="en-US" sz="3600" b="1" i="0" u="none" strike="noStrike" kern="1200" cap="none" spc="0" normalizeH="0" baseline="0" noProof="0">
              <a:ln w="3175">
                <a:solidFill>
                  <a:sysClr val="windowText" lastClr="000000"/>
                </a:solidFill>
              </a:ln>
              <a:solidFill>
                <a:schemeClr val="accent2">
                  <a:lumMod val="75000"/>
                </a:schemeClr>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86449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2"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08674C-0C49-0165-4DF3-DBB7861E7EF8}"/>
              </a:ext>
            </a:extLst>
          </p:cNvPr>
          <p:cNvSpPr txBox="1"/>
          <p:nvPr/>
        </p:nvSpPr>
        <p:spPr>
          <a:xfrm>
            <a:off x="538467" y="2337694"/>
            <a:ext cx="8606632" cy="1200329"/>
          </a:xfrm>
          <a:prstGeom prst="rect">
            <a:avLst/>
          </a:prstGeom>
          <a:noFill/>
        </p:spPr>
        <p:txBody>
          <a:bodyPr wrap="square" rtlCol="0">
            <a:spAutoFit/>
          </a:bodyPr>
          <a:lstStyle/>
          <a:p>
            <a:r>
              <a:rPr lang="vi-VN" sz="36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Em nhìn thấy một người lạ trèo vào tường vào nhà hàng xóm</a:t>
            </a:r>
            <a:r>
              <a:rPr lang="en-US" sz="36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a:t>
            </a:r>
            <a:r>
              <a:rPr lang="en-US" sz="32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endParaRPr lang="en-US" sz="36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0" name="TextBox 19">
            <a:extLst>
              <a:ext uri="{FF2B5EF4-FFF2-40B4-BE49-F238E27FC236}">
                <a16:creationId xmlns:a16="http://schemas.microsoft.com/office/drawing/2014/main" id="{1BE79BB9-F71C-E7AB-D55D-20D064E84922}"/>
              </a:ext>
            </a:extLst>
          </p:cNvPr>
          <p:cNvSpPr txBox="1"/>
          <p:nvPr/>
        </p:nvSpPr>
        <p:spPr>
          <a:xfrm>
            <a:off x="538467" y="3725743"/>
            <a:ext cx="3658487" cy="683585"/>
          </a:xfrm>
          <a:prstGeom prst="rect">
            <a:avLst/>
          </a:prstGeom>
          <a:noFill/>
        </p:spPr>
        <p:txBody>
          <a:bodyPr wrap="square">
            <a:spAutoFit/>
          </a:bodyPr>
          <a:lstStyle/>
          <a:p>
            <a:pPr algn="just">
              <a:lnSpc>
                <a:spcPct val="120000"/>
              </a:lnSpc>
            </a:pPr>
            <a:r>
              <a:rPr lang="en-US" sz="36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a:t>
            </a:r>
            <a:r>
              <a:rPr lang="vi-VN" sz="36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Em sẽ làm gì?</a:t>
            </a:r>
            <a:endParaRPr lang="en-US" sz="36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2" name="TextBox 21">
            <a:extLst>
              <a:ext uri="{FF2B5EF4-FFF2-40B4-BE49-F238E27FC236}">
                <a16:creationId xmlns:a16="http://schemas.microsoft.com/office/drawing/2014/main" id="{AF8295E9-7949-A116-C845-91905E48062B}"/>
              </a:ext>
            </a:extLst>
          </p:cNvPr>
          <p:cNvSpPr txBox="1"/>
          <p:nvPr/>
        </p:nvSpPr>
        <p:spPr>
          <a:xfrm>
            <a:off x="538467" y="4572000"/>
            <a:ext cx="8971451" cy="3342775"/>
          </a:xfrm>
          <a:prstGeom prst="rect">
            <a:avLst/>
          </a:prstGeom>
          <a:noFill/>
        </p:spPr>
        <p:txBody>
          <a:bodyPr wrap="square">
            <a:spAutoFit/>
          </a:bodyPr>
          <a:lstStyle/>
          <a:p>
            <a:pPr>
              <a:lnSpc>
                <a:spcPct val="120000"/>
              </a:lnSpc>
            </a:pPr>
            <a:r>
              <a:rPr lang="vi-VN" sz="36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Nếu như nhà người hàng xóm không có ai ở nhà, em sẽ chạy ra đường và hô to lên cho những hàng xóm xung quanh đều biết để họ bắt tên người lạ lại</a:t>
            </a:r>
            <a:r>
              <a:rPr lang="en-US" sz="36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p>
        </p:txBody>
      </p:sp>
      <p:pic>
        <p:nvPicPr>
          <p:cNvPr id="10" name="Picture 9">
            <a:extLst>
              <a:ext uri="{FF2B5EF4-FFF2-40B4-BE49-F238E27FC236}">
                <a16:creationId xmlns:a16="http://schemas.microsoft.com/office/drawing/2014/main" id="{62720DDB-7340-C4EF-A08C-0421F11CBEF0}"/>
              </a:ext>
            </a:extLst>
          </p:cNvPr>
          <p:cNvPicPr>
            <a:picLocks noChangeAspect="1"/>
          </p:cNvPicPr>
          <p:nvPr/>
        </p:nvPicPr>
        <p:blipFill rotWithShape="1">
          <a:blip r:embed="rId2"/>
          <a:srcRect t="5775"/>
          <a:stretch/>
        </p:blipFill>
        <p:spPr>
          <a:xfrm>
            <a:off x="9509918" y="2219778"/>
            <a:ext cx="6766719" cy="5311584"/>
          </a:xfrm>
          <a:prstGeom prst="rect">
            <a:avLst/>
          </a:prstGeom>
        </p:spPr>
      </p:pic>
      <p:sp>
        <p:nvSpPr>
          <p:cNvPr id="7" name="Rectangle: Rounded Corners 16">
            <a:extLst>
              <a:ext uri="{FF2B5EF4-FFF2-40B4-BE49-F238E27FC236}">
                <a16:creationId xmlns:a16="http://schemas.microsoft.com/office/drawing/2014/main" id="{B8D97E2C-B83B-3706-C433-ADD0E5F20D00}"/>
              </a:ext>
            </a:extLst>
          </p:cNvPr>
          <p:cNvSpPr/>
          <p:nvPr/>
        </p:nvSpPr>
        <p:spPr>
          <a:xfrm>
            <a:off x="3490119" y="1440626"/>
            <a:ext cx="3352800" cy="524328"/>
          </a:xfrm>
          <a:prstGeom prst="roundRect">
            <a:avLst>
              <a:gd name="adj" fmla="val 40385"/>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3175">
                  <a:solidFill>
                    <a:sysClr val="windowText" lastClr="000000"/>
                  </a:solidFill>
                </a:ln>
                <a:solidFill>
                  <a:schemeClr val="accent2">
                    <a:lumMod val="7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Tình huống </a:t>
            </a:r>
            <a:r>
              <a:rPr lang="en-US" sz="3600" b="1">
                <a:ln w="3175">
                  <a:solidFill>
                    <a:sysClr val="windowText" lastClr="000000"/>
                  </a:solidFill>
                </a:ln>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3</a:t>
            </a:r>
            <a:endParaRPr kumimoji="0" lang="en-US" sz="3600" b="1" i="0" u="none" strike="noStrike" kern="1200" cap="none" spc="0" normalizeH="0" baseline="0" noProof="0">
              <a:ln w="3175">
                <a:solidFill>
                  <a:sysClr val="windowText" lastClr="000000"/>
                </a:solidFill>
              </a:ln>
              <a:solidFill>
                <a:schemeClr val="accent2">
                  <a:lumMod val="75000"/>
                </a:schemeClr>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49227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2"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Top Corners Snipped 13">
            <a:extLst>
              <a:ext uri="{FF2B5EF4-FFF2-40B4-BE49-F238E27FC236}">
                <a16:creationId xmlns:a16="http://schemas.microsoft.com/office/drawing/2014/main" id="{20BA9E68-AB75-2ACA-1107-D7E5B970EC39}"/>
              </a:ext>
            </a:extLst>
          </p:cNvPr>
          <p:cNvSpPr/>
          <p:nvPr/>
        </p:nvSpPr>
        <p:spPr>
          <a:xfrm>
            <a:off x="1508919" y="5069425"/>
            <a:ext cx="13944600" cy="2859595"/>
          </a:xfrm>
          <a:custGeom>
            <a:avLst/>
            <a:gdLst>
              <a:gd name="connsiteX0" fmla="*/ 597484 w 13944600"/>
              <a:gd name="connsiteY0" fmla="*/ 0 h 2859595"/>
              <a:gd name="connsiteX1" fmla="*/ 13347116 w 13944600"/>
              <a:gd name="connsiteY1" fmla="*/ 0 h 2859595"/>
              <a:gd name="connsiteX2" fmla="*/ 13944600 w 13944600"/>
              <a:gd name="connsiteY2" fmla="*/ 597484 h 2859595"/>
              <a:gd name="connsiteX3" fmla="*/ 13944600 w 13944600"/>
              <a:gd name="connsiteY3" fmla="*/ 2859595 h 2859595"/>
              <a:gd name="connsiteX4" fmla="*/ 13944600 w 13944600"/>
              <a:gd name="connsiteY4" fmla="*/ 2859595 h 2859595"/>
              <a:gd name="connsiteX5" fmla="*/ 0 w 13944600"/>
              <a:gd name="connsiteY5" fmla="*/ 2859595 h 2859595"/>
              <a:gd name="connsiteX6" fmla="*/ 0 w 13944600"/>
              <a:gd name="connsiteY6" fmla="*/ 2859595 h 2859595"/>
              <a:gd name="connsiteX7" fmla="*/ 0 w 13944600"/>
              <a:gd name="connsiteY7" fmla="*/ 597484 h 2859595"/>
              <a:gd name="connsiteX8" fmla="*/ 597484 w 13944600"/>
              <a:gd name="connsiteY8" fmla="*/ 0 h 28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44600" h="2859595" fill="none" extrusionOk="0">
                <a:moveTo>
                  <a:pt x="597484" y="0"/>
                </a:moveTo>
                <a:cubicBezTo>
                  <a:pt x="2876231" y="78011"/>
                  <a:pt x="9292418" y="21937"/>
                  <a:pt x="13347116" y="0"/>
                </a:cubicBezTo>
                <a:cubicBezTo>
                  <a:pt x="13600547" y="211585"/>
                  <a:pt x="13875520" y="458541"/>
                  <a:pt x="13944600" y="597484"/>
                </a:cubicBezTo>
                <a:cubicBezTo>
                  <a:pt x="14036288" y="1557071"/>
                  <a:pt x="14007708" y="1929866"/>
                  <a:pt x="13944600" y="2859595"/>
                </a:cubicBezTo>
                <a:lnTo>
                  <a:pt x="13944600" y="2859595"/>
                </a:lnTo>
                <a:cubicBezTo>
                  <a:pt x="9081928" y="2714511"/>
                  <a:pt x="6670003" y="2894674"/>
                  <a:pt x="0" y="2859595"/>
                </a:cubicBezTo>
                <a:lnTo>
                  <a:pt x="0" y="2859595"/>
                </a:lnTo>
                <a:cubicBezTo>
                  <a:pt x="42204" y="1762718"/>
                  <a:pt x="161297" y="981875"/>
                  <a:pt x="0" y="597484"/>
                </a:cubicBezTo>
                <a:cubicBezTo>
                  <a:pt x="94939" y="550878"/>
                  <a:pt x="402479" y="236167"/>
                  <a:pt x="597484" y="0"/>
                </a:cubicBezTo>
                <a:close/>
              </a:path>
              <a:path w="13944600" h="2859595" stroke="0" extrusionOk="0">
                <a:moveTo>
                  <a:pt x="597484" y="0"/>
                </a:moveTo>
                <a:cubicBezTo>
                  <a:pt x="2170653" y="-16420"/>
                  <a:pt x="11434014" y="-157111"/>
                  <a:pt x="13347116" y="0"/>
                </a:cubicBezTo>
                <a:cubicBezTo>
                  <a:pt x="13500004" y="147467"/>
                  <a:pt x="13739975" y="484796"/>
                  <a:pt x="13944600" y="597484"/>
                </a:cubicBezTo>
                <a:cubicBezTo>
                  <a:pt x="13945000" y="1595424"/>
                  <a:pt x="14022098" y="2055008"/>
                  <a:pt x="13944600" y="2859595"/>
                </a:cubicBezTo>
                <a:lnTo>
                  <a:pt x="13944600" y="2859595"/>
                </a:lnTo>
                <a:cubicBezTo>
                  <a:pt x="11295739" y="2742100"/>
                  <a:pt x="3094655" y="2941217"/>
                  <a:pt x="0" y="2859595"/>
                </a:cubicBezTo>
                <a:lnTo>
                  <a:pt x="0" y="2859595"/>
                </a:lnTo>
                <a:cubicBezTo>
                  <a:pt x="-46332" y="2547565"/>
                  <a:pt x="133940" y="1376815"/>
                  <a:pt x="0" y="597484"/>
                </a:cubicBezTo>
                <a:cubicBezTo>
                  <a:pt x="128957" y="448708"/>
                  <a:pt x="516229" y="50811"/>
                  <a:pt x="597484" y="0"/>
                </a:cubicBezTo>
                <a:close/>
              </a:path>
            </a:pathLst>
          </a:custGeom>
          <a:solidFill>
            <a:schemeClr val="accent4">
              <a:lumMod val="20000"/>
              <a:lumOff val="80000"/>
            </a:schemeClr>
          </a:solidFill>
          <a:ln w="19050">
            <a:solidFill>
              <a:schemeClr val="accent4">
                <a:lumMod val="75000"/>
              </a:schemeClr>
            </a:solidFill>
            <a:prstDash val="dashDot"/>
            <a:extLst>
              <a:ext uri="{C807C97D-BFC1-408E-A445-0C87EB9F89A2}">
                <ask:lineSketchStyleProps xmlns:ask="http://schemas.microsoft.com/office/drawing/2018/sketchyshapes" sd="2214188587">
                  <a:prstGeom prst="snip2SameRect">
                    <a:avLst>
                      <a:gd name="adj1" fmla="val 20894"/>
                      <a:gd name="adj2"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antGarde" panose="00000400000000000000" pitchFamily="2" charset="0"/>
              <a:ea typeface="AvantGarde" panose="00000400000000000000" pitchFamily="2" charset="0"/>
              <a:cs typeface="AvantGarde" panose="00000400000000000000" pitchFamily="2" charset="0"/>
            </a:endParaRPr>
          </a:p>
        </p:txBody>
      </p:sp>
      <p:pic>
        <p:nvPicPr>
          <p:cNvPr id="10" name="Picture 9">
            <a:extLst>
              <a:ext uri="{FF2B5EF4-FFF2-40B4-BE49-F238E27FC236}">
                <a16:creationId xmlns:a16="http://schemas.microsoft.com/office/drawing/2014/main" id="{62720DDB-7340-C4EF-A08C-0421F11CBEF0}"/>
              </a:ext>
            </a:extLst>
          </p:cNvPr>
          <p:cNvPicPr>
            <a:picLocks noChangeAspect="1"/>
          </p:cNvPicPr>
          <p:nvPr/>
        </p:nvPicPr>
        <p:blipFill rotWithShape="1">
          <a:blip r:embed="rId2"/>
          <a:srcRect t="5775"/>
          <a:stretch/>
        </p:blipFill>
        <p:spPr>
          <a:xfrm>
            <a:off x="10506328" y="1447800"/>
            <a:ext cx="4413791" cy="3531491"/>
          </a:xfrm>
          <a:prstGeom prst="rect">
            <a:avLst/>
          </a:prstGeom>
        </p:spPr>
      </p:pic>
      <p:pic>
        <p:nvPicPr>
          <p:cNvPr id="7" name="Picture 6">
            <a:extLst>
              <a:ext uri="{FF2B5EF4-FFF2-40B4-BE49-F238E27FC236}">
                <a16:creationId xmlns:a16="http://schemas.microsoft.com/office/drawing/2014/main" id="{A7DCC725-DA9F-9239-7A9F-2FB7BCCB84AE}"/>
              </a:ext>
            </a:extLst>
          </p:cNvPr>
          <p:cNvPicPr>
            <a:picLocks noChangeAspect="1"/>
          </p:cNvPicPr>
          <p:nvPr/>
        </p:nvPicPr>
        <p:blipFill rotWithShape="1">
          <a:blip r:embed="rId3"/>
          <a:srcRect l="840" t="3205" r="6986" b="1"/>
          <a:stretch/>
        </p:blipFill>
        <p:spPr>
          <a:xfrm>
            <a:off x="5852319" y="1476375"/>
            <a:ext cx="4343400" cy="3387364"/>
          </a:xfrm>
          <a:prstGeom prst="rect">
            <a:avLst/>
          </a:prstGeom>
        </p:spPr>
      </p:pic>
      <p:pic>
        <p:nvPicPr>
          <p:cNvPr id="9" name="Picture 8">
            <a:extLst>
              <a:ext uri="{FF2B5EF4-FFF2-40B4-BE49-F238E27FC236}">
                <a16:creationId xmlns:a16="http://schemas.microsoft.com/office/drawing/2014/main" id="{6C3A3BBF-EFE0-6C74-438A-5327E19465FE}"/>
              </a:ext>
            </a:extLst>
          </p:cNvPr>
          <p:cNvPicPr>
            <a:picLocks noChangeAspect="1"/>
          </p:cNvPicPr>
          <p:nvPr/>
        </p:nvPicPr>
        <p:blipFill rotWithShape="1">
          <a:blip r:embed="rId4"/>
          <a:srcRect r="4680"/>
          <a:stretch/>
        </p:blipFill>
        <p:spPr>
          <a:xfrm>
            <a:off x="1263912" y="1476375"/>
            <a:ext cx="4343400" cy="3531491"/>
          </a:xfrm>
          <a:prstGeom prst="rect">
            <a:avLst/>
          </a:prstGeom>
        </p:spPr>
      </p:pic>
      <p:sp>
        <p:nvSpPr>
          <p:cNvPr id="12" name="TextBox 11">
            <a:extLst>
              <a:ext uri="{FF2B5EF4-FFF2-40B4-BE49-F238E27FC236}">
                <a16:creationId xmlns:a16="http://schemas.microsoft.com/office/drawing/2014/main" id="{90DFF60D-46A3-85BB-366F-596A0C105E2E}"/>
              </a:ext>
            </a:extLst>
          </p:cNvPr>
          <p:cNvSpPr txBox="1"/>
          <p:nvPr/>
        </p:nvSpPr>
        <p:spPr>
          <a:xfrm>
            <a:off x="1731964" y="5177499"/>
            <a:ext cx="13498510" cy="2751522"/>
          </a:xfrm>
          <a:prstGeom prst="rect">
            <a:avLst/>
          </a:prstGeom>
          <a:noFill/>
        </p:spPr>
        <p:txBody>
          <a:bodyPr wrap="square">
            <a:spAutoFit/>
          </a:bodyPr>
          <a:lstStyle/>
          <a:p>
            <a:pPr>
              <a:lnSpc>
                <a:spcPct val="120000"/>
              </a:lnSpc>
            </a:pP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Chúng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ta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nên</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thể</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hiện</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sự</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quan</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tâm</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đến</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hàng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xóm</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láng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giềng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bằng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nhiều</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hành</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động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như</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không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trêu</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chọc</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phải</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biết</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chia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sẻ</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giúp</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đỡ</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động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viên</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Đừng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thể</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hiện</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những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hành</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động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thờ</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ơ,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trêu</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chọc</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không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quan</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tâm</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giúp</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đỡ</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với</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hàng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xóm</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láng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 </a:t>
            </a:r>
            <a:r>
              <a:rPr lang="en-US" sz="3600" b="1" i="1" dirty="0" err="1">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giềng</a:t>
            </a:r>
            <a:r>
              <a:rPr lang="en-US" sz="3600" b="1" i="1" dirty="0">
                <a:solidFill>
                  <a:srgbClr val="FF0000"/>
                </a:solidFill>
                <a:effectLst/>
                <a:latin typeface="SVN-Anastasia" panose="020B0606040200020203" pitchFamily="34" charset="0"/>
                <a:ea typeface="AvantGarde" panose="00000400000000000000" pitchFamily="2" charset="0"/>
                <a:cs typeface="AvantGarde" panose="00000400000000000000" pitchFamily="2" charset="0"/>
              </a:rPr>
              <a:t>.</a:t>
            </a:r>
            <a:endParaRPr lang="en-US" sz="3600" b="1" dirty="0">
              <a:solidFill>
                <a:srgbClr val="FF0000"/>
              </a:solidFill>
              <a:latin typeface="SVN-Anastasia" panose="020B0606040200020203" pitchFamily="34" charset="0"/>
              <a:ea typeface="AvantGarde" panose="00000400000000000000" pitchFamily="2" charset="0"/>
              <a:cs typeface="AvantGarde" panose="00000400000000000000" pitchFamily="2" charset="0"/>
            </a:endParaRPr>
          </a:p>
        </p:txBody>
      </p:sp>
      <p:sp>
        <p:nvSpPr>
          <p:cNvPr id="11" name="Hộp Văn bản 10">
            <a:extLst>
              <a:ext uri="{FF2B5EF4-FFF2-40B4-BE49-F238E27FC236}">
                <a16:creationId xmlns:a16="http://schemas.microsoft.com/office/drawing/2014/main" id="{4752A012-1583-6E5D-B6C9-9C71157876CD}"/>
              </a:ext>
            </a:extLst>
          </p:cNvPr>
          <p:cNvSpPr txBox="1"/>
          <p:nvPr/>
        </p:nvSpPr>
        <p:spPr>
          <a:xfrm>
            <a:off x="8961438" y="148888"/>
            <a:ext cx="3962400" cy="1015663"/>
          </a:xfrm>
          <a:prstGeom prst="rect">
            <a:avLst/>
          </a:prstGeom>
          <a:noFill/>
        </p:spPr>
        <p:txBody>
          <a:bodyPr wrap="square" rtlCol="0">
            <a:spAutoFit/>
          </a:bodyPr>
          <a:lstStyle/>
          <a:p>
            <a:r>
              <a:rPr lang="en-US" sz="6000" b="1">
                <a:ln w="22225">
                  <a:solidFill>
                    <a:schemeClr val="accent2"/>
                  </a:solidFill>
                  <a:prstDash val="solid"/>
                </a:ln>
                <a:solidFill>
                  <a:schemeClr val="accent2">
                    <a:lumMod val="40000"/>
                    <a:lumOff val="60000"/>
                  </a:schemeClr>
                </a:solidFill>
                <a:latin typeface="SVN-Ziclets" panose="02000603000000000000" pitchFamily="2" charset="0"/>
              </a:rPr>
              <a:t>Kết luận</a:t>
            </a:r>
          </a:p>
        </p:txBody>
      </p:sp>
    </p:spTree>
    <p:extLst>
      <p:ext uri="{BB962C8B-B14F-4D97-AF65-F5344CB8AC3E}">
        <p14:creationId xmlns:p14="http://schemas.microsoft.com/office/powerpoint/2010/main" val="419041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1412</TotalTime>
  <Words>412</Words>
  <Application>Microsoft Office PowerPoint</Application>
  <PresentationFormat>Tùy chỉnh</PresentationFormat>
  <Paragraphs>29</Paragraphs>
  <Slides>16</Slides>
  <Notes>0</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16</vt:i4>
      </vt:variant>
    </vt:vector>
  </HeadingPairs>
  <TitlesOfParts>
    <vt:vector size="26" baseType="lpstr">
      <vt:lpstr>Arial</vt:lpstr>
      <vt:lpstr>Arial-Rounded</vt:lpstr>
      <vt:lpstr>AvantGarde</vt:lpstr>
      <vt:lpstr>Calibri</vt:lpstr>
      <vt:lpstr>HP001 4 hàng</vt:lpstr>
      <vt:lpstr>HP001 Kieu 2 5H</vt:lpstr>
      <vt:lpstr>SVN-Anastasia</vt:lpstr>
      <vt:lpstr>SVN-Ziclets</vt:lpstr>
      <vt:lpstr>Times New Roman</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Tuyết Nga</cp:lastModifiedBy>
  <cp:revision>246</cp:revision>
  <dcterms:created xsi:type="dcterms:W3CDTF">2022-07-10T01:37:20Z</dcterms:created>
  <dcterms:modified xsi:type="dcterms:W3CDTF">2022-10-12T16:37:53Z</dcterms:modified>
</cp:coreProperties>
</file>