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7"/>
  </p:notesMasterIdLst>
  <p:sldIdLst>
    <p:sldId id="364" r:id="rId2"/>
    <p:sldId id="365" r:id="rId3"/>
    <p:sldId id="368" r:id="rId4"/>
    <p:sldId id="344" r:id="rId5"/>
    <p:sldId id="369" r:id="rId6"/>
    <p:sldId id="372" r:id="rId7"/>
    <p:sldId id="322" r:id="rId8"/>
    <p:sldId id="373" r:id="rId9"/>
    <p:sldId id="291" r:id="rId10"/>
    <p:sldId id="385" r:id="rId11"/>
    <p:sldId id="374" r:id="rId12"/>
    <p:sldId id="389" r:id="rId13"/>
    <p:sldId id="376" r:id="rId14"/>
    <p:sldId id="377" r:id="rId15"/>
    <p:sldId id="384" r:id="rId16"/>
    <p:sldId id="378" r:id="rId17"/>
    <p:sldId id="323" r:id="rId18"/>
    <p:sldId id="379" r:id="rId19"/>
    <p:sldId id="386" r:id="rId20"/>
    <p:sldId id="390" r:id="rId21"/>
    <p:sldId id="391" r:id="rId22"/>
    <p:sldId id="387" r:id="rId23"/>
    <p:sldId id="331" r:id="rId24"/>
    <p:sldId id="300" r:id="rId25"/>
    <p:sldId id="272" r:id="rId26"/>
  </p:sldIdLst>
  <p:sldSz cx="9144000" cy="5715000" type="screen16x10"/>
  <p:notesSz cx="6858000" cy="9144000"/>
  <p:embeddedFontLst>
    <p:embeddedFont>
      <p:font typeface="Century Gothic" pitchFamily="34" charset="0"/>
      <p:regular r:id="rId28"/>
      <p:bold r:id="rId29"/>
      <p:italic r:id="rId30"/>
      <p:boldItalic r:id="rId31"/>
    </p:embeddedFont>
    <p:embeddedFont>
      <p:font typeface="Calibri" pitchFamily="34" charset="0"/>
      <p:regular r:id="rId32"/>
      <p:bold r:id="rId33"/>
      <p:italic r:id="rId34"/>
      <p:boldItalic r:id="rId35"/>
    </p:embeddedFont>
    <p:embeddedFont>
      <p:font typeface="宋体" pitchFamily="2" charset="-122"/>
      <p:regular r:id="rId36"/>
    </p:embeddedFont>
    <p:embeddedFont>
      <p:font typeface="VNI-Avo" pitchFamily="2" charset="0"/>
      <p:regular r:id="rId37"/>
      <p:bold r:id="rId38"/>
      <p:italic r:id="rId39"/>
      <p:boldItalic r:id="rId40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FF99"/>
    <a:srgbClr val="006600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05" autoAdjust="0"/>
    <p:restoredTop sz="88467" autoAdjust="0"/>
  </p:normalViewPr>
  <p:slideViewPr>
    <p:cSldViewPr snapToGrid="0">
      <p:cViewPr>
        <p:scale>
          <a:sx n="70" d="100"/>
          <a:sy n="70" d="100"/>
        </p:scale>
        <p:origin x="-1428" y="-24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5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6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8588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44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870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2021/10/11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file:///D:\BAI%20GIANG%20DIEN%20TU\CHUYEN%20DE%20DAO%20DUC%201\Du%20lieu%20thuc%20hanh\chi%20nga%20em%20nang.mp3" TargetMode="External"/><Relationship Id="rId7" Type="http://schemas.openxmlformats.org/officeDocument/2006/relationships/image" Target="../media/image2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27.png"/><Relationship Id="rId5" Type="http://schemas.openxmlformats.org/officeDocument/2006/relationships/audio" Target="file:///D:\Chuyen%20de%20QUYEN%20TRE%20EM\Audio\Di%20hoc%20-%20Xuan%20mai.mp3" TargetMode="External"/><Relationship Id="rId10" Type="http://schemas.openxmlformats.org/officeDocument/2006/relationships/image" Target="../media/image26.wmf"/><Relationship Id="rId4" Type="http://schemas.openxmlformats.org/officeDocument/2006/relationships/audio" Target="file:///D:\GIAO%20AN%20DIEN%20TU%20TONG%20HOP\tap%20viet%20hockyii%20SGDDu-%20hanh\TAPVIET-%20hanh\bui%20phan.mp3" TargetMode="External"/><Relationship Id="rId9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2" y="285750"/>
            <a:ext cx="8229599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1" y="535053"/>
            <a:ext cx="834233" cy="83423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051360" y="455322"/>
            <a:ext cx="4295175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sz="216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9710" y="1882771"/>
            <a:ext cx="9004290" cy="1412694"/>
          </a:xfrm>
          <a:prstGeom prst="rect">
            <a:avLst/>
          </a:prstGeom>
          <a:noFill/>
        </p:spPr>
        <p:txBody>
          <a:bodyPr wrap="square" lIns="82296" tIns="41148" rIns="82296" bIns="41148">
            <a:spAutoFit/>
          </a:bodyPr>
          <a:lstStyle/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CHÀO MỪNG QUÝ THẦY CÔ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CÙNG CÁC EM HỌC SINH</a:t>
            </a:r>
          </a:p>
          <a:p>
            <a:pPr algn="ctr" defTabSz="685800">
              <a:defRPr/>
            </a:pPr>
            <a:r>
              <a:rPr lang="en-US" sz="2880" b="1" i="1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ĐẾN VỚI TIẾT HỌC VẦN</a:t>
            </a:r>
          </a:p>
        </p:txBody>
      </p:sp>
      <p:pic>
        <p:nvPicPr>
          <p:cNvPr id="6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25378" y="3762684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5972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5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66667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5E256B8F-E025-9F48-9A4C-AEB9C7D66B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037"/>
            <a:ext cx="9144000" cy="339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62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14116F-FA04-424D-82EA-B3AAD59B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E29DE151-C270-AD49-803F-4EE96D1C5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9" y="0"/>
            <a:ext cx="8987882" cy="5715000"/>
          </a:xfrm>
        </p:spPr>
      </p:pic>
      <p:cxnSp>
        <p:nvCxnSpPr>
          <p:cNvPr id="7" name="Straight Connector 6">
            <a:extLst>
              <a:ext uri="{FF2B5EF4-FFF2-40B4-BE49-F238E27FC236}">
                <a16:creationId xmlns="" xmlns:a16="http://schemas.microsoft.com/office/drawing/2014/main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778728" y="1181365"/>
            <a:ext cx="120618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50C38388-A25A-FB4C-9011-DFFE393093CE}"/>
              </a:ext>
            </a:extLst>
          </p:cNvPr>
          <p:cNvCxnSpPr>
            <a:cxnSpLocks/>
          </p:cNvCxnSpPr>
          <p:nvPr/>
        </p:nvCxnSpPr>
        <p:spPr>
          <a:xfrm>
            <a:off x="2772938" y="1154069"/>
            <a:ext cx="109653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="" xmlns:a16="http://schemas.microsoft.com/office/drawing/2014/main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3691054" y="1635512"/>
            <a:ext cx="8028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8E143EB9-2AF1-8B40-B185-F6858440A6FC}"/>
              </a:ext>
            </a:extLst>
          </p:cNvPr>
          <p:cNvCxnSpPr>
            <a:cxnSpLocks/>
          </p:cNvCxnSpPr>
          <p:nvPr/>
        </p:nvCxnSpPr>
        <p:spPr>
          <a:xfrm>
            <a:off x="4668645" y="1621864"/>
            <a:ext cx="81775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="" xmlns:a16="http://schemas.microsoft.com/office/drawing/2014/main" id="{D999A7B2-70E6-7F4C-A9BB-AFC04261D4C7}"/>
              </a:ext>
            </a:extLst>
          </p:cNvPr>
          <p:cNvCxnSpPr>
            <a:cxnSpLocks/>
          </p:cNvCxnSpPr>
          <p:nvPr/>
        </p:nvCxnSpPr>
        <p:spPr>
          <a:xfrm>
            <a:off x="7753816" y="1635512"/>
            <a:ext cx="6542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="" xmlns:a16="http://schemas.microsoft.com/office/drawing/2014/main" id="{4CF8CC78-5A93-4B4E-B3F7-810179F80520}"/>
              </a:ext>
            </a:extLst>
          </p:cNvPr>
          <p:cNvCxnSpPr>
            <a:cxnSpLocks/>
          </p:cNvCxnSpPr>
          <p:nvPr/>
        </p:nvCxnSpPr>
        <p:spPr>
          <a:xfrm>
            <a:off x="1984917" y="2075347"/>
            <a:ext cx="13362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="" xmlns:a16="http://schemas.microsoft.com/office/drawing/2014/main" id="{C6B0F251-E3C6-9544-B0BC-8C4FABD6F3BA}"/>
              </a:ext>
            </a:extLst>
          </p:cNvPr>
          <p:cNvCxnSpPr>
            <a:cxnSpLocks/>
          </p:cNvCxnSpPr>
          <p:nvPr/>
        </p:nvCxnSpPr>
        <p:spPr>
          <a:xfrm>
            <a:off x="5925016" y="2048051"/>
            <a:ext cx="60959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14116F-FA04-424D-82EA-B3AAD59B6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E29DE151-C270-AD49-803F-4EE96D1C50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9" y="0"/>
            <a:ext cx="8987882" cy="5715000"/>
          </a:xfrm>
        </p:spPr>
      </p:pic>
      <p:cxnSp>
        <p:nvCxnSpPr>
          <p:cNvPr id="4" name="Straight Connector 3"/>
          <p:cNvCxnSpPr/>
          <p:nvPr/>
        </p:nvCxnSpPr>
        <p:spPr>
          <a:xfrm flipH="1">
            <a:off x="3930554" y="709684"/>
            <a:ext cx="109182" cy="53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4533329" y="1182807"/>
            <a:ext cx="109182" cy="53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539551" y="1164609"/>
            <a:ext cx="109182" cy="53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8422942" y="1182807"/>
            <a:ext cx="109182" cy="53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330052" y="1715070"/>
            <a:ext cx="97809" cy="4549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6582768" y="1637732"/>
            <a:ext cx="109182" cy="5322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968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741839D-755B-524A-BE28-D6DE252E1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="" xmlns:a16="http://schemas.microsoft.com/office/drawing/2014/main" id="{25C00FA0-AFCA-5A46-9BCD-E868E9D39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690" y="0"/>
            <a:ext cx="8726945" cy="5715000"/>
          </a:xfrm>
        </p:spPr>
      </p:pic>
      <p:sp>
        <p:nvSpPr>
          <p:cNvPr id="6" name="Oval 5">
            <a:extLst>
              <a:ext uri="{FF2B5EF4-FFF2-40B4-BE49-F238E27FC236}">
                <a16:creationId xmlns=""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512955" y="808069"/>
            <a:ext cx="334537" cy="3300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="" xmlns:a16="http://schemas.microsoft.com/office/drawing/2014/main" id="{7778793F-5E0F-394C-B59D-40222FEDC024}"/>
              </a:ext>
            </a:extLst>
          </p:cNvPr>
          <p:cNvSpPr/>
          <p:nvPr/>
        </p:nvSpPr>
        <p:spPr>
          <a:xfrm>
            <a:off x="6589871" y="930901"/>
            <a:ext cx="334537" cy="33003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49FC5B24-30F2-BF4A-995A-6C887C3CC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782445"/>
            <a:ext cx="9048466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="" xmlns:a16="http://schemas.microsoft.com/office/drawing/2014/main" id="{30179FF9-5C59-E344-8BF6-F9AD6CA16009}"/>
              </a:ext>
            </a:extLst>
          </p:cNvPr>
          <p:cNvSpPr/>
          <p:nvPr/>
        </p:nvSpPr>
        <p:spPr>
          <a:xfrm>
            <a:off x="314729" y="159083"/>
            <a:ext cx="757916" cy="40139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6600"/>
                </a:solidFill>
                <a:latin typeface="Century Gothic" pitchFamily="34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E87E938-099E-414E-BEF3-4C505AABB764}"/>
              </a:ext>
            </a:extLst>
          </p:cNvPr>
          <p:cNvSpPr txBox="1"/>
          <p:nvPr/>
        </p:nvSpPr>
        <p:spPr>
          <a:xfrm>
            <a:off x="1018710" y="114454"/>
            <a:ext cx="2112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solidFill>
                  <a:srgbClr val="006600"/>
                </a:solidFill>
                <a:latin typeface="Century Gothic" pitchFamily="34" charset="0"/>
              </a:rPr>
              <a:t>Nối</a:t>
            </a:r>
            <a:r>
              <a:rPr lang="en-US" sz="28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Century Gothic" pitchFamily="34" charset="0"/>
              </a:rPr>
              <a:t>đúng</a:t>
            </a:r>
            <a:r>
              <a:rPr lang="en-US" sz="2800" b="1" dirty="0">
                <a:solidFill>
                  <a:srgbClr val="006600"/>
                </a:solidFill>
                <a:latin typeface="Century Gothic" pitchFamily="34" charset="0"/>
              </a:rPr>
              <a:t>: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="" xmlns:a16="http://schemas.microsoft.com/office/drawing/2014/main" id="{D5575A4A-6073-2D4C-8771-61261D9D7A70}"/>
              </a:ext>
            </a:extLst>
          </p:cNvPr>
          <p:cNvCxnSpPr>
            <a:cxnSpLocks/>
            <a:endCxn id="22" idx="2"/>
          </p:cNvCxnSpPr>
          <p:nvPr/>
        </p:nvCxnSpPr>
        <p:spPr>
          <a:xfrm>
            <a:off x="2501778" y="2093307"/>
            <a:ext cx="1749005" cy="1354897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="" xmlns:a16="http://schemas.microsoft.com/office/drawing/2014/main" id="{BECB20A0-37BC-124B-B833-4B70C553BCD3}"/>
              </a:ext>
            </a:extLst>
          </p:cNvPr>
          <p:cNvCxnSpPr>
            <a:cxnSpLocks/>
            <a:stCxn id="14" idx="0"/>
            <a:endCxn id="21" idx="3"/>
          </p:cNvCxnSpPr>
          <p:nvPr/>
        </p:nvCxnSpPr>
        <p:spPr>
          <a:xfrm flipV="1">
            <a:off x="2825483" y="2295014"/>
            <a:ext cx="1454255" cy="1139542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3" name="Round Diagonal Corner Rectangle 12">
            <a:extLst>
              <a:ext uri="{FF2B5EF4-FFF2-40B4-BE49-F238E27FC236}">
                <a16:creationId xmlns="" xmlns:a16="http://schemas.microsoft.com/office/drawing/2014/main" id="{3FB197CE-258B-F446-B0DC-29FC88B54617}"/>
              </a:ext>
            </a:extLst>
          </p:cNvPr>
          <p:cNvSpPr/>
          <p:nvPr/>
        </p:nvSpPr>
        <p:spPr>
          <a:xfrm>
            <a:off x="488925" y="1779540"/>
            <a:ext cx="2340574" cy="65792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Nghỉ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hè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,</a:t>
            </a:r>
          </a:p>
        </p:txBody>
      </p:sp>
      <p:sp>
        <p:nvSpPr>
          <p:cNvPr id="14" name="Round Diagonal Corner Rectangle 13">
            <a:extLst>
              <a:ext uri="{FF2B5EF4-FFF2-40B4-BE49-F238E27FC236}">
                <a16:creationId xmlns="" xmlns:a16="http://schemas.microsoft.com/office/drawing/2014/main" id="{D9288685-537A-F84D-B0F6-1932B0217261}"/>
              </a:ext>
            </a:extLst>
          </p:cNvPr>
          <p:cNvSpPr/>
          <p:nvPr/>
        </p:nvSpPr>
        <p:spPr>
          <a:xfrm>
            <a:off x="484909" y="3105595"/>
            <a:ext cx="2340574" cy="657922"/>
          </a:xfrm>
          <a:prstGeom prst="round2Diag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Nhà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bà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="" xmlns:a16="http://schemas.microsoft.com/office/drawing/2014/main" id="{24D4DE8B-D9EB-FA41-8B0B-B46666D0B18E}"/>
              </a:ext>
            </a:extLst>
          </p:cNvPr>
          <p:cNvSpPr/>
          <p:nvPr/>
        </p:nvSpPr>
        <p:spPr>
          <a:xfrm>
            <a:off x="4429203" y="1793188"/>
            <a:ext cx="4250773" cy="657922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gà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,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có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nghé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.</a:t>
            </a:r>
          </a:p>
        </p:txBody>
      </p:sp>
      <p:sp>
        <p:nvSpPr>
          <p:cNvPr id="16" name="Round Diagonal Corner Rectangle 15">
            <a:extLst>
              <a:ext uri="{FF2B5EF4-FFF2-40B4-BE49-F238E27FC236}">
                <a16:creationId xmlns="" xmlns:a16="http://schemas.microsoft.com/office/drawing/2014/main" id="{24F7EB5B-6D69-6C4B-989D-0CC7A1659377}"/>
              </a:ext>
            </a:extLst>
          </p:cNvPr>
          <p:cNvSpPr/>
          <p:nvPr/>
        </p:nvSpPr>
        <p:spPr>
          <a:xfrm>
            <a:off x="4429203" y="3119243"/>
            <a:ext cx="4250773" cy="657922"/>
          </a:xfrm>
          <a:prstGeom prst="round2DiagRect">
            <a:avLst/>
          </a:prstGeom>
          <a:solidFill>
            <a:srgbClr val="FFFF99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Bi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ở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nhà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bà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.</a:t>
            </a:r>
          </a:p>
        </p:txBody>
      </p:sp>
      <p:sp>
        <p:nvSpPr>
          <p:cNvPr id="4" name="Oval 3">
            <a:extLst>
              <a:ext uri="{FF2B5EF4-FFF2-40B4-BE49-F238E27FC236}">
                <a16:creationId xmlns="" xmlns:a16="http://schemas.microsoft.com/office/drawing/2014/main" id="{E81838BC-C649-1A43-AA99-AF3ABEBF5D89}"/>
              </a:ext>
            </a:extLst>
          </p:cNvPr>
          <p:cNvSpPr/>
          <p:nvPr/>
        </p:nvSpPr>
        <p:spPr>
          <a:xfrm>
            <a:off x="234005" y="1936938"/>
            <a:ext cx="440968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entury Gothic" pitchFamily="34" charset="0"/>
              </a:rPr>
              <a:t>a</a:t>
            </a:r>
          </a:p>
        </p:txBody>
      </p:sp>
      <p:sp>
        <p:nvSpPr>
          <p:cNvPr id="20" name="Oval 19">
            <a:extLst>
              <a:ext uri="{FF2B5EF4-FFF2-40B4-BE49-F238E27FC236}">
                <a16:creationId xmlns="" xmlns:a16="http://schemas.microsoft.com/office/drawing/2014/main" id="{FD4F641A-7A6C-F04E-9004-96F64C8A5095}"/>
              </a:ext>
            </a:extLst>
          </p:cNvPr>
          <p:cNvSpPr/>
          <p:nvPr/>
        </p:nvSpPr>
        <p:spPr>
          <a:xfrm>
            <a:off x="234005" y="3263677"/>
            <a:ext cx="440968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entury Gothic" pitchFamily="34" charset="0"/>
              </a:rPr>
              <a:t>b</a:t>
            </a:r>
          </a:p>
        </p:txBody>
      </p:sp>
      <p:sp>
        <p:nvSpPr>
          <p:cNvPr id="21" name="Oval 20">
            <a:extLst>
              <a:ext uri="{FF2B5EF4-FFF2-40B4-BE49-F238E27FC236}">
                <a16:creationId xmlns="" xmlns:a16="http://schemas.microsoft.com/office/drawing/2014/main" id="{1EABD835-4378-E34B-93D9-C5161AA78952}"/>
              </a:ext>
            </a:extLst>
          </p:cNvPr>
          <p:cNvSpPr/>
          <p:nvPr/>
        </p:nvSpPr>
        <p:spPr>
          <a:xfrm>
            <a:off x="4215160" y="2002138"/>
            <a:ext cx="440968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entury Gothic" pitchFamily="34" charset="0"/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="" xmlns:a16="http://schemas.microsoft.com/office/drawing/2014/main" id="{3605C471-F472-6A4A-A159-298124D20EF8}"/>
              </a:ext>
            </a:extLst>
          </p:cNvPr>
          <p:cNvSpPr/>
          <p:nvPr/>
        </p:nvSpPr>
        <p:spPr>
          <a:xfrm>
            <a:off x="4250783" y="3276641"/>
            <a:ext cx="440968" cy="343125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Century Gothic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6571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408EC71-284A-EA43-B05C-2225E841A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</a:rPr>
              <a:t>4. </a:t>
            </a:r>
            <a:r>
              <a:rPr lang="en-US" sz="2800" b="1" dirty="0" err="1">
                <a:solidFill>
                  <a:srgbClr val="006600"/>
                </a:solidFill>
              </a:rPr>
              <a:t>Tập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  <a:r>
              <a:rPr lang="en-US" sz="2800" b="1" dirty="0" err="1">
                <a:solidFill>
                  <a:srgbClr val="006600"/>
                </a:solidFill>
              </a:rPr>
              <a:t>viết</a:t>
            </a:r>
            <a:r>
              <a:rPr lang="en-US" sz="2800" b="1" dirty="0">
                <a:solidFill>
                  <a:srgbClr val="006600"/>
                </a:solidFill>
              </a:rPr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126" y="1583541"/>
            <a:ext cx="8511746" cy="1471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3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70A2E49B-5AD9-F849-BA81-699A2D1AF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88" y="-109182"/>
            <a:ext cx="7779224" cy="6059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95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42" y="791573"/>
            <a:ext cx="4215528" cy="4653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325" flipH="1">
            <a:off x="3389703" y="384823"/>
            <a:ext cx="4591091" cy="451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Shape 233"/>
          <p:cNvSpPr>
            <a:spLocks noChangeArrowheads="1"/>
          </p:cNvSpPr>
          <p:nvPr/>
        </p:nvSpPr>
        <p:spPr bwMode="auto">
          <a:xfrm>
            <a:off x="4075867" y="1887227"/>
            <a:ext cx="3771900" cy="1253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  <p:txBody>
          <a:bodyPr lIns="17145" tIns="17145" rIns="17145" bIns="17145" anchor="ctr">
            <a:spAutoFit/>
          </a:bodyPr>
          <a:lstStyle>
            <a:lvl1pPr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412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12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309563">
              <a:lnSpc>
                <a:spcPct val="150000"/>
              </a:lnSpc>
              <a:defRPr/>
            </a:pP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Ôn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bài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ea typeface="仓耳玄三M W05"/>
                <a:cs typeface="Times New Roman" panose="02020603050405020304" pitchFamily="18" charset="0"/>
                <a:sym typeface="Lato Regular"/>
              </a:rPr>
              <a:t>cũ</a:t>
            </a:r>
            <a:endParaRPr lang="en-US" altLang="en-US" sz="6000" b="1" dirty="0">
              <a:solidFill>
                <a:srgbClr val="FF0000"/>
              </a:solidFill>
              <a:latin typeface="Times New Roman" panose="02020603050405020304" pitchFamily="18" charset="0"/>
              <a:ea typeface="仓耳玄三M W05"/>
              <a:cs typeface="Times New Roman" panose="02020603050405020304" pitchFamily="18" charset="0"/>
              <a:sym typeface="Lato Regular"/>
            </a:endParaRPr>
          </a:p>
        </p:txBody>
      </p:sp>
      <p:grpSp>
        <p:nvGrpSpPr>
          <p:cNvPr id="6" name="Group 1261"/>
          <p:cNvGrpSpPr>
            <a:grpSpLocks/>
          </p:cNvGrpSpPr>
          <p:nvPr/>
        </p:nvGrpSpPr>
        <p:grpSpPr bwMode="auto">
          <a:xfrm>
            <a:off x="4470202" y="1585557"/>
            <a:ext cx="315040" cy="285035"/>
            <a:chOff x="0" y="0"/>
            <a:chExt cx="935237" cy="845748"/>
          </a:xfrm>
        </p:grpSpPr>
        <p:sp>
          <p:nvSpPr>
            <p:cNvPr id="7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1260">
              <a:extLst/>
            </p:cNvPr>
            <p:cNvSpPr/>
            <p:nvPr/>
          </p:nvSpPr>
          <p:spPr>
            <a:xfrm>
              <a:off x="114519" y="120821"/>
              <a:ext cx="617129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" name="Group 1261"/>
          <p:cNvGrpSpPr>
            <a:grpSpLocks/>
          </p:cNvGrpSpPr>
          <p:nvPr/>
        </p:nvGrpSpPr>
        <p:grpSpPr bwMode="auto">
          <a:xfrm>
            <a:off x="5920027" y="3457576"/>
            <a:ext cx="316112" cy="285035"/>
            <a:chOff x="0" y="0"/>
            <a:chExt cx="935237" cy="845748"/>
          </a:xfrm>
        </p:grpSpPr>
        <p:sp>
          <p:nvSpPr>
            <p:cNvPr id="10" name="Shape 1259">
              <a:extLst/>
            </p:cNvPr>
            <p:cNvSpPr/>
            <p:nvPr/>
          </p:nvSpPr>
          <p:spPr>
            <a:xfrm>
              <a:off x="0" y="0"/>
              <a:ext cx="935237" cy="845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87" y="21600"/>
                  </a:moveTo>
                  <a:lnTo>
                    <a:pt x="1467" y="11753"/>
                  </a:lnTo>
                  <a:cubicBezTo>
                    <a:pt x="531" y="10505"/>
                    <a:pt x="0" y="8841"/>
                    <a:pt x="0" y="7108"/>
                  </a:cubicBezTo>
                  <a:cubicBezTo>
                    <a:pt x="0" y="3224"/>
                    <a:pt x="2903" y="0"/>
                    <a:pt x="6399" y="0"/>
                  </a:cubicBezTo>
                  <a:cubicBezTo>
                    <a:pt x="8022" y="0"/>
                    <a:pt x="9645" y="659"/>
                    <a:pt x="10800" y="1942"/>
                  </a:cubicBezTo>
                  <a:cubicBezTo>
                    <a:pt x="11955" y="763"/>
                    <a:pt x="13578" y="0"/>
                    <a:pt x="15170" y="0"/>
                  </a:cubicBezTo>
                  <a:cubicBezTo>
                    <a:pt x="18697" y="0"/>
                    <a:pt x="21600" y="3224"/>
                    <a:pt x="21600" y="7108"/>
                  </a:cubicBezTo>
                  <a:cubicBezTo>
                    <a:pt x="21600" y="8772"/>
                    <a:pt x="21069" y="10436"/>
                    <a:pt x="20102" y="11753"/>
                  </a:cubicBezTo>
                  <a:lnTo>
                    <a:pt x="20039" y="11857"/>
                  </a:lnTo>
                  <a:lnTo>
                    <a:pt x="12610" y="19346"/>
                  </a:lnTo>
                  <a:lnTo>
                    <a:pt x="11736" y="18202"/>
                  </a:lnTo>
                  <a:lnTo>
                    <a:pt x="19103" y="10783"/>
                  </a:lnTo>
                  <a:cubicBezTo>
                    <a:pt x="19852" y="9812"/>
                    <a:pt x="20258" y="8460"/>
                    <a:pt x="20258" y="7212"/>
                  </a:cubicBezTo>
                  <a:cubicBezTo>
                    <a:pt x="20258" y="4126"/>
                    <a:pt x="17948" y="1560"/>
                    <a:pt x="15170" y="1560"/>
                  </a:cubicBezTo>
                  <a:cubicBezTo>
                    <a:pt x="13703" y="1560"/>
                    <a:pt x="12267" y="2323"/>
                    <a:pt x="11331" y="3536"/>
                  </a:cubicBezTo>
                  <a:lnTo>
                    <a:pt x="10800" y="4195"/>
                  </a:lnTo>
                  <a:lnTo>
                    <a:pt x="10269" y="3536"/>
                  </a:lnTo>
                  <a:cubicBezTo>
                    <a:pt x="9302" y="2254"/>
                    <a:pt x="7897" y="1560"/>
                    <a:pt x="6399" y="1560"/>
                  </a:cubicBezTo>
                  <a:cubicBezTo>
                    <a:pt x="3652" y="1560"/>
                    <a:pt x="1342" y="4126"/>
                    <a:pt x="1342" y="7212"/>
                  </a:cubicBezTo>
                  <a:cubicBezTo>
                    <a:pt x="1342" y="8460"/>
                    <a:pt x="1748" y="9812"/>
                    <a:pt x="2497" y="10783"/>
                  </a:cubicBezTo>
                  <a:lnTo>
                    <a:pt x="11955" y="20456"/>
                  </a:lnTo>
                  <a:lnTo>
                    <a:pt x="10987" y="21600"/>
                  </a:lnTo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" name="Shape 1260">
              <a:extLst/>
            </p:cNvPr>
            <p:cNvSpPr/>
            <p:nvPr/>
          </p:nvSpPr>
          <p:spPr>
            <a:xfrm>
              <a:off x="114130" y="120821"/>
              <a:ext cx="618208" cy="534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85" y="21600"/>
                  </a:moveTo>
                  <a:lnTo>
                    <a:pt x="1134" y="10527"/>
                  </a:lnTo>
                  <a:cubicBezTo>
                    <a:pt x="425" y="9327"/>
                    <a:pt x="0" y="7909"/>
                    <a:pt x="0" y="6491"/>
                  </a:cubicBezTo>
                  <a:cubicBezTo>
                    <a:pt x="0" y="2945"/>
                    <a:pt x="2552" y="0"/>
                    <a:pt x="5625" y="0"/>
                  </a:cubicBezTo>
                  <a:lnTo>
                    <a:pt x="5625" y="2400"/>
                  </a:lnTo>
                  <a:cubicBezTo>
                    <a:pt x="3687" y="2400"/>
                    <a:pt x="2080" y="4255"/>
                    <a:pt x="2080" y="6491"/>
                  </a:cubicBezTo>
                  <a:cubicBezTo>
                    <a:pt x="2080" y="7364"/>
                    <a:pt x="2269" y="8291"/>
                    <a:pt x="2789" y="9000"/>
                  </a:cubicBezTo>
                  <a:lnTo>
                    <a:pt x="12903" y="19855"/>
                  </a:lnTo>
                  <a:lnTo>
                    <a:pt x="11485" y="21600"/>
                  </a:lnTo>
                  <a:close/>
                  <a:moveTo>
                    <a:pt x="15739" y="4855"/>
                  </a:moveTo>
                  <a:lnTo>
                    <a:pt x="13896" y="3655"/>
                  </a:lnTo>
                  <a:cubicBezTo>
                    <a:pt x="14652" y="2127"/>
                    <a:pt x="15881" y="1091"/>
                    <a:pt x="17299" y="600"/>
                  </a:cubicBezTo>
                  <a:cubicBezTo>
                    <a:pt x="18717" y="164"/>
                    <a:pt x="20277" y="382"/>
                    <a:pt x="21600" y="1200"/>
                  </a:cubicBezTo>
                  <a:lnTo>
                    <a:pt x="20560" y="3327"/>
                  </a:lnTo>
                  <a:cubicBezTo>
                    <a:pt x="19757" y="2836"/>
                    <a:pt x="18717" y="2618"/>
                    <a:pt x="17819" y="2945"/>
                  </a:cubicBezTo>
                  <a:cubicBezTo>
                    <a:pt x="16968" y="3218"/>
                    <a:pt x="16259" y="3927"/>
                    <a:pt x="15739" y="4855"/>
                  </a:cubicBezTo>
                  <a:close/>
                </a:path>
              </a:pathLst>
            </a:custGeom>
            <a:solidFill>
              <a:srgbClr val="555556"/>
            </a:solidFill>
            <a:ln w="12700" cap="flat">
              <a:noFill/>
              <a:miter lim="400000"/>
            </a:ln>
            <a:effectLst/>
          </p:spPr>
          <p:txBody>
            <a:bodyPr lIns="15431" tIns="15431" rIns="15431" bIns="15431" anchor="ctr"/>
            <a:lstStyle/>
            <a:p>
              <a:pPr defTabSz="154305">
                <a:lnSpc>
                  <a:spcPct val="93000"/>
                </a:lnSpc>
                <a:defRPr sz="1800">
                  <a:latin typeface="Arial"/>
                  <a:ea typeface="Arial"/>
                  <a:cs typeface="Arial"/>
                  <a:sym typeface="Arial"/>
                </a:defRPr>
              </a:pPr>
              <a:endParaRPr sz="608" ker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35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D24259A-C4CB-694B-9EE2-7E46B8C1EA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06" y="-313898"/>
            <a:ext cx="7942997" cy="6182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0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70A2E49B-5AD9-F849-BA81-699A2D1AFD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8" y="-204057"/>
            <a:ext cx="8202305" cy="6099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93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5D24259A-C4CB-694B-9EE2-7E46B8C1EA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75" y="-122169"/>
            <a:ext cx="7929348" cy="611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24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34C023C3-6D9F-4DB6-8529-9D2A03793661}"/>
              </a:ext>
            </a:extLst>
          </p:cNvPr>
          <p:cNvSpPr txBox="1"/>
          <p:nvPr/>
        </p:nvSpPr>
        <p:spPr>
          <a:xfrm>
            <a:off x="245660" y="1698689"/>
            <a:ext cx="8679976" cy="1605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5763" indent="-385763" defTabSz="685732">
              <a:spcBef>
                <a:spcPts val="450"/>
              </a:spcBef>
              <a:spcAft>
                <a:spcPts val="450"/>
              </a:spcAft>
              <a:buFontTx/>
              <a:buAutoNum type="arabicParenR"/>
              <a:defRPr/>
            </a:pP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Đọc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bài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22: </a:t>
            </a:r>
            <a:r>
              <a:rPr lang="en-US" sz="3000" b="1" dirty="0">
                <a:solidFill>
                  <a:srgbClr val="FF0000"/>
                </a:solidFill>
                <a:latin typeface="Century Gothic" pitchFamily="34" charset="0"/>
              </a:rPr>
              <a:t>ng - </a:t>
            </a:r>
            <a:r>
              <a:rPr lang="en-US" sz="3000" b="1" dirty="0" err="1">
                <a:solidFill>
                  <a:srgbClr val="FF0000"/>
                </a:solidFill>
                <a:latin typeface="Century Gothic" pitchFamily="34" charset="0"/>
              </a:rPr>
              <a:t>ngh</a:t>
            </a:r>
            <a:r>
              <a:rPr lang="en-US" sz="3000" b="1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(5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lần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).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Tìm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thêm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tiếng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có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chứa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âm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ng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và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âm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ngh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.</a:t>
            </a:r>
          </a:p>
          <a:p>
            <a:pPr marL="385763" indent="-385763" defTabSz="685732">
              <a:spcBef>
                <a:spcPts val="450"/>
              </a:spcBef>
              <a:spcAft>
                <a:spcPts val="450"/>
              </a:spcAft>
              <a:buFontTx/>
              <a:buAutoNum type="arabicParenR"/>
              <a:defRPr/>
            </a:pP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Chuẩn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bị </a:t>
            </a:r>
            <a:r>
              <a:rPr lang="en-US" sz="3000" b="1" dirty="0" err="1">
                <a:solidFill>
                  <a:prstClr val="black"/>
                </a:solidFill>
                <a:latin typeface="Century Gothic" pitchFamily="34" charset="0"/>
              </a:rPr>
              <a:t>bài</a:t>
            </a:r>
            <a:r>
              <a:rPr lang="en-US" sz="3000" b="1" dirty="0">
                <a:solidFill>
                  <a:prstClr val="black"/>
                </a:solidFill>
                <a:latin typeface="Century Gothic" pitchFamily="34" charset="0"/>
              </a:rPr>
              <a:t> 23: </a:t>
            </a:r>
            <a:r>
              <a:rPr lang="en-US" sz="3000" b="1" dirty="0">
                <a:solidFill>
                  <a:srgbClr val="FF0000"/>
                </a:solidFill>
                <a:latin typeface="Century Gothic" pitchFamily="34" charset="0"/>
              </a:rPr>
              <a:t>p - ph. </a:t>
            </a:r>
          </a:p>
        </p:txBody>
      </p:sp>
    </p:spTree>
    <p:extLst>
      <p:ext uri="{BB962C8B-B14F-4D97-AF65-F5344CB8AC3E}">
        <p14:creationId xmlns:p14="http://schemas.microsoft.com/office/powerpoint/2010/main" val="203047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1"/>
          <a:stretch/>
        </p:blipFill>
        <p:spPr>
          <a:xfrm>
            <a:off x="1143001" y="457200"/>
            <a:ext cx="6857999" cy="4800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43150" y="2229788"/>
            <a:ext cx="41719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>
                <a:solidFill>
                  <a:srgbClr val="FF0000"/>
                </a:solidFill>
                <a:latin typeface="HP001 4 hàng" pitchFamily="34" charset="0"/>
                <a:cs typeface="Times New Roman" pitchFamily="18" charset="0"/>
              </a:rPr>
              <a:t>Dặn dò</a:t>
            </a:r>
          </a:p>
        </p:txBody>
      </p:sp>
    </p:spTree>
    <p:extLst>
      <p:ext uri="{BB962C8B-B14F-4D97-AF65-F5344CB8AC3E}">
        <p14:creationId xmlns:p14="http://schemas.microsoft.com/office/powerpoint/2010/main" val="22725233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i hoc - Xuan ma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429250" y="2180918"/>
            <a:ext cx="457200" cy="457200"/>
          </a:xfrm>
          <a:prstGeom prst="rect">
            <a:avLst/>
          </a:prstGeom>
        </p:spPr>
      </p:pic>
      <p:pic>
        <p:nvPicPr>
          <p:cNvPr id="2" name="chi nga em nang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5005388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bui phan.mp3">
            <a:hlinkClick r:id="" action="ppaction://media"/>
          </p:cNvPr>
          <p:cNvPicPr>
            <a:picLocks noRot="1" noChangeAspect="1" noChangeArrowheads="1"/>
          </p:cNvPicPr>
          <p:nvPr>
            <a:audioFile r:link="rId4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205740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3" descr="két thúc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85750"/>
            <a:ext cx="6858000" cy="531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WordArt 5"/>
          <p:cNvSpPr>
            <a:spLocks noChangeArrowheads="1" noChangeShapeType="1" noTextEdit="1"/>
          </p:cNvSpPr>
          <p:nvPr/>
        </p:nvSpPr>
        <p:spPr bwMode="auto">
          <a:xfrm>
            <a:off x="1371600" y="2057400"/>
            <a:ext cx="6400800" cy="2458641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>
              <a:defRPr/>
            </a:pPr>
            <a:r>
              <a:rPr lang="vi-VN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Times New Roman"/>
                <a:cs typeface="Times New Roman"/>
              </a:rPr>
              <a:t>Chúc các em chăm ngoan, học giỏi</a:t>
            </a:r>
            <a:r>
              <a:rPr lang="vi-VN" sz="27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.</a:t>
            </a:r>
            <a:endParaRPr lang="en-US" sz="27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0000"/>
              </a:solidFill>
              <a:latin typeface="Times New Roman"/>
              <a:cs typeface="Times New Roman"/>
            </a:endParaRPr>
          </a:p>
        </p:txBody>
      </p:sp>
      <p:pic>
        <p:nvPicPr>
          <p:cNvPr id="24583" name="Picture 4" descr="POINSET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2328863" y="3100388"/>
            <a:ext cx="1335881" cy="370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4" descr="POINSET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50606" y="4400550"/>
            <a:ext cx="3120629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Di hoc - Xuan mai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1"/>
          <a:stretch>
            <a:fillRect/>
          </a:stretch>
        </p:blipFill>
        <p:spPr>
          <a:xfrm>
            <a:off x="1371600" y="5429250"/>
            <a:ext cx="228600" cy="22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36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163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32075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4582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7E1B0A2-14B5-7E4D-9E78-3C40F9F2D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825"/>
            <a:ext cx="9144000" cy="3636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346" y="802698"/>
            <a:ext cx="5312738" cy="4216038"/>
          </a:xfrm>
          <a:prstGeom prst="rect">
            <a:avLst/>
          </a:prstGeom>
        </p:spPr>
      </p:pic>
      <p:pic>
        <p:nvPicPr>
          <p:cNvPr id="3" name="Content Placeholder 4">
            <a:extLst>
              <a:ext uri="{FF2B5EF4-FFF2-40B4-BE49-F238E27FC236}">
                <a16:creationId xmlns="" xmlns:a16="http://schemas.microsoft.com/office/drawing/2014/main" id="{EE597769-E84B-4D84-9D14-018C0B6A5B8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23" r="11843"/>
          <a:stretch/>
        </p:blipFill>
        <p:spPr>
          <a:xfrm>
            <a:off x="0" y="285750"/>
            <a:ext cx="9283889" cy="5143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910989" y="424704"/>
            <a:ext cx="7432912" cy="67876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algn="ctr" defTabSz="685783">
              <a:lnSpc>
                <a:spcPct val="150000"/>
              </a:lnSpc>
              <a:defRPr/>
            </a:pP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000" i="1" dirty="0" err="1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3000" i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3422886" y="1017308"/>
            <a:ext cx="1821228" cy="67876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 vần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2584214" y="1618975"/>
            <a:ext cx="1460207" cy="690181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algn="ctr" defTabSz="685783">
              <a:lnSpc>
                <a:spcPct val="150000"/>
              </a:lnSpc>
              <a:defRPr/>
            </a:pPr>
            <a:r>
              <a:rPr lang="en-US" sz="3000" b="1" dirty="0" err="1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Bài</a:t>
            </a:r>
            <a:r>
              <a:rPr lang="en-US" sz="3000" b="1" dirty="0">
                <a:solidFill>
                  <a:prstClr val="white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 22: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CAD9B2E4-0646-4616-8C84-D12BBFA29498}"/>
              </a:ext>
            </a:extLst>
          </p:cNvPr>
          <p:cNvSpPr txBox="1"/>
          <p:nvPr/>
        </p:nvSpPr>
        <p:spPr>
          <a:xfrm>
            <a:off x="3783907" y="1562549"/>
            <a:ext cx="2423996" cy="746607"/>
          </a:xfrm>
          <a:prstGeom prst="rect">
            <a:avLst/>
          </a:prstGeom>
          <a:noFill/>
        </p:spPr>
        <p:txBody>
          <a:bodyPr wrap="square" lIns="68571" tIns="34286" rIns="68571" bIns="34286" rtlCol="0">
            <a:spAutoFit/>
          </a:bodyPr>
          <a:lstStyle/>
          <a:p>
            <a:pPr defTabSz="685783">
              <a:lnSpc>
                <a:spcPct val="150000"/>
              </a:lnSpc>
              <a:defRPr/>
            </a:pPr>
            <a:r>
              <a:rPr lang="en-US" sz="3000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r>
              <a:rPr lang="en-US" sz="3300" b="1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ng - </a:t>
            </a:r>
            <a:r>
              <a:rPr lang="en-US" sz="3300" b="1" dirty="0" err="1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ngh</a:t>
            </a:r>
            <a:r>
              <a:rPr lang="en-US" sz="3300" b="1" dirty="0">
                <a:solidFill>
                  <a:srgbClr val="FFFF00"/>
                </a:solidFill>
                <a:latin typeface="VNI-Avo" pitchFamily="2" charset="0"/>
                <a:cs typeface="Times New Roman" panose="02020603050405020304" pitchFamily="18" charset="0"/>
              </a:rPr>
              <a:t> </a:t>
            </a:r>
            <a:endParaRPr lang="en-US" sz="3000" b="1" dirty="0">
              <a:solidFill>
                <a:srgbClr val="FFFF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371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173" y="291704"/>
            <a:ext cx="8651936" cy="49894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5726" y="315202"/>
            <a:ext cx="257987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1.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Làm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quen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Century Gothic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43104" y="3829103"/>
            <a:ext cx="18893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Century Gothic" pitchFamily="34" charset="0"/>
              </a:rPr>
              <a:t>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322384" y="3816912"/>
            <a:ext cx="2209407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8625" b="1" dirty="0">
                <a:solidFill>
                  <a:srgbClr val="006600"/>
                </a:solidFill>
                <a:latin typeface="Century Gothic" pitchFamily="34" charset="0"/>
              </a:rPr>
              <a:t>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5500256" y="635937"/>
            <a:ext cx="2743126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Century Gothic" pitchFamily="34" charset="0"/>
              </a:rPr>
              <a:t>ng</a:t>
            </a:r>
            <a:r>
              <a:rPr lang="en-US" sz="8625" b="1" dirty="0" err="1">
                <a:latin typeface="Century Gothic" pitchFamily="34" charset="0"/>
              </a:rPr>
              <a:t>à</a:t>
            </a:r>
            <a:endParaRPr lang="en-US" sz="8625" b="1" dirty="0">
              <a:latin typeface="Century Gothic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5523050" y="2078022"/>
            <a:ext cx="194004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006600"/>
                </a:solidFill>
                <a:latin typeface="Century Gothic" pitchFamily="34" charset="0"/>
              </a:rPr>
              <a:t>ng</a:t>
            </a:r>
            <a:endParaRPr lang="en-US" sz="8625" b="1" dirty="0">
              <a:latin typeface="Century Gothic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017758A-89B0-B649-B9D8-FA1A86CDFE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206" y="1109472"/>
            <a:ext cx="3146089" cy="328064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0981" y="291703"/>
            <a:ext cx="8651936" cy="512679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105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06494" y="297198"/>
            <a:ext cx="257987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1.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Làm</a:t>
            </a:r>
            <a:r>
              <a:rPr lang="en-US" sz="32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 </a:t>
            </a:r>
            <a:r>
              <a:rPr lang="en-US" sz="32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quen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1" y="1774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/>
          </a:p>
        </p:txBody>
      </p:sp>
      <p:sp>
        <p:nvSpPr>
          <p:cNvPr id="8" name="TextBox 7"/>
          <p:cNvSpPr txBox="1"/>
          <p:nvPr/>
        </p:nvSpPr>
        <p:spPr>
          <a:xfrm>
            <a:off x="3770929" y="3998879"/>
            <a:ext cx="2641086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Century Gothic" pitchFamily="34" charset="0"/>
              </a:rPr>
              <a:t>ngh</a:t>
            </a:r>
            <a:endParaRPr lang="en-US" sz="8625" b="1" dirty="0">
              <a:solidFill>
                <a:srgbClr val="006600"/>
              </a:solidFill>
              <a:latin typeface="Century Gothic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011920" y="3998878"/>
            <a:ext cx="3145787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>
                <a:solidFill>
                  <a:srgbClr val="FF0000"/>
                </a:solidFill>
                <a:latin typeface="Century Gothic" pitchFamily="34" charset="0"/>
              </a:rPr>
              <a:t> </a:t>
            </a:r>
            <a:r>
              <a:rPr lang="en-US" sz="8625" b="1" dirty="0" err="1">
                <a:solidFill>
                  <a:srgbClr val="006600"/>
                </a:solidFill>
                <a:latin typeface="Century Gothic" pitchFamily="34" charset="0"/>
              </a:rPr>
              <a:t>Ngh</a:t>
            </a:r>
            <a:endParaRPr lang="en-US" sz="8625" b="1" dirty="0">
              <a:solidFill>
                <a:srgbClr val="006600"/>
              </a:solidFill>
              <a:latin typeface="Century Gothic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5324943" y="457479"/>
            <a:ext cx="3220469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Century Gothic" pitchFamily="34" charset="0"/>
              </a:rPr>
              <a:t>ngh</a:t>
            </a:r>
            <a:r>
              <a:rPr lang="en-US" sz="8625" b="1" dirty="0" err="1">
                <a:latin typeface="Century Gothic" pitchFamily="34" charset="0"/>
              </a:rPr>
              <a:t>é</a:t>
            </a:r>
            <a:endParaRPr lang="en-US" sz="8625" b="1" dirty="0">
              <a:latin typeface="Century Gothic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5324943" y="2108272"/>
            <a:ext cx="2405764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Century Gothic" pitchFamily="34" charset="0"/>
              </a:rPr>
              <a:t>ngh</a:t>
            </a:r>
            <a:endParaRPr lang="en-US" sz="8625" b="1" dirty="0">
              <a:latin typeface="Century Gothic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7DA6F0B-7440-4341-98C7-B98DAB8AD0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73" y="958941"/>
            <a:ext cx="3425648" cy="320362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7430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9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9161" y="539612"/>
            <a:ext cx="8482818" cy="45262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7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31874" y="1014051"/>
            <a:ext cx="2305760" cy="142346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8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ngà</a:t>
            </a:r>
            <a:endParaRPr lang="en-US" sz="88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989131" y="1014051"/>
            <a:ext cx="2959785" cy="142346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8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nghé</a:t>
            </a:r>
            <a:endParaRPr lang="en-US" sz="88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="" xmlns:a16="http://schemas.microsoft.com/office/drawing/2014/main" id="{A0215815-0231-AF4A-919E-5B0BD56E3525}"/>
              </a:ext>
            </a:extLst>
          </p:cNvPr>
          <p:cNvSpPr/>
          <p:nvPr/>
        </p:nvSpPr>
        <p:spPr>
          <a:xfrm>
            <a:off x="931874" y="2802751"/>
            <a:ext cx="1560364" cy="142346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800" b="1" dirty="0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ng</a:t>
            </a:r>
            <a:endParaRPr lang="en-US" sz="88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CC1ADB34-A20A-1044-BDCF-54FE88EC8444}"/>
              </a:ext>
            </a:extLst>
          </p:cNvPr>
          <p:cNvSpPr/>
          <p:nvPr/>
        </p:nvSpPr>
        <p:spPr>
          <a:xfrm>
            <a:off x="4989131" y="2802750"/>
            <a:ext cx="2236831" cy="142346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88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entury Gothic" pitchFamily="34" charset="0"/>
              </a:rPr>
              <a:t>ngh</a:t>
            </a:r>
            <a:endParaRPr lang="en-US" sz="88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37BB3383-3006-0E46-8667-757D8344A5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  <p:sp>
        <p:nvSpPr>
          <p:cNvPr id="2" name="Rounded Rectangle 1"/>
          <p:cNvSpPr/>
          <p:nvPr/>
        </p:nvSpPr>
        <p:spPr>
          <a:xfrm>
            <a:off x="1105468" y="2477469"/>
            <a:ext cx="1787857" cy="5322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187356" y="2462866"/>
            <a:ext cx="155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Century Gothic" pitchFamily="34" charset="0"/>
              </a:rPr>
              <a:t>b</a:t>
            </a:r>
            <a:r>
              <a:rPr lang="en-US" sz="3200" dirty="0" err="1" smtClean="0">
                <a:latin typeface="Century Gothic" pitchFamily="34" charset="0"/>
              </a:rPr>
              <a:t>í</a:t>
            </a:r>
            <a:r>
              <a:rPr lang="en-US" sz="3200" dirty="0" smtClean="0">
                <a:latin typeface="Century Gothic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Century Gothic" pitchFamily="34" charset="0"/>
              </a:rPr>
              <a:t>ng</a:t>
            </a:r>
            <a:r>
              <a:rPr lang="en-US" sz="3200" dirty="0" err="1" smtClean="0">
                <a:latin typeface="Century Gothic" pitchFamily="34" charset="0"/>
              </a:rPr>
              <a:t>ô</a:t>
            </a:r>
            <a:endParaRPr lang="en-US" sz="3200" dirty="0">
              <a:latin typeface="Century Gothic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769056" y="2462866"/>
            <a:ext cx="2085833" cy="5322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96351" y="2461911"/>
            <a:ext cx="2003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Century Gothic" pitchFamily="34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Century Gothic" pitchFamily="34" charset="0"/>
              </a:rPr>
              <a:t>g</a:t>
            </a:r>
            <a:r>
              <a:rPr lang="en-US" sz="3200" dirty="0" err="1" smtClean="0">
                <a:latin typeface="Century Gothic" pitchFamily="34" charset="0"/>
              </a:rPr>
              <a:t>õ</a:t>
            </a:r>
            <a:r>
              <a:rPr lang="en-US" sz="3200" dirty="0" smtClean="0">
                <a:latin typeface="Century Gothic" pitchFamily="34" charset="0"/>
              </a:rPr>
              <a:t> </a:t>
            </a:r>
            <a:r>
              <a:rPr lang="en-US" sz="3200" dirty="0" err="1" smtClean="0">
                <a:latin typeface="Century Gothic" pitchFamily="34" charset="0"/>
              </a:rPr>
              <a:t>nhỏ</a:t>
            </a:r>
            <a:endParaRPr lang="en-US" sz="3200" dirty="0">
              <a:latin typeface="Century Gothic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769289" y="2434615"/>
            <a:ext cx="1787857" cy="5322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851177" y="2420012"/>
            <a:ext cx="155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solidFill>
                  <a:srgbClr val="FF0000"/>
                </a:solidFill>
                <a:latin typeface="Century Gothic" pitchFamily="34" charset="0"/>
              </a:rPr>
              <a:t>n</a:t>
            </a:r>
            <a:r>
              <a:rPr lang="en-US" sz="3200" dirty="0" err="1" smtClean="0">
                <a:solidFill>
                  <a:srgbClr val="FF0000"/>
                </a:solidFill>
                <a:latin typeface="Century Gothic" pitchFamily="34" charset="0"/>
              </a:rPr>
              <a:t>gh</a:t>
            </a:r>
            <a:r>
              <a:rPr lang="en-US" sz="3200" dirty="0" err="1" smtClean="0">
                <a:latin typeface="Century Gothic" pitchFamily="34" charset="0"/>
              </a:rPr>
              <a:t>ệ</a:t>
            </a:r>
            <a:endParaRPr lang="en-US" sz="3200" dirty="0">
              <a:latin typeface="Century Gothic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5609230" y="5079719"/>
            <a:ext cx="2019869" cy="5322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691117" y="5065116"/>
            <a:ext cx="1937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Century Gothic" pitchFamily="34" charset="0"/>
              </a:rPr>
              <a:t>n</a:t>
            </a:r>
            <a:r>
              <a:rPr lang="en-US" sz="3200" dirty="0" err="1" smtClean="0">
                <a:latin typeface="Century Gothic" pitchFamily="34" charset="0"/>
              </a:rPr>
              <a:t>hà</a:t>
            </a:r>
            <a:r>
              <a:rPr lang="en-US" sz="3200" dirty="0" smtClean="0">
                <a:latin typeface="Century Gothic" pitchFamily="34" charset="0"/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  <a:latin typeface="Century Gothic" pitchFamily="34" charset="0"/>
              </a:rPr>
              <a:t>ngh</a:t>
            </a:r>
            <a:r>
              <a:rPr lang="en-US" sz="3200" dirty="0" err="1" smtClean="0">
                <a:latin typeface="Century Gothic" pitchFamily="34" charset="0"/>
              </a:rPr>
              <a:t>ỉ</a:t>
            </a:r>
            <a:endParaRPr lang="en-US" sz="3200" dirty="0">
              <a:latin typeface="Century Gothic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883390" y="5041809"/>
            <a:ext cx="1787857" cy="5322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65278" y="5027206"/>
            <a:ext cx="15558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  <a:latin typeface="Century Gothic" pitchFamily="34" charset="0"/>
              </a:rPr>
              <a:t>ng</a:t>
            </a:r>
            <a:r>
              <a:rPr lang="en-US" sz="3200" dirty="0" err="1" smtClean="0">
                <a:latin typeface="Century Gothic" pitchFamily="34" charset="0"/>
              </a:rPr>
              <a:t>ã</a:t>
            </a:r>
            <a:endParaRPr lang="en-US" sz="3200" dirty="0">
              <a:latin typeface="Century Gothic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973517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Century Gothic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9" y="58013"/>
            <a:ext cx="5992072" cy="827442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2.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Gạch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1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gạch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dưới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tiếng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có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âm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entury Gothic" pitchFamily="34" charset="0"/>
              </a:rPr>
              <a:t>ng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.</a:t>
            </a:r>
          </a:p>
          <a:p>
            <a:pPr lvl="0">
              <a:defRPr/>
            </a:pP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 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Gạch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2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gạch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dưới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tiếng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có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latin typeface="Century Gothic" pitchFamily="34" charset="0"/>
              </a:rPr>
              <a:t>âm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Century Gothic" pitchFamily="34" charset="0"/>
              </a:rPr>
              <a:t>ngh</a:t>
            </a:r>
            <a:r>
              <a:rPr lang="en-US" sz="2400" b="1" dirty="0">
                <a:solidFill>
                  <a:srgbClr val="006600"/>
                </a:solidFill>
                <a:latin typeface="Century Gothic" pitchFamily="34" charset="0"/>
              </a:rPr>
              <a:t>.</a:t>
            </a:r>
            <a:endParaRPr lang="en-US" sz="2400" b="1" dirty="0">
              <a:solidFill>
                <a:srgbClr val="FF0000"/>
              </a:solidFill>
              <a:latin typeface="Century Gothic" pitchFamily="34" charset="0"/>
            </a:endParaRPr>
          </a:p>
        </p:txBody>
      </p:sp>
      <p:sp>
        <p:nvSpPr>
          <p:cNvPr id="22" name="Round Diagonal Corner Rectangle 21">
            <a:extLst>
              <a:ext uri="{FF2B5EF4-FFF2-40B4-BE49-F238E27FC236}">
                <a16:creationId xmlns="" xmlns:a16="http://schemas.microsoft.com/office/drawing/2014/main" id="{6CBA2297-94B4-CB4E-9DB9-747206735D09}"/>
              </a:ext>
            </a:extLst>
          </p:cNvPr>
          <p:cNvSpPr/>
          <p:nvPr/>
        </p:nvSpPr>
        <p:spPr>
          <a:xfrm>
            <a:off x="873456" y="1706239"/>
            <a:ext cx="2227193" cy="8027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bí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ngô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9" name="Round Diagonal Corner Rectangle 28">
            <a:extLst>
              <a:ext uri="{FF2B5EF4-FFF2-40B4-BE49-F238E27FC236}">
                <a16:creationId xmlns="" xmlns:a16="http://schemas.microsoft.com/office/drawing/2014/main" id="{0C78768A-3D94-3C4C-9BD3-B359C536ACCF}"/>
              </a:ext>
            </a:extLst>
          </p:cNvPr>
          <p:cNvSpPr/>
          <p:nvPr/>
        </p:nvSpPr>
        <p:spPr>
          <a:xfrm>
            <a:off x="6497444" y="1706239"/>
            <a:ext cx="2227193" cy="8027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nghé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0" name="Round Diagonal Corner Rectangle 29">
            <a:extLst>
              <a:ext uri="{FF2B5EF4-FFF2-40B4-BE49-F238E27FC236}">
                <a16:creationId xmlns="" xmlns:a16="http://schemas.microsoft.com/office/drawing/2014/main" id="{F3D8BA40-632F-6846-85C3-5B846CAFD3B9}"/>
              </a:ext>
            </a:extLst>
          </p:cNvPr>
          <p:cNvSpPr/>
          <p:nvPr/>
        </p:nvSpPr>
        <p:spPr>
          <a:xfrm>
            <a:off x="3589940" y="1706239"/>
            <a:ext cx="2650751" cy="8027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ngõ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nhỏ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1" name="Round Diagonal Corner Rectangle 30">
            <a:extLst>
              <a:ext uri="{FF2B5EF4-FFF2-40B4-BE49-F238E27FC236}">
                <a16:creationId xmlns="" xmlns:a16="http://schemas.microsoft.com/office/drawing/2014/main" id="{ABC161FC-4F8B-4446-B96C-7FBB92DEC9DE}"/>
              </a:ext>
            </a:extLst>
          </p:cNvPr>
          <p:cNvSpPr/>
          <p:nvPr/>
        </p:nvSpPr>
        <p:spPr>
          <a:xfrm>
            <a:off x="2209099" y="3591789"/>
            <a:ext cx="2227193" cy="8027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ngã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33" name="Round Diagonal Corner Rectangle 32">
            <a:extLst>
              <a:ext uri="{FF2B5EF4-FFF2-40B4-BE49-F238E27FC236}">
                <a16:creationId xmlns="" xmlns:a16="http://schemas.microsoft.com/office/drawing/2014/main" id="{5B820D75-B803-1644-9B33-C9C111F99459}"/>
              </a:ext>
            </a:extLst>
          </p:cNvPr>
          <p:cNvSpPr/>
          <p:nvPr/>
        </p:nvSpPr>
        <p:spPr>
          <a:xfrm>
            <a:off x="5126525" y="3591789"/>
            <a:ext cx="2649149" cy="802793"/>
          </a:xfrm>
          <a:prstGeom prst="round2Diag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nhà</a:t>
            </a:r>
            <a:r>
              <a:rPr lang="en-US" sz="3600" dirty="0">
                <a:solidFill>
                  <a:schemeClr val="tx1"/>
                </a:solidFill>
                <a:latin typeface="Century Gothic" pitchFamily="34" charset="0"/>
              </a:rPr>
              <a:t> </a:t>
            </a:r>
            <a:r>
              <a:rPr lang="en-US" sz="3600" dirty="0" err="1">
                <a:solidFill>
                  <a:schemeClr val="tx1"/>
                </a:solidFill>
                <a:latin typeface="Century Gothic" pitchFamily="34" charset="0"/>
              </a:rPr>
              <a:t>nghỉ</a:t>
            </a:r>
            <a:endParaRPr lang="en-US" sz="3600" dirty="0">
              <a:solidFill>
                <a:schemeClr val="tx1"/>
              </a:solidFill>
              <a:latin typeface="Century Gothic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="" xmlns:a16="http://schemas.microsoft.com/office/drawing/2014/main" id="{82F34E69-E24A-864E-9F54-9F8AD910A9F9}"/>
              </a:ext>
            </a:extLst>
          </p:cNvPr>
          <p:cNvSpPr/>
          <p:nvPr/>
        </p:nvSpPr>
        <p:spPr>
          <a:xfrm>
            <a:off x="1548403" y="1193165"/>
            <a:ext cx="452586" cy="39459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Century Gothic" pitchFamily="34" charset="0"/>
              </a:rPr>
              <a:t>1</a:t>
            </a:r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1241C105-18F9-4B44-9D42-6B1BC60914DA}"/>
              </a:ext>
            </a:extLst>
          </p:cNvPr>
          <p:cNvSpPr/>
          <p:nvPr/>
        </p:nvSpPr>
        <p:spPr>
          <a:xfrm>
            <a:off x="4410306" y="1193165"/>
            <a:ext cx="452586" cy="39459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Century Gothic" pitchFamily="34" charset="0"/>
              </a:rPr>
              <a:t>2</a:t>
            </a:r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B043D3F9-445B-ED4B-A554-47813D2BF2FB}"/>
              </a:ext>
            </a:extLst>
          </p:cNvPr>
          <p:cNvSpPr/>
          <p:nvPr/>
        </p:nvSpPr>
        <p:spPr>
          <a:xfrm>
            <a:off x="7390759" y="1193165"/>
            <a:ext cx="452586" cy="39459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Century Gothic" pitchFamily="34" charset="0"/>
              </a:rPr>
              <a:t>3</a:t>
            </a:r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3392BFAE-ADDC-B740-93AD-EE57D826DFA2}"/>
              </a:ext>
            </a:extLst>
          </p:cNvPr>
          <p:cNvSpPr/>
          <p:nvPr/>
        </p:nvSpPr>
        <p:spPr>
          <a:xfrm>
            <a:off x="2857426" y="3068446"/>
            <a:ext cx="452586" cy="39459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Century Gothic" pitchFamily="34" charset="0"/>
              </a:rPr>
              <a:t>4</a:t>
            </a:r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F70CFCFA-1C2C-9A48-BF87-2DD80D926395}"/>
              </a:ext>
            </a:extLst>
          </p:cNvPr>
          <p:cNvSpPr/>
          <p:nvPr/>
        </p:nvSpPr>
        <p:spPr>
          <a:xfrm>
            <a:off x="5911277" y="3068445"/>
            <a:ext cx="452586" cy="394593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Century Gothic" pitchFamily="34" charset="0"/>
              </a:rPr>
              <a:t>5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="" xmlns:a16="http://schemas.microsoft.com/office/drawing/2014/main" id="{15F37BF3-D452-A941-BDAB-BDD1E4BD2264}"/>
              </a:ext>
            </a:extLst>
          </p:cNvPr>
          <p:cNvCxnSpPr>
            <a:cxnSpLocks/>
          </p:cNvCxnSpPr>
          <p:nvPr/>
        </p:nvCxnSpPr>
        <p:spPr>
          <a:xfrm flipV="1">
            <a:off x="1782061" y="2384202"/>
            <a:ext cx="928582" cy="696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="" xmlns:a16="http://schemas.microsoft.com/office/drawing/2014/main" id="{E1E4C307-E8C4-0F47-A9DD-3F1DE4723080}"/>
              </a:ext>
            </a:extLst>
          </p:cNvPr>
          <p:cNvCxnSpPr>
            <a:cxnSpLocks/>
          </p:cNvCxnSpPr>
          <p:nvPr/>
        </p:nvCxnSpPr>
        <p:spPr>
          <a:xfrm>
            <a:off x="2808055" y="4280835"/>
            <a:ext cx="10109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="" xmlns:a16="http://schemas.microsoft.com/office/drawing/2014/main" id="{7ADA24E3-FBDF-7C47-9B23-1A0E28E13641}"/>
              </a:ext>
            </a:extLst>
          </p:cNvPr>
          <p:cNvCxnSpPr>
            <a:cxnSpLocks/>
          </p:cNvCxnSpPr>
          <p:nvPr/>
        </p:nvCxnSpPr>
        <p:spPr>
          <a:xfrm>
            <a:off x="3977917" y="2386311"/>
            <a:ext cx="8849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="" xmlns:a16="http://schemas.microsoft.com/office/drawing/2014/main" id="{8E5BDB17-CCFE-764A-A36C-B698F9F9280E}"/>
              </a:ext>
            </a:extLst>
          </p:cNvPr>
          <p:cNvCxnSpPr>
            <a:cxnSpLocks/>
          </p:cNvCxnSpPr>
          <p:nvPr/>
        </p:nvCxnSpPr>
        <p:spPr>
          <a:xfrm>
            <a:off x="7021604" y="2372663"/>
            <a:ext cx="110237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="" xmlns:a16="http://schemas.microsoft.com/office/drawing/2014/main" id="{E4A8E7D2-4C02-1F41-80E9-A77635D5142E}"/>
              </a:ext>
            </a:extLst>
          </p:cNvPr>
          <p:cNvCxnSpPr>
            <a:cxnSpLocks/>
          </p:cNvCxnSpPr>
          <p:nvPr/>
        </p:nvCxnSpPr>
        <p:spPr>
          <a:xfrm>
            <a:off x="7021604" y="2428854"/>
            <a:ext cx="110237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="" xmlns:a16="http://schemas.microsoft.com/office/drawing/2014/main" id="{4A83BA59-F8EA-1A4C-AC6E-17CCB5ACF564}"/>
              </a:ext>
            </a:extLst>
          </p:cNvPr>
          <p:cNvCxnSpPr>
            <a:cxnSpLocks/>
          </p:cNvCxnSpPr>
          <p:nvPr/>
        </p:nvCxnSpPr>
        <p:spPr>
          <a:xfrm flipV="1">
            <a:off x="6509707" y="4267187"/>
            <a:ext cx="943279" cy="901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="" xmlns:a16="http://schemas.microsoft.com/office/drawing/2014/main" id="{245F62F3-94CD-3E4F-873A-97F3C2FFDA99}"/>
              </a:ext>
            </a:extLst>
          </p:cNvPr>
          <p:cNvCxnSpPr>
            <a:cxnSpLocks/>
          </p:cNvCxnSpPr>
          <p:nvPr/>
        </p:nvCxnSpPr>
        <p:spPr>
          <a:xfrm>
            <a:off x="6509707" y="4337969"/>
            <a:ext cx="943279" cy="20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="" xmlns:a16="http://schemas.microsoft.com/office/drawing/2014/main" id="{984E4E0D-040A-1A43-98CE-6BC06BCE721A}"/>
              </a:ext>
            </a:extLst>
          </p:cNvPr>
          <p:cNvCxnSpPr>
            <a:cxnSpLocks/>
            <a:stCxn id="26" idx="3"/>
          </p:cNvCxnSpPr>
          <p:nvPr/>
        </p:nvCxnSpPr>
        <p:spPr>
          <a:xfrm flipH="1">
            <a:off x="1293543" y="1529971"/>
            <a:ext cx="321140" cy="1489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="" xmlns:a16="http://schemas.microsoft.com/office/drawing/2014/main" id="{C29276D0-F077-CF4A-9179-FD5619861425}"/>
              </a:ext>
            </a:extLst>
          </p:cNvPr>
          <p:cNvCxnSpPr>
            <a:cxnSpLocks/>
            <a:stCxn id="26" idx="5"/>
          </p:cNvCxnSpPr>
          <p:nvPr/>
        </p:nvCxnSpPr>
        <p:spPr>
          <a:xfrm>
            <a:off x="1934709" y="1529971"/>
            <a:ext cx="171733" cy="15341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="" xmlns:a16="http://schemas.microsoft.com/office/drawing/2014/main" id="{174E8C96-2C59-8348-91F7-EAE5D1989439}"/>
              </a:ext>
            </a:extLst>
          </p:cNvPr>
          <p:cNvCxnSpPr>
            <a:cxnSpLocks/>
          </p:cNvCxnSpPr>
          <p:nvPr/>
        </p:nvCxnSpPr>
        <p:spPr>
          <a:xfrm flipH="1">
            <a:off x="4134073" y="1468839"/>
            <a:ext cx="302220" cy="209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="" xmlns:a16="http://schemas.microsoft.com/office/drawing/2014/main" id="{DF743056-8523-4F4B-A42A-28A43B941926}"/>
              </a:ext>
            </a:extLst>
          </p:cNvPr>
          <p:cNvCxnSpPr>
            <a:cxnSpLocks/>
          </p:cNvCxnSpPr>
          <p:nvPr/>
        </p:nvCxnSpPr>
        <p:spPr>
          <a:xfrm>
            <a:off x="4671198" y="1459690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="" xmlns:a16="http://schemas.microsoft.com/office/drawing/2014/main" id="{40A07196-6A61-0341-AFE4-F8F1B31A10D7}"/>
              </a:ext>
            </a:extLst>
          </p:cNvPr>
          <p:cNvCxnSpPr>
            <a:cxnSpLocks/>
          </p:cNvCxnSpPr>
          <p:nvPr/>
        </p:nvCxnSpPr>
        <p:spPr>
          <a:xfrm flipH="1">
            <a:off x="7150766" y="1464132"/>
            <a:ext cx="302220" cy="20975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="" xmlns:a16="http://schemas.microsoft.com/office/drawing/2014/main" id="{3367A60D-FFD3-114D-9CF4-FA5925CE02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013" y="3356730"/>
            <a:ext cx="444348" cy="27893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="" xmlns:a16="http://schemas.microsoft.com/office/drawing/2014/main" id="{F183EF27-7B34-BC4E-93CA-F2F69529B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978" y="3356730"/>
            <a:ext cx="444348" cy="278937"/>
          </a:xfrm>
          <a:prstGeom prst="rect">
            <a:avLst/>
          </a:prstGeom>
        </p:spPr>
      </p:pic>
      <p:cxnSp>
        <p:nvCxnSpPr>
          <p:cNvPr id="57" name="Straight Connector 56">
            <a:extLst>
              <a:ext uri="{FF2B5EF4-FFF2-40B4-BE49-F238E27FC236}">
                <a16:creationId xmlns="" xmlns:a16="http://schemas.microsoft.com/office/drawing/2014/main" id="{B1A4777A-46E9-1348-9C1F-3AF47C3D248F}"/>
              </a:ext>
            </a:extLst>
          </p:cNvPr>
          <p:cNvCxnSpPr>
            <a:cxnSpLocks/>
          </p:cNvCxnSpPr>
          <p:nvPr/>
        </p:nvCxnSpPr>
        <p:spPr>
          <a:xfrm>
            <a:off x="7787378" y="1494219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="" xmlns:a16="http://schemas.microsoft.com/office/drawing/2014/main" id="{DB7661FF-A95A-F941-B4E7-8454BDA6DD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7426" y="3363189"/>
            <a:ext cx="426575" cy="278937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="" xmlns:a16="http://schemas.microsoft.com/office/drawing/2014/main" id="{3DD77D0E-DC4E-F946-9683-DBB7176652DC}"/>
              </a:ext>
            </a:extLst>
          </p:cNvPr>
          <p:cNvCxnSpPr>
            <a:cxnSpLocks/>
          </p:cNvCxnSpPr>
          <p:nvPr/>
        </p:nvCxnSpPr>
        <p:spPr>
          <a:xfrm>
            <a:off x="6179871" y="3345770"/>
            <a:ext cx="282011" cy="21419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1376</TotalTime>
  <Words>265</Words>
  <Application>Microsoft Office PowerPoint</Application>
  <PresentationFormat>On-screen Show (16:10)</PresentationFormat>
  <Paragraphs>67</Paragraphs>
  <Slides>25</Slides>
  <Notes>8</Notes>
  <HiddenSlides>0</HiddenSlides>
  <MMClips>5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5" baseType="lpstr">
      <vt:lpstr>Arial</vt:lpstr>
      <vt:lpstr>Century Gothic</vt:lpstr>
      <vt:lpstr>Times New Roman</vt:lpstr>
      <vt:lpstr>HP001 4 hàng</vt:lpstr>
      <vt:lpstr>Lato Regular</vt:lpstr>
      <vt:lpstr>仓耳玄三M W05</vt:lpstr>
      <vt:lpstr>Calibri</vt:lpstr>
      <vt:lpstr>宋体</vt:lpstr>
      <vt:lpstr>VNI-Avo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TT</cp:lastModifiedBy>
  <cp:revision>210</cp:revision>
  <dcterms:created xsi:type="dcterms:W3CDTF">2020-02-10T09:35:50Z</dcterms:created>
  <dcterms:modified xsi:type="dcterms:W3CDTF">2021-10-11T11:41:29Z</dcterms:modified>
</cp:coreProperties>
</file>