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3"/>
  </p:notesMasterIdLst>
  <p:sldIdLst>
    <p:sldId id="327" r:id="rId3"/>
    <p:sldId id="268" r:id="rId4"/>
    <p:sldId id="269" r:id="rId5"/>
    <p:sldId id="270" r:id="rId6"/>
    <p:sldId id="271" r:id="rId7"/>
    <p:sldId id="280" r:id="rId8"/>
    <p:sldId id="306" r:id="rId9"/>
    <p:sldId id="307" r:id="rId10"/>
    <p:sldId id="283" r:id="rId11"/>
    <p:sldId id="284" r:id="rId12"/>
    <p:sldId id="279" r:id="rId13"/>
    <p:sldId id="331" r:id="rId14"/>
    <p:sldId id="286" r:id="rId15"/>
    <p:sldId id="325" r:id="rId16"/>
    <p:sldId id="333" r:id="rId17"/>
    <p:sldId id="334" r:id="rId18"/>
    <p:sldId id="326" r:id="rId19"/>
    <p:sldId id="321" r:id="rId20"/>
    <p:sldId id="316" r:id="rId21"/>
    <p:sldId id="317" r:id="rId22"/>
    <p:sldId id="318" r:id="rId23"/>
    <p:sldId id="324" r:id="rId24"/>
    <p:sldId id="319" r:id="rId25"/>
    <p:sldId id="329" r:id="rId26"/>
    <p:sldId id="335" r:id="rId27"/>
    <p:sldId id="337" r:id="rId28"/>
    <p:sldId id="338" r:id="rId29"/>
    <p:sldId id="339" r:id="rId30"/>
    <p:sldId id="340" r:id="rId31"/>
    <p:sldId id="34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66FF"/>
    <a:srgbClr val="E2ECEC"/>
    <a:srgbClr val="00CC99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2" autoAdjust="0"/>
    <p:restoredTop sz="94660"/>
  </p:normalViewPr>
  <p:slideViewPr>
    <p:cSldViewPr>
      <p:cViewPr varScale="1">
        <p:scale>
          <a:sx n="66" d="100"/>
          <a:sy n="66" d="100"/>
        </p:scale>
        <p:origin x="-9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60719-9DC9-4BFE-9682-D7030055DD95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36F83-DC49-4126-8B91-6885BF582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04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36F83-DC49-4126-8B91-6885BF582B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2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36F83-DC49-4126-8B91-6885BF582B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2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32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93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33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875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068840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95C4A-8327-4121-B993-3B32673F3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24929"/>
      </p:ext>
    </p:extLst>
  </p:cSld>
  <p:clrMapOvr>
    <a:masterClrMapping/>
  </p:clrMapOvr>
  <p:transition>
    <p:cover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A7AA8-C146-446A-97D4-A565B53A43B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155634"/>
      </p:ext>
    </p:extLst>
  </p:cSld>
  <p:clrMapOvr>
    <a:masterClrMapping/>
  </p:clrMapOvr>
  <p:transition>
    <p:cover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FBB78-F40C-4AEF-A998-0C9531C6F3C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84089"/>
      </p:ext>
    </p:extLst>
  </p:cSld>
  <p:clrMapOvr>
    <a:masterClrMapping/>
  </p:clrMapOvr>
  <p:transition>
    <p:cover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D500C-656E-4692-A50A-15676169163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70918"/>
      </p:ext>
    </p:extLst>
  </p:cSld>
  <p:clrMapOvr>
    <a:masterClrMapping/>
  </p:clrMapOvr>
  <p:transition>
    <p:cover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7ABBA-8569-4FD5-BDCF-DE4352608F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37335"/>
      </p:ext>
    </p:extLst>
  </p:cSld>
  <p:clrMapOvr>
    <a:masterClrMapping/>
  </p:clrMapOvr>
  <p:transition>
    <p:cover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47E49-E987-4E6A-9BA7-0F9EF52743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716004"/>
      </p:ext>
    </p:extLst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7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2F6D3-A6AC-473D-92FF-739D9C3575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333758"/>
      </p:ext>
    </p:extLst>
  </p:cSld>
  <p:clrMapOvr>
    <a:masterClrMapping/>
  </p:clrMapOvr>
  <p:transition>
    <p:cover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7BB4E-76C1-4A24-9345-1A7DAF8E0B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417004"/>
      </p:ext>
    </p:extLst>
  </p:cSld>
  <p:clrMapOvr>
    <a:masterClrMapping/>
  </p:clrMapOvr>
  <p:transition>
    <p:cover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411CC-10A5-4801-8110-B153922711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276904"/>
      </p:ext>
    </p:extLst>
  </p:cSld>
  <p:clrMapOvr>
    <a:masterClrMapping/>
  </p:clrMapOvr>
  <p:transition>
    <p:cover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8744A-9B91-4544-A6E3-71EA9341D2A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133615"/>
      </p:ext>
    </p:extLst>
  </p:cSld>
  <p:clrMapOvr>
    <a:masterClrMapping/>
  </p:clrMapOvr>
  <p:transition>
    <p:cover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ED833-8F81-4EB6-98A7-0C2E96A67BE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73438"/>
      </p:ext>
    </p:extLst>
  </p:cSld>
  <p:clrMapOvr>
    <a:masterClrMapping/>
  </p:clrMapOvr>
  <p:transition>
    <p:cover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0E55A-22AF-43F5-A1FF-97A15E8B1E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4003"/>
      </p:ext>
    </p:extLst>
  </p:cSld>
  <p:clrMapOvr>
    <a:masterClrMapping/>
  </p:clrMapOvr>
  <p:transition>
    <p:cover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40F7E-D447-402A-A815-52F69BD656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237651"/>
      </p:ext>
    </p:extLst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7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29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8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2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6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9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5E316-230E-49E8-87FD-0D7CC3899036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4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7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F547ED-C8AD-4007-AE67-487FBBC42C12}" type="slidenum">
              <a:rPr lang="en-US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0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ransition>
    <p:cover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slide" Target="slide30.xml"/><Relationship Id="rId3" Type="http://schemas.openxmlformats.org/officeDocument/2006/relationships/slide" Target="slide27.xml"/><Relationship Id="rId7" Type="http://schemas.openxmlformats.org/officeDocument/2006/relationships/slide" Target="slide29.xml"/><Relationship Id="rId12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jpeg"/><Relationship Id="rId11" Type="http://schemas.openxmlformats.org/officeDocument/2006/relationships/slide" Target="slide26.xml"/><Relationship Id="rId5" Type="http://schemas.openxmlformats.org/officeDocument/2006/relationships/slide" Target="slide25.xml"/><Relationship Id="rId10" Type="http://schemas.openxmlformats.org/officeDocument/2006/relationships/image" Target="../media/image22.jpeg"/><Relationship Id="rId4" Type="http://schemas.openxmlformats.org/officeDocument/2006/relationships/image" Target="../media/image19.jpeg"/><Relationship Id="rId9" Type="http://schemas.openxmlformats.org/officeDocument/2006/relationships/slide" Target="slide28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" Target="slide24.xml"/><Relationship Id="rId7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6.xml"/><Relationship Id="rId6" Type="http://schemas.openxmlformats.org/officeDocument/2006/relationships/slide" Target="slide4.xml"/><Relationship Id="rId5" Type="http://schemas.openxmlformats.org/officeDocument/2006/relationships/image" Target="../media/image24.gif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" Target="slide24.xml"/><Relationship Id="rId7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6.xml"/><Relationship Id="rId6" Type="http://schemas.openxmlformats.org/officeDocument/2006/relationships/slide" Target="slide4.xml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" Target="slide24.xml"/><Relationship Id="rId7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6.xml"/><Relationship Id="rId6" Type="http://schemas.openxmlformats.org/officeDocument/2006/relationships/slide" Target="slide4.xml"/><Relationship Id="rId5" Type="http://schemas.openxmlformats.org/officeDocument/2006/relationships/image" Target="../media/image24.gif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" Target="slide24.xml"/><Relationship Id="rId7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6.xml"/><Relationship Id="rId6" Type="http://schemas.openxmlformats.org/officeDocument/2006/relationships/slide" Target="slide4.xml"/><Relationship Id="rId5" Type="http://schemas.openxmlformats.org/officeDocument/2006/relationships/image" Target="../media/image24.gif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4.gif"/><Relationship Id="rId7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6.xml"/><Relationship Id="rId6" Type="http://schemas.openxmlformats.org/officeDocument/2006/relationships/slide" Target="slide4.xml"/><Relationship Id="rId5" Type="http://schemas.openxmlformats.org/officeDocument/2006/relationships/image" Target="../media/image21.jpeg"/><Relationship Id="rId4" Type="http://schemas.openxmlformats.org/officeDocument/2006/relationships/slide" Target="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Ch&#225;u%20Y&#234;u%20B&#224;%20Karaoke%20Nh&#7841;c%20Thi&#7871;u%20Nhi%20(B&#224;%20&#416;i%20B&#224;)%20Karaoke.mp4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4.xml"/><Relationship Id="rId1" Type="http://schemas.openxmlformats.org/officeDocument/2006/relationships/audio" Target="tuoi_than_tien.mid" TargetMode="External"/><Relationship Id="rId6" Type="http://schemas.openxmlformats.org/officeDocument/2006/relationships/image" Target="../media/image27.wmf"/><Relationship Id="rId5" Type="http://schemas.openxmlformats.org/officeDocument/2006/relationships/image" Target="../media/image26.gif"/><Relationship Id="rId4" Type="http://schemas.openxmlformats.org/officeDocument/2006/relationships/audio" Target="../media/audio3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514600"/>
            <a:ext cx="518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 MÔN: TẬP ĐỌC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66900" y="3733800"/>
            <a:ext cx="571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13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5" r="15400" b="6796"/>
          <a:stretch/>
        </p:blipFill>
        <p:spPr>
          <a:xfrm>
            <a:off x="-138824" y="548681"/>
            <a:ext cx="2334560" cy="58566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70" y="452671"/>
            <a:ext cx="6015303" cy="53765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214458C-4A31-43CD-ACD5-B4E1612362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3" b="11698"/>
          <a:stretch/>
        </p:blipFill>
        <p:spPr>
          <a:xfrm>
            <a:off x="6228185" y="4515719"/>
            <a:ext cx="2610189" cy="2387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1564" y="2797739"/>
            <a:ext cx="4320914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44874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1075261"/>
            <a:ext cx="3484418" cy="24314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Ơi chích choè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200" dirty="0">
                <a:latin typeface="Times New Roman" pitchFamily="18" charset="0"/>
                <a:cs typeface="Times New Roman" pitchFamily="18" charset="0"/>
              </a:rPr>
            </a:b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Chim đừng hót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200" dirty="0">
                <a:latin typeface="Times New Roman" pitchFamily="18" charset="0"/>
                <a:cs typeface="Times New Roman" pitchFamily="18" charset="0"/>
              </a:rPr>
            </a:b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Bà em ốm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200" dirty="0">
                <a:latin typeface="Times New Roman" pitchFamily="18" charset="0"/>
                <a:cs typeface="Times New Roman" pitchFamily="18" charset="0"/>
              </a:rPr>
            </a:b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Lặng cho bà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cs typeface="Times New Roman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3790950" y="2367179"/>
            <a:ext cx="5181600" cy="1676400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3676650" y="2290979"/>
            <a:ext cx="5410200" cy="1752600"/>
          </a:xfrm>
          <a:prstGeom prst="cloud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chích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chòe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2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2" grpId="1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1075261"/>
            <a:ext cx="3886200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3200" dirty="0">
                <a:latin typeface="+mj-lt"/>
                <a:cs typeface="Times New Roman" pitchFamily="18" charset="0"/>
              </a:rPr>
              <a:t>Bàn tay bé nhỏ</a:t>
            </a:r>
            <a:br>
              <a:rPr lang="vi-VN" sz="3200" dirty="0">
                <a:latin typeface="+mj-lt"/>
                <a:cs typeface="Times New Roman" pitchFamily="18" charset="0"/>
              </a:rPr>
            </a:br>
            <a:r>
              <a:rPr lang="vi-VN" sz="3200" dirty="0">
                <a:latin typeface="+mj-lt"/>
                <a:cs typeface="Times New Roman" pitchFamily="18" charset="0"/>
              </a:rPr>
              <a:t>Vẫy quạt thật đều</a:t>
            </a:r>
            <a:br>
              <a:rPr lang="vi-VN" sz="3200" dirty="0">
                <a:latin typeface="+mj-lt"/>
                <a:cs typeface="Times New Roman" pitchFamily="18" charset="0"/>
              </a:rPr>
            </a:br>
            <a:r>
              <a:rPr lang="vi-VN" sz="3200" dirty="0">
                <a:latin typeface="+mj-lt"/>
                <a:cs typeface="Times New Roman" pitchFamily="18" charset="0"/>
              </a:rPr>
              <a:t>Ngấn nắng thiu thiu</a:t>
            </a:r>
            <a:br>
              <a:rPr lang="vi-VN" sz="3200" dirty="0">
                <a:latin typeface="+mj-lt"/>
                <a:cs typeface="Times New Roman" pitchFamily="18" charset="0"/>
              </a:rPr>
            </a:br>
            <a:r>
              <a:rPr lang="vi-VN" sz="3200" dirty="0">
                <a:latin typeface="+mj-lt"/>
                <a:cs typeface="Times New Roman" pitchFamily="18" charset="0"/>
              </a:rPr>
              <a:t>Đậu trên tường trắng</a:t>
            </a:r>
            <a:endParaRPr lang="vi-VN" sz="2400" dirty="0">
              <a:latin typeface="+mj-lt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657600" y="2895600"/>
            <a:ext cx="5334000" cy="3581400"/>
            <a:chOff x="3810000" y="2133600"/>
            <a:chExt cx="5334000" cy="4572000"/>
          </a:xfrm>
        </p:grpSpPr>
        <p:sp>
          <p:nvSpPr>
            <p:cNvPr id="6" name="Cloud 5"/>
            <p:cNvSpPr/>
            <p:nvPr/>
          </p:nvSpPr>
          <p:spPr>
            <a:xfrm>
              <a:off x="3810000" y="2133600"/>
              <a:ext cx="5334000" cy="4572000"/>
            </a:xfrm>
            <a:prstGeom prst="clou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74457" y="3276600"/>
              <a:ext cx="4648200" cy="2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2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2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2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2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chăm</a:t>
              </a:r>
              <a:r>
                <a:rPr lang="en-US" sz="32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sóc</a:t>
              </a:r>
              <a:r>
                <a:rPr lang="en-US" sz="32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bà</a:t>
              </a:r>
              <a:r>
                <a:rPr lang="en-US" sz="32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3200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thơ</a:t>
              </a:r>
              <a:r>
                <a:rPr lang="en-US" sz="32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2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2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2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2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điều</a:t>
              </a:r>
              <a:r>
                <a:rPr lang="en-US" sz="32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2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387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71500"/>
            <a:ext cx="3962400" cy="60806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2800" dirty="0" smtClean="0">
                <a:solidFill>
                  <a:srgbClr val="000000"/>
                </a:solidFill>
                <a:latin typeface="Times New Roman"/>
              </a:rPr>
              <a:t>Bàn </a:t>
            </a:r>
            <a:r>
              <a:rPr lang="vi-VN" sz="2800" dirty="0">
                <a:solidFill>
                  <a:srgbClr val="000000"/>
                </a:solidFill>
                <a:latin typeface="Times New Roman"/>
              </a:rPr>
              <a:t>tay bé nhỏ</a:t>
            </a:r>
            <a:br>
              <a:rPr lang="vi-VN" sz="2800" dirty="0">
                <a:solidFill>
                  <a:srgbClr val="000000"/>
                </a:solidFill>
                <a:latin typeface="Times New Roman"/>
              </a:rPr>
            </a:br>
            <a:r>
              <a:rPr lang="vi-VN" sz="2800" dirty="0">
                <a:solidFill>
                  <a:srgbClr val="000000"/>
                </a:solidFill>
                <a:latin typeface="Times New Roman"/>
              </a:rPr>
              <a:t>Vẫy quạt thật đều</a:t>
            </a:r>
            <a:br>
              <a:rPr lang="vi-VN" sz="2800" dirty="0">
                <a:solidFill>
                  <a:srgbClr val="000000"/>
                </a:solidFill>
                <a:latin typeface="Times New Roman"/>
              </a:rPr>
            </a:br>
            <a:r>
              <a:rPr lang="vi-VN" sz="2800" dirty="0">
                <a:solidFill>
                  <a:srgbClr val="000000"/>
                </a:solidFill>
                <a:latin typeface="Times New Roman"/>
              </a:rPr>
              <a:t>Ngấn nắng thiu thiu</a:t>
            </a:r>
            <a:br>
              <a:rPr lang="vi-VN" sz="2800" dirty="0">
                <a:solidFill>
                  <a:srgbClr val="000000"/>
                </a:solidFill>
                <a:latin typeface="Times New Roman"/>
              </a:rPr>
            </a:br>
            <a:r>
              <a:rPr lang="vi-VN" sz="2800" dirty="0">
                <a:solidFill>
                  <a:srgbClr val="000000"/>
                </a:solidFill>
                <a:latin typeface="Times New Roman"/>
              </a:rPr>
              <a:t>Đậu trên tường trắng</a:t>
            </a:r>
            <a:endParaRPr lang="en-US" sz="28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         </a:t>
            </a:r>
            <a:r>
              <a:rPr lang="vi-VN" sz="2800" dirty="0" smtClean="0">
                <a:solidFill>
                  <a:srgbClr val="000000"/>
                </a:solidFill>
                <a:latin typeface="Times New Roman"/>
              </a:rPr>
              <a:t>Căn </a:t>
            </a:r>
            <a:r>
              <a:rPr lang="vi-VN" sz="2800" dirty="0">
                <a:solidFill>
                  <a:srgbClr val="000000"/>
                </a:solidFill>
                <a:latin typeface="Times New Roman"/>
              </a:rPr>
              <a:t>nhà đã vắng</a:t>
            </a:r>
            <a:br>
              <a:rPr lang="vi-VN" sz="2800" dirty="0">
                <a:solidFill>
                  <a:srgbClr val="000000"/>
                </a:solidFill>
                <a:latin typeface="Times New Roman"/>
              </a:rPr>
            </a:b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         </a:t>
            </a:r>
            <a:r>
              <a:rPr lang="vi-VN" sz="2800" dirty="0" smtClean="0">
                <a:solidFill>
                  <a:srgbClr val="000000"/>
                </a:solidFill>
                <a:latin typeface="Times New Roman"/>
              </a:rPr>
              <a:t>Cốc </a:t>
            </a:r>
            <a:r>
              <a:rPr lang="vi-VN" sz="2800" dirty="0">
                <a:solidFill>
                  <a:srgbClr val="000000"/>
                </a:solidFill>
                <a:latin typeface="Times New Roman"/>
              </a:rPr>
              <a:t>chén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nằm</a:t>
            </a:r>
            <a:r>
              <a:rPr lang="vi-VN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Times New Roman"/>
              </a:rPr>
              <a:t>im</a:t>
            </a:r>
            <a:br>
              <a:rPr lang="vi-VN" sz="2800" dirty="0">
                <a:solidFill>
                  <a:srgbClr val="000000"/>
                </a:solidFill>
                <a:latin typeface="Times New Roman"/>
              </a:rPr>
            </a:b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         </a:t>
            </a:r>
            <a:r>
              <a:rPr lang="vi-VN" sz="2800" dirty="0" smtClean="0">
                <a:solidFill>
                  <a:srgbClr val="000000"/>
                </a:solidFill>
                <a:latin typeface="Times New Roman"/>
              </a:rPr>
              <a:t>Đôi </a:t>
            </a:r>
            <a:r>
              <a:rPr lang="vi-VN" sz="2800" dirty="0">
                <a:solidFill>
                  <a:srgbClr val="000000"/>
                </a:solidFill>
                <a:latin typeface="Times New Roman"/>
              </a:rPr>
              <a:t>mắt lim dim</a:t>
            </a:r>
            <a:br>
              <a:rPr lang="vi-VN" sz="2800" dirty="0">
                <a:solidFill>
                  <a:srgbClr val="000000"/>
                </a:solidFill>
                <a:latin typeface="Times New Roman"/>
              </a:rPr>
            </a:b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         </a:t>
            </a:r>
            <a:r>
              <a:rPr lang="vi-VN" sz="2800" dirty="0" smtClean="0">
                <a:solidFill>
                  <a:srgbClr val="000000"/>
                </a:solidFill>
                <a:latin typeface="Times New Roman"/>
              </a:rPr>
              <a:t>Ngủ </a:t>
            </a:r>
            <a:r>
              <a:rPr lang="vi-VN" sz="2800" dirty="0">
                <a:solidFill>
                  <a:srgbClr val="000000"/>
                </a:solidFill>
                <a:latin typeface="Times New Roman"/>
              </a:rPr>
              <a:t>ngon bà </a:t>
            </a:r>
            <a:r>
              <a:rPr lang="vi-VN" sz="2800" dirty="0" smtClean="0">
                <a:solidFill>
                  <a:srgbClr val="000000"/>
                </a:solidFill>
                <a:latin typeface="Times New Roman"/>
              </a:rPr>
              <a:t>nhé</a:t>
            </a:r>
            <a:endParaRPr lang="en-US" sz="2800" dirty="0" smtClean="0">
              <a:latin typeface="Times New Roman"/>
            </a:endParaRPr>
          </a:p>
          <a:p>
            <a:pPr>
              <a:spcAft>
                <a:spcPts val="0"/>
              </a:spcAft>
            </a:pPr>
            <a:endParaRPr lang="en-US" sz="2800" dirty="0" smtClean="0">
              <a:solidFill>
                <a:srgbClr val="000000"/>
              </a:solidFill>
              <a:latin typeface="Times New Roman"/>
            </a:endParaRPr>
          </a:p>
          <a:p>
            <a:pPr>
              <a:spcAft>
                <a:spcPts val="0"/>
              </a:spcAft>
            </a:pPr>
            <a:r>
              <a:rPr lang="vi-VN" sz="2800" dirty="0" smtClean="0">
                <a:solidFill>
                  <a:srgbClr val="000000"/>
                </a:solidFill>
                <a:latin typeface="Times New Roman"/>
              </a:rPr>
              <a:t>Hoa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cam</a:t>
            </a:r>
            <a:r>
              <a:rPr lang="vi-VN" sz="2800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vi-VN" sz="2800" dirty="0">
                <a:solidFill>
                  <a:srgbClr val="000000"/>
                </a:solidFill>
                <a:latin typeface="Times New Roman"/>
              </a:rPr>
              <a:t>hoa khế</a:t>
            </a:r>
            <a:br>
              <a:rPr lang="vi-VN" sz="2800" dirty="0">
                <a:solidFill>
                  <a:srgbClr val="000000"/>
                </a:solidFill>
                <a:latin typeface="Times New Roman"/>
              </a:rPr>
            </a:br>
            <a:r>
              <a:rPr lang="vi-VN" sz="2800" dirty="0">
                <a:solidFill>
                  <a:srgbClr val="000000"/>
                </a:solidFill>
                <a:latin typeface="Times New Roman"/>
              </a:rPr>
              <a:t>Chín lặng trong vườn</a:t>
            </a:r>
            <a:br>
              <a:rPr lang="vi-VN" sz="2800" dirty="0">
                <a:solidFill>
                  <a:srgbClr val="000000"/>
                </a:solidFill>
                <a:latin typeface="Times New Roman"/>
              </a:rPr>
            </a:br>
            <a:r>
              <a:rPr lang="vi-VN" sz="2800" dirty="0">
                <a:solidFill>
                  <a:srgbClr val="000000"/>
                </a:solidFill>
                <a:latin typeface="Times New Roman"/>
              </a:rPr>
              <a:t>Ba mơ tay cháu</a:t>
            </a:r>
            <a:br>
              <a:rPr lang="vi-VN" sz="2800" dirty="0">
                <a:solidFill>
                  <a:srgbClr val="000000"/>
                </a:solidFill>
                <a:latin typeface="Times New Roman"/>
              </a:rPr>
            </a:br>
            <a:r>
              <a:rPr lang="vi-VN" sz="2800" dirty="0">
                <a:solidFill>
                  <a:srgbClr val="000000"/>
                </a:solidFill>
                <a:latin typeface="Times New Roman"/>
              </a:rPr>
              <a:t>Quạt đầy hương </a:t>
            </a:r>
            <a:r>
              <a:rPr lang="vi-VN" sz="2800" dirty="0" smtClean="0">
                <a:solidFill>
                  <a:srgbClr val="000000"/>
                </a:solidFill>
                <a:latin typeface="Times New Roman"/>
              </a:rPr>
              <a:t>thơm</a:t>
            </a:r>
            <a:endParaRPr lang="en-US" sz="2800" dirty="0">
              <a:latin typeface="Times New Roman"/>
              <a:ea typeface="Times New Roman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91000" y="1001790"/>
            <a:ext cx="4693557" cy="2610029"/>
            <a:chOff x="3962400" y="152400"/>
            <a:chExt cx="4693557" cy="2610029"/>
          </a:xfrm>
        </p:grpSpPr>
        <p:sp>
          <p:nvSpPr>
            <p:cNvPr id="4" name="Oval 3"/>
            <p:cNvSpPr/>
            <p:nvPr/>
          </p:nvSpPr>
          <p:spPr>
            <a:xfrm>
              <a:off x="3962400" y="152400"/>
              <a:ext cx="4693557" cy="2610029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65320" y="549473"/>
              <a:ext cx="400775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Ngoài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chim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chích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chòe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nhỏ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cũng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tham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gia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việc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giữ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yên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lặng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ngôi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373698" y="3886200"/>
            <a:ext cx="4648200" cy="1869698"/>
            <a:chOff x="4366260" y="3429000"/>
            <a:chExt cx="4648200" cy="1869698"/>
          </a:xfrm>
        </p:grpSpPr>
        <p:sp>
          <p:nvSpPr>
            <p:cNvPr id="10" name="Flowchart: Punched Tape 9"/>
            <p:cNvSpPr/>
            <p:nvPr/>
          </p:nvSpPr>
          <p:spPr>
            <a:xfrm>
              <a:off x="4366260" y="3429000"/>
              <a:ext cx="4648200" cy="1869698"/>
            </a:xfrm>
            <a:prstGeom prst="flowChartPunchedTap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81500" y="3962400"/>
              <a:ext cx="441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ngủ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mơ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thấy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521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xmlns="" id="{C8800ACA-C713-4F7D-A467-4B567C603304}"/>
              </a:ext>
            </a:extLst>
          </p:cNvPr>
          <p:cNvSpPr/>
          <p:nvPr/>
        </p:nvSpPr>
        <p:spPr>
          <a:xfrm>
            <a:off x="1219200" y="2133600"/>
            <a:ext cx="6781800" cy="1371599"/>
          </a:xfrm>
          <a:prstGeom prst="flowChartTerminator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r>
              <a:rPr lang="en-US" sz="6600" b="1" dirty="0" smtClean="0">
                <a:solidFill>
                  <a:srgbClr val="FFC000"/>
                </a:solidFill>
              </a:rPr>
              <a:t>NỘI DUNG</a:t>
            </a:r>
            <a:endParaRPr lang="en-US" sz="6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32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xmlns="" id="{C8800ACA-C713-4F7D-A467-4B567C603304}"/>
              </a:ext>
            </a:extLst>
          </p:cNvPr>
          <p:cNvSpPr/>
          <p:nvPr/>
        </p:nvSpPr>
        <p:spPr>
          <a:xfrm>
            <a:off x="1219200" y="2133600"/>
            <a:ext cx="6781800" cy="1371599"/>
          </a:xfrm>
          <a:prstGeom prst="flowChartTerminator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r>
              <a:rPr lang="en-US" sz="6600" b="1" dirty="0" smtClean="0">
                <a:solidFill>
                  <a:srgbClr val="FFC000"/>
                </a:solidFill>
              </a:rPr>
              <a:t>GIỌNG ĐỌC</a:t>
            </a:r>
            <a:endParaRPr lang="en-US" sz="6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16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762000" y="381000"/>
            <a:ext cx="7620000" cy="53340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Quạt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bà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ngủ</a:t>
            </a:r>
            <a:endParaRPr lang="en-US" sz="3200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ctr"/>
            <a:endParaRPr lang="en-US" sz="2400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r>
              <a:rPr lang="vi-VN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Ơi </a:t>
            </a:r>
            <a:r>
              <a:rPr lang="vi-VN" sz="2800" dirty="0">
                <a:solidFill>
                  <a:srgbClr val="000000"/>
                </a:solidFill>
                <a:latin typeface="Times New Roman"/>
                <a:ea typeface="Times New Roman"/>
              </a:rPr>
              <a:t>chích choè </a:t>
            </a:r>
            <a:r>
              <a:rPr lang="vi-VN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ơi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          </a:t>
            </a:r>
            <a:r>
              <a:rPr lang="vi-VN" sz="2800" dirty="0">
                <a:solidFill>
                  <a:srgbClr val="000000"/>
                </a:solidFill>
                <a:latin typeface="Times New Roman"/>
              </a:rPr>
              <a:t>Căn nhà đã </a:t>
            </a:r>
            <a:r>
              <a:rPr lang="vi-VN" sz="2800" dirty="0" smtClean="0">
                <a:solidFill>
                  <a:srgbClr val="000000"/>
                </a:solidFill>
                <a:latin typeface="Times New Roman"/>
              </a:rPr>
              <a:t>vắng</a:t>
            </a:r>
            <a:endParaRPr lang="en-US" sz="2800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Chim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đừng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hót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nữa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      </a:t>
            </a:r>
            <a:r>
              <a:rPr lang="vi-VN" sz="2800" dirty="0" smtClean="0">
                <a:solidFill>
                  <a:srgbClr val="000000"/>
                </a:solidFill>
                <a:latin typeface="Times New Roman"/>
              </a:rPr>
              <a:t>Cốc </a:t>
            </a:r>
            <a:r>
              <a:rPr lang="vi-VN" sz="2800" dirty="0">
                <a:solidFill>
                  <a:srgbClr val="000000"/>
                </a:solidFill>
                <a:latin typeface="Times New Roman"/>
              </a:rPr>
              <a:t>chén lặng </a:t>
            </a:r>
            <a:r>
              <a:rPr lang="vi-VN" sz="2800" dirty="0" smtClean="0">
                <a:solidFill>
                  <a:srgbClr val="000000"/>
                </a:solidFill>
                <a:latin typeface="Times New Roman"/>
              </a:rPr>
              <a:t>im</a:t>
            </a:r>
            <a:endParaRPr lang="en-US" sz="2800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vi-VN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Bà </a:t>
            </a:r>
            <a:r>
              <a:rPr lang="vi-VN" sz="2800" dirty="0">
                <a:solidFill>
                  <a:srgbClr val="000000"/>
                </a:solidFill>
                <a:latin typeface="Times New Roman"/>
                <a:ea typeface="Times New Roman"/>
              </a:rPr>
              <a:t>em ốm rồi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              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Đôi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mắt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lim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dim           </a:t>
            </a:r>
            <a:r>
              <a:rPr lang="vi-VN" sz="2800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vi-VN" sz="28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vi-VN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Lặng </a:t>
            </a:r>
            <a:r>
              <a:rPr lang="vi-VN" sz="2800" dirty="0">
                <a:solidFill>
                  <a:srgbClr val="000000"/>
                </a:solidFill>
                <a:latin typeface="Times New Roman"/>
                <a:ea typeface="Times New Roman"/>
              </a:rPr>
              <a:t>cho bà ngủ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                     </a:t>
            </a:r>
            <a:r>
              <a:rPr lang="vi-VN" sz="2800" dirty="0" smtClean="0">
                <a:solidFill>
                  <a:srgbClr val="000000"/>
                </a:solidFill>
                <a:latin typeface="Times New Roman"/>
              </a:rPr>
              <a:t>Ngủ </a:t>
            </a:r>
            <a:r>
              <a:rPr lang="vi-VN" sz="2800" dirty="0">
                <a:solidFill>
                  <a:srgbClr val="000000"/>
                </a:solidFill>
                <a:latin typeface="Times New Roman"/>
              </a:rPr>
              <a:t>ngon bà nhé</a:t>
            </a:r>
            <a:r>
              <a:rPr lang="vi-VN" sz="2800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vi-VN" sz="28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               </a:t>
            </a:r>
            <a:endParaRPr lang="en-US" sz="2800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2800" dirty="0" smtClean="0">
                <a:solidFill>
                  <a:srgbClr val="000000"/>
                </a:solidFill>
                <a:latin typeface="Times New Roman"/>
              </a:rPr>
              <a:t>Bàn </a:t>
            </a:r>
            <a:r>
              <a:rPr lang="vi-VN" sz="2800" dirty="0">
                <a:solidFill>
                  <a:srgbClr val="000000"/>
                </a:solidFill>
                <a:latin typeface="Times New Roman"/>
              </a:rPr>
              <a:t>tay bé </a:t>
            </a:r>
            <a:r>
              <a:rPr lang="vi-VN" sz="2800" dirty="0" smtClean="0">
                <a:solidFill>
                  <a:srgbClr val="000000"/>
                </a:solidFill>
                <a:latin typeface="Times New Roman"/>
              </a:rPr>
              <a:t>nhỏ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                      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Hoa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xoan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hoa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khế</a:t>
            </a:r>
            <a:r>
              <a:rPr lang="vi-VN" sz="28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vi-VN" sz="2800" dirty="0">
                <a:solidFill>
                  <a:srgbClr val="000000"/>
                </a:solidFill>
                <a:latin typeface="Times New Roman"/>
              </a:rPr>
            </a:br>
            <a:r>
              <a:rPr lang="vi-VN" sz="2800" dirty="0">
                <a:solidFill>
                  <a:srgbClr val="000000"/>
                </a:solidFill>
                <a:latin typeface="Times New Roman"/>
              </a:rPr>
              <a:t>Vẫy quạt thật </a:t>
            </a:r>
            <a:r>
              <a:rPr lang="vi-VN" sz="2800" dirty="0" smtClean="0">
                <a:solidFill>
                  <a:srgbClr val="000000"/>
                </a:solidFill>
                <a:latin typeface="Times New Roman"/>
              </a:rPr>
              <a:t>đều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                  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Chín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lặng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trong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vườn</a:t>
            </a:r>
            <a:r>
              <a:rPr lang="vi-VN" sz="28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vi-VN" sz="2800" dirty="0">
                <a:solidFill>
                  <a:srgbClr val="000000"/>
                </a:solidFill>
                <a:latin typeface="Times New Roman"/>
              </a:rPr>
            </a:br>
            <a:r>
              <a:rPr lang="vi-VN" sz="2800" dirty="0">
                <a:solidFill>
                  <a:srgbClr val="000000"/>
                </a:solidFill>
                <a:latin typeface="Times New Roman"/>
              </a:rPr>
              <a:t>Ngấn nắng thiu </a:t>
            </a:r>
            <a:r>
              <a:rPr lang="vi-VN" sz="2800" dirty="0" smtClean="0">
                <a:solidFill>
                  <a:srgbClr val="000000"/>
                </a:solidFill>
                <a:latin typeface="Times New Roman"/>
              </a:rPr>
              <a:t>thiu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                Ba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mơ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tay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cháu</a:t>
            </a:r>
            <a:r>
              <a:rPr lang="vi-VN" sz="28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vi-VN" sz="2800" dirty="0">
                <a:solidFill>
                  <a:srgbClr val="000000"/>
                </a:solidFill>
                <a:latin typeface="Times New Roman"/>
              </a:rPr>
            </a:br>
            <a:r>
              <a:rPr lang="vi-VN" sz="2800" dirty="0">
                <a:solidFill>
                  <a:srgbClr val="000000"/>
                </a:solidFill>
                <a:latin typeface="Times New Roman"/>
              </a:rPr>
              <a:t>Đậu trên tường </a:t>
            </a:r>
            <a:r>
              <a:rPr lang="vi-VN" sz="2800" dirty="0" smtClean="0">
                <a:solidFill>
                  <a:srgbClr val="000000"/>
                </a:solidFill>
                <a:latin typeface="Times New Roman"/>
              </a:rPr>
              <a:t>trắng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             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Quạt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đầy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hương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thơm</a:t>
            </a:r>
            <a:endParaRPr lang="en-US" sz="28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752600" y="2251364"/>
            <a:ext cx="1219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Flowchart: Process 4"/>
          <p:cNvSpPr/>
          <p:nvPr/>
        </p:nvSpPr>
        <p:spPr>
          <a:xfrm>
            <a:off x="762000" y="339436"/>
            <a:ext cx="7620000" cy="53340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Quạt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bà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ngủ</a:t>
            </a:r>
            <a:endParaRPr lang="en-US" sz="3200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ctr"/>
            <a:endParaRPr lang="en-US" sz="2400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r>
              <a:rPr lang="vi-VN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Ơi </a:t>
            </a:r>
            <a:r>
              <a:rPr lang="vi-VN" sz="2800" dirty="0">
                <a:solidFill>
                  <a:srgbClr val="000000"/>
                </a:solidFill>
                <a:latin typeface="Times New Roman"/>
                <a:ea typeface="Times New Roman"/>
              </a:rPr>
              <a:t>chích choè </a:t>
            </a:r>
            <a:r>
              <a:rPr lang="vi-VN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ơi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          </a:t>
            </a:r>
            <a:r>
              <a:rPr lang="vi-VN" sz="2800" dirty="0">
                <a:solidFill>
                  <a:srgbClr val="000000"/>
                </a:solidFill>
                <a:latin typeface="Times New Roman"/>
              </a:rPr>
              <a:t>Căn nhà đã </a:t>
            </a:r>
            <a:r>
              <a:rPr lang="vi-VN" sz="2800" dirty="0" smtClean="0">
                <a:solidFill>
                  <a:srgbClr val="000000"/>
                </a:solidFill>
                <a:latin typeface="Times New Roman"/>
              </a:rPr>
              <a:t>vắng</a:t>
            </a:r>
            <a:endParaRPr lang="en-US" sz="2800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Chim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đừng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hót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nữa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      </a:t>
            </a:r>
            <a:r>
              <a:rPr lang="vi-VN" sz="2800" dirty="0" smtClean="0">
                <a:solidFill>
                  <a:srgbClr val="000000"/>
                </a:solidFill>
                <a:latin typeface="Times New Roman"/>
              </a:rPr>
              <a:t>Cốc </a:t>
            </a:r>
            <a:r>
              <a:rPr lang="vi-VN" sz="2800" dirty="0">
                <a:solidFill>
                  <a:srgbClr val="000000"/>
                </a:solidFill>
                <a:latin typeface="Times New Roman"/>
              </a:rPr>
              <a:t>chén lặng </a:t>
            </a:r>
            <a:r>
              <a:rPr lang="vi-VN" sz="2800" dirty="0" smtClean="0">
                <a:solidFill>
                  <a:srgbClr val="000000"/>
                </a:solidFill>
                <a:latin typeface="Times New Roman"/>
              </a:rPr>
              <a:t>im</a:t>
            </a:r>
            <a:endParaRPr lang="en-US" sz="2800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vi-VN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Bà </a:t>
            </a:r>
            <a:r>
              <a:rPr lang="vi-VN" sz="2800" dirty="0">
                <a:solidFill>
                  <a:srgbClr val="000000"/>
                </a:solidFill>
                <a:latin typeface="Times New Roman"/>
                <a:ea typeface="Times New Roman"/>
              </a:rPr>
              <a:t>em ốm rồi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              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Đôi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mắt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lim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dim           </a:t>
            </a:r>
            <a:r>
              <a:rPr lang="vi-VN" sz="2800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vi-VN" sz="28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vi-VN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Lặng </a:t>
            </a:r>
            <a:r>
              <a:rPr lang="vi-VN" sz="2800" dirty="0">
                <a:solidFill>
                  <a:srgbClr val="000000"/>
                </a:solidFill>
                <a:latin typeface="Times New Roman"/>
                <a:ea typeface="Times New Roman"/>
              </a:rPr>
              <a:t>cho bà ngủ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                     </a:t>
            </a:r>
            <a:r>
              <a:rPr lang="vi-VN" sz="2800" dirty="0" smtClean="0">
                <a:solidFill>
                  <a:srgbClr val="000000"/>
                </a:solidFill>
                <a:latin typeface="Times New Roman"/>
              </a:rPr>
              <a:t>Ngủ </a:t>
            </a:r>
            <a:r>
              <a:rPr lang="vi-VN" sz="2800" dirty="0">
                <a:solidFill>
                  <a:srgbClr val="000000"/>
                </a:solidFill>
                <a:latin typeface="Times New Roman"/>
              </a:rPr>
              <a:t>ngon bà nhé</a:t>
            </a:r>
            <a:r>
              <a:rPr lang="vi-VN" sz="2800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vi-VN" sz="28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               </a:t>
            </a:r>
            <a:endParaRPr lang="en-US" sz="2800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2800" dirty="0" smtClean="0">
                <a:solidFill>
                  <a:srgbClr val="000000"/>
                </a:solidFill>
                <a:latin typeface="Times New Roman"/>
              </a:rPr>
              <a:t>Bàn </a:t>
            </a:r>
            <a:r>
              <a:rPr lang="vi-VN" sz="2800" dirty="0">
                <a:solidFill>
                  <a:srgbClr val="000000"/>
                </a:solidFill>
                <a:latin typeface="Times New Roman"/>
              </a:rPr>
              <a:t>tay bé </a:t>
            </a:r>
            <a:r>
              <a:rPr lang="vi-VN" sz="2800" dirty="0" smtClean="0">
                <a:solidFill>
                  <a:srgbClr val="000000"/>
                </a:solidFill>
                <a:latin typeface="Times New Roman"/>
              </a:rPr>
              <a:t>nhỏ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                      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Hoa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xoan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hoa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khế</a:t>
            </a:r>
            <a:r>
              <a:rPr lang="vi-VN" sz="28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vi-VN" sz="2800" dirty="0">
                <a:solidFill>
                  <a:srgbClr val="000000"/>
                </a:solidFill>
                <a:latin typeface="Times New Roman"/>
              </a:rPr>
            </a:br>
            <a:r>
              <a:rPr lang="vi-VN" sz="2800" dirty="0">
                <a:solidFill>
                  <a:srgbClr val="000000"/>
                </a:solidFill>
                <a:latin typeface="Times New Roman"/>
              </a:rPr>
              <a:t>Vẫy quạt thật </a:t>
            </a:r>
            <a:r>
              <a:rPr lang="vi-VN" sz="2800" dirty="0" smtClean="0">
                <a:solidFill>
                  <a:srgbClr val="000000"/>
                </a:solidFill>
                <a:latin typeface="Times New Roman"/>
              </a:rPr>
              <a:t>đều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                  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Chín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lặng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trong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vườn</a:t>
            </a:r>
            <a:r>
              <a:rPr lang="vi-VN" sz="28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vi-VN" sz="2800" dirty="0">
                <a:solidFill>
                  <a:srgbClr val="000000"/>
                </a:solidFill>
                <a:latin typeface="Times New Roman"/>
              </a:rPr>
            </a:br>
            <a:r>
              <a:rPr lang="vi-VN" sz="2800" dirty="0">
                <a:solidFill>
                  <a:srgbClr val="000000"/>
                </a:solidFill>
                <a:latin typeface="Times New Roman"/>
              </a:rPr>
              <a:t>Ngấn nắng thiu </a:t>
            </a:r>
            <a:r>
              <a:rPr lang="vi-VN" sz="2800" dirty="0" smtClean="0">
                <a:solidFill>
                  <a:srgbClr val="000000"/>
                </a:solidFill>
                <a:latin typeface="Times New Roman"/>
              </a:rPr>
              <a:t>thiu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                Ba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mơ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tay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cháu</a:t>
            </a:r>
            <a:r>
              <a:rPr lang="vi-VN" sz="28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vi-VN" sz="2800" dirty="0">
                <a:solidFill>
                  <a:srgbClr val="000000"/>
                </a:solidFill>
                <a:latin typeface="Times New Roman"/>
              </a:rPr>
            </a:br>
            <a:r>
              <a:rPr lang="vi-VN" sz="2800" dirty="0">
                <a:solidFill>
                  <a:srgbClr val="000000"/>
                </a:solidFill>
                <a:latin typeface="Times New Roman"/>
              </a:rPr>
              <a:t>Đậu trên tường </a:t>
            </a:r>
            <a:r>
              <a:rPr lang="vi-VN" sz="2800" dirty="0" smtClean="0">
                <a:solidFill>
                  <a:srgbClr val="000000"/>
                </a:solidFill>
                <a:latin typeface="Times New Roman"/>
              </a:rPr>
              <a:t>trắng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             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Quạt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đầy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hương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thơm</a:t>
            </a:r>
            <a:endParaRPr lang="en-US" sz="28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752600" y="2209800"/>
            <a:ext cx="1219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8200" y="3048000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8200" y="4424362"/>
            <a:ext cx="65809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38200" y="5410200"/>
            <a:ext cx="609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553200" y="2209800"/>
            <a:ext cx="609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81600" y="4424362"/>
            <a:ext cx="1371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424055"/>
            <a:ext cx="609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90784" y="4953000"/>
            <a:ext cx="12430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400800" y="2667000"/>
            <a:ext cx="1219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94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762000" y="381000"/>
            <a:ext cx="7620000" cy="53340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Quạt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bà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ngủ</a:t>
            </a:r>
            <a:endParaRPr lang="en-US" sz="3200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ctr"/>
            <a:endParaRPr lang="en-US" sz="2400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r>
              <a:rPr lang="vi-VN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Ơi </a:t>
            </a:r>
            <a:r>
              <a:rPr lang="vi-VN" sz="2800" dirty="0">
                <a:solidFill>
                  <a:srgbClr val="000000"/>
                </a:solidFill>
                <a:latin typeface="Times New Roman"/>
                <a:ea typeface="Times New Roman"/>
              </a:rPr>
              <a:t>chích choè </a:t>
            </a:r>
            <a:r>
              <a:rPr lang="vi-VN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ơi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          </a:t>
            </a:r>
            <a:r>
              <a:rPr lang="vi-VN" sz="2800" dirty="0">
                <a:solidFill>
                  <a:srgbClr val="000000"/>
                </a:solidFill>
                <a:latin typeface="Times New Roman"/>
              </a:rPr>
              <a:t>Căn nhà đã </a:t>
            </a:r>
            <a:r>
              <a:rPr lang="vi-VN" sz="2800" dirty="0" smtClean="0">
                <a:solidFill>
                  <a:srgbClr val="000000"/>
                </a:solidFill>
                <a:latin typeface="Times New Roman"/>
              </a:rPr>
              <a:t>vắng</a:t>
            </a:r>
            <a:endParaRPr lang="en-US" sz="2800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Chim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đừng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hót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nữa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      </a:t>
            </a:r>
            <a:r>
              <a:rPr lang="vi-VN" sz="2800" dirty="0" smtClean="0">
                <a:solidFill>
                  <a:srgbClr val="000000"/>
                </a:solidFill>
                <a:latin typeface="Times New Roman"/>
              </a:rPr>
              <a:t>Cốc </a:t>
            </a:r>
            <a:r>
              <a:rPr lang="vi-VN" sz="2800" dirty="0">
                <a:solidFill>
                  <a:srgbClr val="000000"/>
                </a:solidFill>
                <a:latin typeface="Times New Roman"/>
              </a:rPr>
              <a:t>chén lặng </a:t>
            </a:r>
            <a:r>
              <a:rPr lang="vi-VN" sz="2800" dirty="0" smtClean="0">
                <a:solidFill>
                  <a:srgbClr val="000000"/>
                </a:solidFill>
                <a:latin typeface="Times New Roman"/>
              </a:rPr>
              <a:t>im</a:t>
            </a:r>
            <a:endParaRPr lang="en-US" sz="2800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vi-VN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Bà </a:t>
            </a:r>
            <a:r>
              <a:rPr lang="vi-VN" sz="2800" dirty="0">
                <a:solidFill>
                  <a:srgbClr val="000000"/>
                </a:solidFill>
                <a:latin typeface="Times New Roman"/>
                <a:ea typeface="Times New Roman"/>
              </a:rPr>
              <a:t>em ốm rồi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              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Đôi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mắt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lim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dim           </a:t>
            </a:r>
            <a:r>
              <a:rPr lang="vi-VN" sz="2800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vi-VN" sz="28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vi-VN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Lặng </a:t>
            </a:r>
            <a:r>
              <a:rPr lang="vi-VN" sz="2800" dirty="0">
                <a:solidFill>
                  <a:srgbClr val="000000"/>
                </a:solidFill>
                <a:latin typeface="Times New Roman"/>
                <a:ea typeface="Times New Roman"/>
              </a:rPr>
              <a:t>cho bà ngủ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                     </a:t>
            </a:r>
            <a:r>
              <a:rPr lang="vi-VN" sz="2800" dirty="0" smtClean="0">
                <a:solidFill>
                  <a:srgbClr val="000000"/>
                </a:solidFill>
                <a:latin typeface="Times New Roman"/>
              </a:rPr>
              <a:t>Ngủ </a:t>
            </a:r>
            <a:r>
              <a:rPr lang="vi-VN" sz="2800" dirty="0">
                <a:solidFill>
                  <a:srgbClr val="000000"/>
                </a:solidFill>
                <a:latin typeface="Times New Roman"/>
              </a:rPr>
              <a:t>ngon bà nhé</a:t>
            </a:r>
            <a:r>
              <a:rPr lang="vi-VN" sz="2800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vi-VN" sz="28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               </a:t>
            </a:r>
            <a:endParaRPr lang="en-US" sz="2800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2800" dirty="0" smtClean="0">
                <a:solidFill>
                  <a:srgbClr val="000000"/>
                </a:solidFill>
                <a:latin typeface="Times New Roman"/>
              </a:rPr>
              <a:t>Bàn </a:t>
            </a:r>
            <a:r>
              <a:rPr lang="vi-VN" sz="2800" dirty="0">
                <a:solidFill>
                  <a:srgbClr val="000000"/>
                </a:solidFill>
                <a:latin typeface="Times New Roman"/>
              </a:rPr>
              <a:t>tay bé </a:t>
            </a:r>
            <a:r>
              <a:rPr lang="vi-VN" sz="2800" dirty="0" smtClean="0">
                <a:solidFill>
                  <a:srgbClr val="000000"/>
                </a:solidFill>
                <a:latin typeface="Times New Roman"/>
              </a:rPr>
              <a:t>nhỏ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                      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Hoa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xoan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hoa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khế</a:t>
            </a:r>
            <a:r>
              <a:rPr lang="vi-VN" sz="28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vi-VN" sz="2800" dirty="0">
                <a:solidFill>
                  <a:srgbClr val="000000"/>
                </a:solidFill>
                <a:latin typeface="Times New Roman"/>
              </a:rPr>
            </a:br>
            <a:r>
              <a:rPr lang="vi-VN" sz="2800" dirty="0">
                <a:solidFill>
                  <a:srgbClr val="000000"/>
                </a:solidFill>
                <a:latin typeface="Times New Roman"/>
              </a:rPr>
              <a:t>Vẫy quạt thật </a:t>
            </a:r>
            <a:r>
              <a:rPr lang="vi-VN" sz="2800" dirty="0" smtClean="0">
                <a:solidFill>
                  <a:srgbClr val="000000"/>
                </a:solidFill>
                <a:latin typeface="Times New Roman"/>
              </a:rPr>
              <a:t>đều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                  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Chín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lặng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trong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vườn</a:t>
            </a:r>
            <a:r>
              <a:rPr lang="vi-VN" sz="28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vi-VN" sz="2800" dirty="0">
                <a:solidFill>
                  <a:srgbClr val="000000"/>
                </a:solidFill>
                <a:latin typeface="Times New Roman"/>
              </a:rPr>
            </a:br>
            <a:r>
              <a:rPr lang="vi-VN" sz="2800" dirty="0">
                <a:solidFill>
                  <a:srgbClr val="000000"/>
                </a:solidFill>
                <a:latin typeface="Times New Roman"/>
              </a:rPr>
              <a:t>Ngấn nắng thiu </a:t>
            </a:r>
            <a:r>
              <a:rPr lang="vi-VN" sz="2800" dirty="0" smtClean="0">
                <a:solidFill>
                  <a:srgbClr val="000000"/>
                </a:solidFill>
                <a:latin typeface="Times New Roman"/>
              </a:rPr>
              <a:t>thiu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                Ba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mơ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tay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cháu</a:t>
            </a:r>
            <a:r>
              <a:rPr lang="vi-VN" sz="28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vi-VN" sz="2800" dirty="0">
                <a:solidFill>
                  <a:srgbClr val="000000"/>
                </a:solidFill>
                <a:latin typeface="Times New Roman"/>
              </a:rPr>
            </a:br>
            <a:r>
              <a:rPr lang="vi-VN" sz="2800" dirty="0">
                <a:solidFill>
                  <a:srgbClr val="000000"/>
                </a:solidFill>
                <a:latin typeface="Times New Roman"/>
              </a:rPr>
              <a:t>Đậu trên tường </a:t>
            </a:r>
            <a:r>
              <a:rPr lang="vi-VN" sz="2800" dirty="0" smtClean="0">
                <a:solidFill>
                  <a:srgbClr val="000000"/>
                </a:solidFill>
                <a:latin typeface="Times New Roman"/>
              </a:rPr>
              <a:t>trắng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             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Quạt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đầy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hương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thơm</a:t>
            </a:r>
            <a:endParaRPr lang="en-US" sz="28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4" name="Cloud 3"/>
          <p:cNvSpPr/>
          <p:nvPr/>
        </p:nvSpPr>
        <p:spPr>
          <a:xfrm>
            <a:off x="2514600" y="1828800"/>
            <a:ext cx="1447800" cy="4572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2209800" y="2743200"/>
            <a:ext cx="1371600" cy="3810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1981200" y="3560618"/>
            <a:ext cx="1371600" cy="3810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838200" y="4038600"/>
            <a:ext cx="1371600" cy="4572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2514600" y="4617027"/>
            <a:ext cx="1371600" cy="3810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2209800" y="5084618"/>
            <a:ext cx="1676400" cy="40178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5029200" y="1447800"/>
            <a:ext cx="1371600" cy="3810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/>
          <p:cNvSpPr/>
          <p:nvPr/>
        </p:nvSpPr>
        <p:spPr>
          <a:xfrm>
            <a:off x="6553200" y="1894609"/>
            <a:ext cx="1371600" cy="3810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5029200" y="2344882"/>
            <a:ext cx="1371600" cy="3810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/>
          <p:cNvSpPr/>
          <p:nvPr/>
        </p:nvSpPr>
        <p:spPr>
          <a:xfrm>
            <a:off x="5167745" y="2758786"/>
            <a:ext cx="1371600" cy="3810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/>
          <p:cNvSpPr/>
          <p:nvPr/>
        </p:nvSpPr>
        <p:spPr>
          <a:xfrm>
            <a:off x="6553200" y="3614304"/>
            <a:ext cx="1371600" cy="3810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/>
          <p:cNvSpPr/>
          <p:nvPr/>
        </p:nvSpPr>
        <p:spPr>
          <a:xfrm>
            <a:off x="5153890" y="4102677"/>
            <a:ext cx="1371600" cy="51435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/>
          <p:cNvSpPr/>
          <p:nvPr/>
        </p:nvSpPr>
        <p:spPr>
          <a:xfrm>
            <a:off x="6553200" y="5004954"/>
            <a:ext cx="1752600" cy="55764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2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1066800" y="509424"/>
            <a:ext cx="7543800" cy="5562153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                 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Quạt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bà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ngủ</a:t>
            </a:r>
            <a:endParaRPr lang="en-US" sz="2800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endParaRPr lang="en-US" sz="2800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r>
              <a:rPr lang="vi-VN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Ơi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……………..                      </a:t>
            </a:r>
            <a:r>
              <a:rPr lang="vi-VN" sz="2800" dirty="0">
                <a:solidFill>
                  <a:srgbClr val="000000"/>
                </a:solidFill>
                <a:latin typeface="Times New Roman"/>
              </a:rPr>
              <a:t>Căn 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……………..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Chim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…………. 		       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Cốc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……………..</a:t>
            </a:r>
          </a:p>
          <a:p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Bà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……………..                     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Đôi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……………..</a:t>
            </a:r>
            <a:r>
              <a:rPr lang="vi-VN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vi-VN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vi-VN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Lặng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…. …. …. 		        </a:t>
            </a:r>
            <a:r>
              <a:rPr lang="vi-VN" sz="2800" dirty="0" smtClean="0">
                <a:solidFill>
                  <a:srgbClr val="000000"/>
                </a:solidFill>
                <a:latin typeface="Times New Roman"/>
              </a:rPr>
              <a:t>Ngủ 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……………..</a:t>
            </a:r>
            <a:endParaRPr lang="en-US" sz="28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       				</a:t>
            </a:r>
            <a:endParaRPr lang="en-US" sz="2800" dirty="0" smtClean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2800" dirty="0" smtClean="0">
                <a:solidFill>
                  <a:srgbClr val="000000"/>
                </a:solidFill>
                <a:latin typeface="Times New Roman"/>
              </a:rPr>
              <a:t>Bàn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…………..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. 		       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Hoa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……………..</a:t>
            </a:r>
            <a:endParaRPr lang="en-US" sz="2800" dirty="0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Vẫy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…………..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                      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Chín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…………… </a:t>
            </a:r>
            <a:r>
              <a:rPr lang="vi-VN" sz="2800" dirty="0" smtClean="0">
                <a:solidFill>
                  <a:srgbClr val="000000"/>
                </a:solidFill>
                <a:latin typeface="Times New Roman"/>
              </a:rPr>
              <a:t>Ngấn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…………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                      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Bà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…………….. </a:t>
            </a:r>
            <a:r>
              <a:rPr lang="vi-VN" sz="2800" dirty="0" smtClean="0">
                <a:solidFill>
                  <a:srgbClr val="000000"/>
                </a:solidFill>
                <a:latin typeface="Times New Roman"/>
              </a:rPr>
              <a:t>Đậu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………. ….                      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</a:rPr>
              <a:t>Quạt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……………..</a:t>
            </a:r>
            <a:endParaRPr lang="en-US" sz="28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734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1-原创素材\1_mm1102\PPT\PPT_014\materaials\pageimg_g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07" y="685800"/>
            <a:ext cx="8157192" cy="445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124200"/>
            <a:ext cx="5730737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9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412776"/>
            <a:ext cx="4986708" cy="3333011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221" y="898427"/>
            <a:ext cx="1199842" cy="1726683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163" y="808965"/>
            <a:ext cx="930785" cy="1532672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9389" y="4118830"/>
            <a:ext cx="3862365" cy="1264631"/>
          </a:xfrm>
          <a:prstGeom prst="rect">
            <a:avLst/>
          </a:prstGeom>
        </p:spPr>
      </p:pic>
      <p:grpSp>
        <p:nvGrpSpPr>
          <p:cNvPr id="9" name="组合 10"/>
          <p:cNvGrpSpPr/>
          <p:nvPr/>
        </p:nvGrpSpPr>
        <p:grpSpPr>
          <a:xfrm rot="6329695" flipH="1">
            <a:off x="6779032" y="2774928"/>
            <a:ext cx="876175" cy="543473"/>
            <a:chOff x="9015984" y="2528554"/>
            <a:chExt cx="2157344" cy="1473489"/>
          </a:xfrm>
        </p:grpSpPr>
        <p:sp>
          <p:nvSpPr>
            <p:cNvPr id="10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1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2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3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4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5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6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7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8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9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20" name="文本框 32"/>
          <p:cNvSpPr txBox="1"/>
          <p:nvPr/>
        </p:nvSpPr>
        <p:spPr>
          <a:xfrm>
            <a:off x="2299856" y="2395731"/>
            <a:ext cx="4966302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342900">
              <a:defRPr/>
            </a:pPr>
            <a:r>
              <a:rPr lang="en-US" altLang="zh-CN" sz="72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72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0" y="139722"/>
            <a:ext cx="807474" cy="928177"/>
          </a:xfrm>
          <a:prstGeom prst="ellipse">
            <a:avLst/>
          </a:prstGeom>
          <a:solidFill>
            <a:srgbClr val="EAF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379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838200"/>
            <a:ext cx="8305800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Dựa</a:t>
            </a:r>
            <a:r>
              <a:rPr lang="en-US" sz="3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3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3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sz="3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thơ</a:t>
            </a:r>
            <a:r>
              <a:rPr lang="en-US" sz="3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3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3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3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3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3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3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3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ngấn</a:t>
            </a:r>
            <a:r>
              <a:rPr lang="en-US" sz="3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nắng</a:t>
            </a:r>
            <a:r>
              <a:rPr lang="en-US" sz="3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cốc</a:t>
            </a:r>
            <a:r>
              <a:rPr lang="en-US" sz="3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chén</a:t>
            </a:r>
            <a:r>
              <a:rPr lang="en-US" sz="3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3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3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ngủ</a:t>
            </a:r>
            <a:r>
              <a:rPr lang="en-US" sz="3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ngon</a:t>
            </a:r>
            <a:r>
              <a:rPr lang="en-US" sz="30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3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34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443" y="3429000"/>
            <a:ext cx="8680961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8" t="29166" r="21132" b="44246"/>
          <a:stretch/>
        </p:blipFill>
        <p:spPr bwMode="auto">
          <a:xfrm>
            <a:off x="-15240" y="76200"/>
            <a:ext cx="916032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25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ocess 5"/>
          <p:cNvSpPr/>
          <p:nvPr/>
        </p:nvSpPr>
        <p:spPr>
          <a:xfrm>
            <a:off x="609600" y="914400"/>
            <a:ext cx="3268980" cy="1158769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655320" y="2949468"/>
            <a:ext cx="3268980" cy="1011198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640080" y="4836967"/>
            <a:ext cx="3268980" cy="1011198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76800" y="914399"/>
            <a:ext cx="2971800" cy="11587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Ai-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4876800" y="2949468"/>
            <a:ext cx="2971800" cy="1011198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Ai-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4876800" y="4836967"/>
            <a:ext cx="2971800" cy="1011198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–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023360" y="3202267"/>
            <a:ext cx="594360" cy="505599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023360" y="1371600"/>
            <a:ext cx="594360" cy="505599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053840" y="5032934"/>
            <a:ext cx="594360" cy="505599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7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op 2022+ Hình nền Powerpoint đẹp, chuyên nghiệp cho thuyết trình - Thiết  bị vệ sinh công nghiệp Pal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981200"/>
            <a:ext cx="5584420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4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o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r="6285" b="11530"/>
          <a:stretch>
            <a:fillRect/>
          </a:stretch>
        </p:blipFill>
        <p:spPr bwMode="auto">
          <a:xfrm>
            <a:off x="3761740" y="2057400"/>
            <a:ext cx="1574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xoai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âu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035" y="2053590"/>
            <a:ext cx="1752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oi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10001" r="25000" b="16667"/>
          <a:stretch>
            <a:fillRect/>
          </a:stretch>
        </p:blipFill>
        <p:spPr bwMode="auto">
          <a:xfrm>
            <a:off x="5486400" y="4068762"/>
            <a:ext cx="1793875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na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/>
          <a:stretch>
            <a:fillRect/>
          </a:stretch>
        </p:blipFill>
        <p:spPr bwMode="auto">
          <a:xfrm>
            <a:off x="1981200" y="4038600"/>
            <a:ext cx="16002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">
            <a:hlinkClick r:id="rId13" action="ppaction://hlinksldjump"/>
          </p:cNvPr>
          <p:cNvSpPr>
            <a:spLocks noChangeArrowheads="1"/>
          </p:cNvSpPr>
          <p:nvPr/>
        </p:nvSpPr>
        <p:spPr bwMode="gray">
          <a:xfrm>
            <a:off x="15240" y="105569"/>
            <a:ext cx="9067800" cy="903288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 dirty="0" err="1">
                <a:solidFill>
                  <a:srgbClr val="0000FF"/>
                </a:solidFill>
                <a:latin typeface="Times New Roman" pitchFamily="18" charset="0"/>
              </a:rPr>
              <a:t>Trò</a:t>
            </a:r>
            <a:r>
              <a:rPr lang="en-US" sz="45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itchFamily="18" charset="0"/>
              </a:rPr>
              <a:t>chơi</a:t>
            </a:r>
            <a:r>
              <a:rPr lang="en-US" sz="45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4500" b="1" dirty="0" smtClean="0">
                <a:solidFill>
                  <a:srgbClr val="0000FF"/>
                </a:solidFill>
                <a:latin typeface="Times New Roman" pitchFamily="18" charset="0"/>
              </a:rPr>
              <a:t>HÁI QUẢ TẶNG BÀ</a:t>
            </a:r>
            <a:endParaRPr lang="en-US" sz="45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253884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xoai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9530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"/>
          <p:cNvSpPr>
            <a:spLocks noChangeArrowheads="1"/>
          </p:cNvSpPr>
          <p:nvPr/>
        </p:nvSpPr>
        <p:spPr bwMode="gray">
          <a:xfrm>
            <a:off x="647700" y="105569"/>
            <a:ext cx="8115300" cy="903288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 dirty="0" err="1">
                <a:solidFill>
                  <a:srgbClr val="0000FF"/>
                </a:solidFill>
                <a:latin typeface="Times New Roman" pitchFamily="18" charset="0"/>
              </a:rPr>
              <a:t>Trò</a:t>
            </a:r>
            <a:r>
              <a:rPr lang="en-US" sz="45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itchFamily="18" charset="0"/>
              </a:rPr>
              <a:t>chơi</a:t>
            </a:r>
            <a:r>
              <a:rPr lang="en-US" sz="45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4500" b="1" dirty="0" smtClean="0">
                <a:solidFill>
                  <a:srgbClr val="0000FF"/>
                </a:solidFill>
                <a:latin typeface="Times New Roman" pitchFamily="18" charset="0"/>
              </a:rPr>
              <a:t>HÁI QUẢ TẶNG BÀ</a:t>
            </a:r>
            <a:endParaRPr lang="en-US" sz="45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52500" y="1524000"/>
            <a:ext cx="7658100" cy="2362200"/>
            <a:chOff x="952500" y="1524000"/>
            <a:chExt cx="7658100" cy="2362200"/>
          </a:xfrm>
        </p:grpSpPr>
        <p:pic>
          <p:nvPicPr>
            <p:cNvPr id="4" name="Picture 3" descr="9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00" y="1905000"/>
              <a:ext cx="99060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AutoShape 13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362200" y="1524000"/>
              <a:ext cx="6248400" cy="2106930"/>
            </a:xfrm>
            <a:prstGeom prst="cloudCallout">
              <a:avLst>
                <a:gd name="adj1" fmla="val -64348"/>
                <a:gd name="adj2" fmla="val 72240"/>
              </a:avLst>
            </a:prstGeom>
            <a:solidFill>
              <a:schemeClr val="bg1"/>
            </a:solidFill>
            <a:ln w="127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hay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khổ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thơ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nhỏ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ốm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4" t="7932" r="17649" b="10663"/>
          <a:stretch/>
        </p:blipFill>
        <p:spPr>
          <a:xfrm>
            <a:off x="4953000" y="4131298"/>
            <a:ext cx="1939290" cy="191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49994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a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/>
          <a:stretch>
            <a:fillRect/>
          </a:stretch>
        </p:blipFill>
        <p:spPr bwMode="auto">
          <a:xfrm>
            <a:off x="304800" y="5017770"/>
            <a:ext cx="16002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"/>
          <p:cNvSpPr>
            <a:spLocks noChangeArrowheads="1"/>
          </p:cNvSpPr>
          <p:nvPr/>
        </p:nvSpPr>
        <p:spPr bwMode="gray">
          <a:xfrm>
            <a:off x="15240" y="105569"/>
            <a:ext cx="9067800" cy="903288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 dirty="0" err="1">
                <a:solidFill>
                  <a:srgbClr val="0000FF"/>
                </a:solidFill>
                <a:latin typeface="Times New Roman" pitchFamily="18" charset="0"/>
              </a:rPr>
              <a:t>Trò</a:t>
            </a:r>
            <a:r>
              <a:rPr lang="en-US" sz="45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itchFamily="18" charset="0"/>
              </a:rPr>
              <a:t>chơi</a:t>
            </a:r>
            <a:r>
              <a:rPr lang="en-US" sz="45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4500" b="1" dirty="0" smtClean="0">
                <a:solidFill>
                  <a:srgbClr val="0000FF"/>
                </a:solidFill>
                <a:latin typeface="Times New Roman" pitchFamily="18" charset="0"/>
              </a:rPr>
              <a:t>HÁI QUẢ TẶNG BÀ</a:t>
            </a:r>
            <a:endParaRPr lang="en-US" sz="45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1" name="Picture 10" descr="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057400"/>
            <a:ext cx="990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1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95600" y="1219200"/>
            <a:ext cx="5943600" cy="2514600"/>
          </a:xfrm>
          <a:prstGeom prst="cloudCallout">
            <a:avLst>
              <a:gd name="adj1" fmla="val -66463"/>
              <a:gd name="adj2" fmla="val 52240"/>
            </a:avLst>
          </a:prstGeom>
          <a:solidFill>
            <a:schemeClr val="bg1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4" t="7932" r="17649" b="10663"/>
          <a:stretch/>
        </p:blipFill>
        <p:spPr>
          <a:xfrm>
            <a:off x="4953000" y="4131298"/>
            <a:ext cx="1939290" cy="191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49994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o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r="6285" b="11530"/>
          <a:stretch>
            <a:fillRect/>
          </a:stretch>
        </p:blipFill>
        <p:spPr bwMode="auto">
          <a:xfrm>
            <a:off x="589280" y="4876800"/>
            <a:ext cx="1574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"/>
          <p:cNvSpPr>
            <a:spLocks noChangeArrowheads="1"/>
          </p:cNvSpPr>
          <p:nvPr/>
        </p:nvSpPr>
        <p:spPr bwMode="gray">
          <a:xfrm>
            <a:off x="15240" y="105569"/>
            <a:ext cx="9067800" cy="903288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 dirty="0" err="1">
                <a:solidFill>
                  <a:srgbClr val="0000FF"/>
                </a:solidFill>
                <a:latin typeface="Times New Roman" pitchFamily="18" charset="0"/>
              </a:rPr>
              <a:t>Trò</a:t>
            </a:r>
            <a:r>
              <a:rPr lang="en-US" sz="45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itchFamily="18" charset="0"/>
              </a:rPr>
              <a:t>chơi</a:t>
            </a:r>
            <a:r>
              <a:rPr lang="en-US" sz="45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4500" b="1" dirty="0" smtClean="0">
                <a:solidFill>
                  <a:srgbClr val="0000FF"/>
                </a:solidFill>
                <a:latin typeface="Times New Roman" pitchFamily="18" charset="0"/>
              </a:rPr>
              <a:t>HÁI QUẢ TẶNG BÀ</a:t>
            </a:r>
            <a:endParaRPr lang="en-US" sz="45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1" name="Picture 10" descr="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905000"/>
            <a:ext cx="990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1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14600" y="1447800"/>
            <a:ext cx="5867400" cy="2106930"/>
          </a:xfrm>
          <a:prstGeom prst="cloudCallout">
            <a:avLst>
              <a:gd name="adj1" fmla="val -62400"/>
              <a:gd name="adj2" fmla="val 54338"/>
            </a:avLst>
          </a:prstGeom>
          <a:solidFill>
            <a:schemeClr val="bg1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Ai -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ói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4" t="7932" r="17649" b="10663"/>
          <a:stretch/>
        </p:blipFill>
        <p:spPr>
          <a:xfrm>
            <a:off x="4953000" y="4131298"/>
            <a:ext cx="1939290" cy="191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49994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i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10001" r="25000" b="16667"/>
          <a:stretch>
            <a:fillRect/>
          </a:stretch>
        </p:blipFill>
        <p:spPr bwMode="auto">
          <a:xfrm>
            <a:off x="285750" y="4800600"/>
            <a:ext cx="1793875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"/>
          <p:cNvSpPr>
            <a:spLocks noChangeArrowheads="1"/>
          </p:cNvSpPr>
          <p:nvPr/>
        </p:nvSpPr>
        <p:spPr bwMode="gray">
          <a:xfrm>
            <a:off x="15240" y="105569"/>
            <a:ext cx="9067800" cy="903288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 dirty="0" err="1">
                <a:solidFill>
                  <a:srgbClr val="0000FF"/>
                </a:solidFill>
                <a:latin typeface="Times New Roman" pitchFamily="18" charset="0"/>
              </a:rPr>
              <a:t>Trò</a:t>
            </a:r>
            <a:r>
              <a:rPr lang="en-US" sz="45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itchFamily="18" charset="0"/>
              </a:rPr>
              <a:t>chơi</a:t>
            </a:r>
            <a:r>
              <a:rPr lang="en-US" sz="45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4500" b="1" dirty="0" smtClean="0">
                <a:solidFill>
                  <a:srgbClr val="0000FF"/>
                </a:solidFill>
                <a:latin typeface="Times New Roman" pitchFamily="18" charset="0"/>
              </a:rPr>
              <a:t>HÁI QUẢ TẶNG BÀ</a:t>
            </a:r>
            <a:endParaRPr lang="en-US" sz="45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1" name="Picture 10" descr="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905000"/>
            <a:ext cx="990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1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667000" y="1541144"/>
            <a:ext cx="5916930" cy="1887855"/>
          </a:xfrm>
          <a:prstGeom prst="cloudCallout">
            <a:avLst>
              <a:gd name="adj1" fmla="val -64348"/>
              <a:gd name="adj2" fmla="val 72240"/>
            </a:avLst>
          </a:prstGeom>
          <a:solidFill>
            <a:schemeClr val="bg1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4" t="7932" r="17649" b="10663"/>
          <a:stretch/>
        </p:blipFill>
        <p:spPr>
          <a:xfrm>
            <a:off x="4953000" y="4131298"/>
            <a:ext cx="1939290" cy="191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49994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838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âu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05400"/>
            <a:ext cx="1752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"/>
          <p:cNvSpPr>
            <a:spLocks noChangeArrowheads="1"/>
          </p:cNvSpPr>
          <p:nvPr/>
        </p:nvSpPr>
        <p:spPr bwMode="gray">
          <a:xfrm>
            <a:off x="15240" y="105569"/>
            <a:ext cx="9067800" cy="903288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 dirty="0" err="1">
                <a:solidFill>
                  <a:srgbClr val="0000FF"/>
                </a:solidFill>
                <a:latin typeface="Times New Roman" pitchFamily="18" charset="0"/>
              </a:rPr>
              <a:t>Trò</a:t>
            </a:r>
            <a:r>
              <a:rPr lang="en-US" sz="45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itchFamily="18" charset="0"/>
              </a:rPr>
              <a:t>chơi</a:t>
            </a:r>
            <a:r>
              <a:rPr lang="en-US" sz="45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4500" b="1" dirty="0" smtClean="0">
                <a:solidFill>
                  <a:srgbClr val="0000FF"/>
                </a:solidFill>
                <a:latin typeface="Times New Roman" pitchFamily="18" charset="0"/>
              </a:rPr>
              <a:t>HÁI QUẢ TẶNG BÀ</a:t>
            </a:r>
            <a:endParaRPr lang="en-US" sz="45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5" name="AutoShape 1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09800" y="1905000"/>
            <a:ext cx="6096000" cy="1371600"/>
          </a:xfrm>
          <a:prstGeom prst="cloudCallout">
            <a:avLst>
              <a:gd name="adj1" fmla="val -60063"/>
              <a:gd name="adj2" fmla="val 72204"/>
            </a:avLst>
          </a:prstGeom>
          <a:solidFill>
            <a:schemeClr val="bg1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4" t="7932" r="17649" b="10663"/>
          <a:stretch/>
        </p:blipFill>
        <p:spPr>
          <a:xfrm>
            <a:off x="4953000" y="4131298"/>
            <a:ext cx="1939290" cy="191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77752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3710" y="304800"/>
            <a:ext cx="9020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Click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4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4"/>
          <a:stretch/>
        </p:blipFill>
        <p:spPr bwMode="auto">
          <a:xfrm>
            <a:off x="0" y="1456509"/>
            <a:ext cx="9144000" cy="483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55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4800" y="3200400"/>
            <a:ext cx="1998663" cy="2197100"/>
            <a:chOff x="926" y="2592"/>
            <a:chExt cx="1291" cy="1396"/>
          </a:xfrm>
        </p:grpSpPr>
        <p:grpSp>
          <p:nvGrpSpPr>
            <p:cNvPr id="21534" name="Group 3"/>
            <p:cNvGrpSpPr>
              <a:grpSpLocks/>
            </p:cNvGrpSpPr>
            <p:nvPr/>
          </p:nvGrpSpPr>
          <p:grpSpPr bwMode="auto">
            <a:xfrm>
              <a:off x="926" y="2592"/>
              <a:ext cx="1291" cy="1396"/>
              <a:chOff x="710" y="2544"/>
              <a:chExt cx="1673" cy="1652"/>
            </a:xfrm>
          </p:grpSpPr>
          <p:grpSp>
            <p:nvGrpSpPr>
              <p:cNvPr id="21536" name="Group 4"/>
              <p:cNvGrpSpPr>
                <a:grpSpLocks/>
              </p:cNvGrpSpPr>
              <p:nvPr/>
            </p:nvGrpSpPr>
            <p:grpSpPr bwMode="auto">
              <a:xfrm>
                <a:off x="710" y="2544"/>
                <a:ext cx="1673" cy="1652"/>
                <a:chOff x="614" y="2496"/>
                <a:chExt cx="1673" cy="1652"/>
              </a:xfrm>
            </p:grpSpPr>
            <p:sp>
              <p:nvSpPr>
                <p:cNvPr id="21538" name="AutoShape 5"/>
                <p:cNvSpPr>
                  <a:spLocks noChangeArrowheads="1"/>
                </p:cNvSpPr>
                <p:nvPr/>
              </p:nvSpPr>
              <p:spPr bwMode="auto">
                <a:xfrm>
                  <a:off x="1056" y="2496"/>
                  <a:ext cx="1008" cy="6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36 w 21600"/>
                    <a:gd name="T13" fmla="*/ 2282 h 21600"/>
                    <a:gd name="T14" fmla="*/ 16564 w 21600"/>
                    <a:gd name="T15" fmla="*/ 1369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3300"/>
                </a:solidFill>
                <a:ln w="9525" algn="ctr">
                  <a:solidFill>
                    <a:srgbClr val="FF99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21539" name="Picture 6" descr="happymom8b"/>
                <p:cNvPicPr>
                  <a:picLocks noChangeAspect="1" noChangeArrowheads="1" noCrop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4" y="2780"/>
                  <a:ext cx="1673" cy="13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1537" name="AutoShape 7"/>
              <p:cNvSpPr>
                <a:spLocks noChangeArrowheads="1"/>
              </p:cNvSpPr>
              <p:nvPr/>
            </p:nvSpPr>
            <p:spPr bwMode="auto">
              <a:xfrm rot="-554298">
                <a:off x="1152" y="3024"/>
                <a:ext cx="576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5 w 21600"/>
                  <a:gd name="T13" fmla="*/ 2300 h 21600"/>
                  <a:gd name="T14" fmla="*/ 16575 w 21600"/>
                  <a:gd name="T15" fmla="*/ 137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535" name="Text Box 8"/>
            <p:cNvSpPr txBox="1">
              <a:spLocks noChangeArrowheads="1"/>
            </p:cNvSpPr>
            <p:nvPr/>
          </p:nvSpPr>
          <p:spPr bwMode="auto">
            <a:xfrm>
              <a:off x="1200" y="2640"/>
              <a:ext cx="81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chemeClr val="bg1"/>
                  </a:solidFill>
                  <a:latin typeface="VNI-Centur" pitchFamily="2" charset="0"/>
                </a:rPr>
                <a:t>CHĂM</a:t>
              </a:r>
            </a:p>
          </p:txBody>
        </p:sp>
      </p:grpSp>
      <p:sp>
        <p:nvSpPr>
          <p:cNvPr id="21507" name="Text Box 9"/>
          <p:cNvSpPr txBox="1">
            <a:spLocks noChangeArrowheads="1"/>
          </p:cNvSpPr>
          <p:nvPr/>
        </p:nvSpPr>
        <p:spPr bwMode="auto">
          <a:xfrm>
            <a:off x="6477000" y="29718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133600" y="2209800"/>
            <a:ext cx="2455863" cy="2190750"/>
            <a:chOff x="3516" y="1008"/>
            <a:chExt cx="1291" cy="1401"/>
          </a:xfrm>
        </p:grpSpPr>
        <p:grpSp>
          <p:nvGrpSpPr>
            <p:cNvPr id="21528" name="Group 11"/>
            <p:cNvGrpSpPr>
              <a:grpSpLocks/>
            </p:cNvGrpSpPr>
            <p:nvPr/>
          </p:nvGrpSpPr>
          <p:grpSpPr bwMode="auto">
            <a:xfrm>
              <a:off x="3516" y="1008"/>
              <a:ext cx="1291" cy="1401"/>
              <a:chOff x="2202" y="2496"/>
              <a:chExt cx="1291" cy="1547"/>
            </a:xfrm>
          </p:grpSpPr>
          <p:grpSp>
            <p:nvGrpSpPr>
              <p:cNvPr id="21530" name="Group 12"/>
              <p:cNvGrpSpPr>
                <a:grpSpLocks/>
              </p:cNvGrpSpPr>
              <p:nvPr/>
            </p:nvGrpSpPr>
            <p:grpSpPr bwMode="auto">
              <a:xfrm>
                <a:off x="2202" y="2496"/>
                <a:ext cx="1291" cy="1547"/>
                <a:chOff x="2202" y="2400"/>
                <a:chExt cx="1291" cy="1547"/>
              </a:xfrm>
            </p:grpSpPr>
            <p:sp>
              <p:nvSpPr>
                <p:cNvPr id="21532" name="AutoShape 13"/>
                <p:cNvSpPr>
                  <a:spLocks noChangeArrowheads="1"/>
                </p:cNvSpPr>
                <p:nvPr/>
              </p:nvSpPr>
              <p:spPr bwMode="auto">
                <a:xfrm>
                  <a:off x="2496" y="2400"/>
                  <a:ext cx="816" cy="6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29 w 21600"/>
                    <a:gd name="T13" fmla="*/ 2282 h 21600"/>
                    <a:gd name="T14" fmla="*/ 16544 w 21600"/>
                    <a:gd name="T15" fmla="*/ 1369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3300"/>
                </a:solidFill>
                <a:ln w="9525" algn="ctr">
                  <a:solidFill>
                    <a:srgbClr val="FF99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21533" name="Picture 14" descr="happymom8b"/>
                <p:cNvPicPr>
                  <a:picLocks noChangeAspect="1" noChangeArrowheads="1" noCrop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02" y="2678"/>
                  <a:ext cx="1291" cy="1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1531" name="Text Box 15"/>
              <p:cNvSpPr txBox="1">
                <a:spLocks noChangeArrowheads="1"/>
              </p:cNvSpPr>
              <p:nvPr/>
            </p:nvSpPr>
            <p:spPr bwMode="auto">
              <a:xfrm>
                <a:off x="2592" y="2496"/>
                <a:ext cx="863" cy="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>
                    <a:solidFill>
                      <a:schemeClr val="bg1"/>
                    </a:solidFill>
                    <a:latin typeface="VNI-Auchon" pitchFamily="2" charset="0"/>
                  </a:rPr>
                  <a:t>NGOAN</a:t>
                </a:r>
              </a:p>
            </p:txBody>
          </p:sp>
        </p:grpSp>
        <p:sp>
          <p:nvSpPr>
            <p:cNvPr id="21529" name="AutoShape 16"/>
            <p:cNvSpPr>
              <a:spLocks noChangeArrowheads="1"/>
            </p:cNvSpPr>
            <p:nvPr/>
          </p:nvSpPr>
          <p:spPr bwMode="auto">
            <a:xfrm rot="-482766">
              <a:off x="3840" y="1440"/>
              <a:ext cx="480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40 w 21600"/>
                <a:gd name="T13" fmla="*/ 2250 h 21600"/>
                <a:gd name="T14" fmla="*/ 16560 w 21600"/>
                <a:gd name="T15" fmla="*/ 1366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4419600" y="1676400"/>
            <a:ext cx="2362200" cy="2638425"/>
            <a:chOff x="3285" y="2160"/>
            <a:chExt cx="2000" cy="2298"/>
          </a:xfrm>
        </p:grpSpPr>
        <p:grpSp>
          <p:nvGrpSpPr>
            <p:cNvPr id="21520" name="Group 18"/>
            <p:cNvGrpSpPr>
              <a:grpSpLocks/>
            </p:cNvGrpSpPr>
            <p:nvPr/>
          </p:nvGrpSpPr>
          <p:grpSpPr bwMode="auto">
            <a:xfrm>
              <a:off x="3285" y="2160"/>
              <a:ext cx="2000" cy="2298"/>
              <a:chOff x="4149" y="2304"/>
              <a:chExt cx="2000" cy="2298"/>
            </a:xfrm>
          </p:grpSpPr>
          <p:sp>
            <p:nvSpPr>
              <p:cNvPr id="21522" name="Text Box 19"/>
              <p:cNvSpPr txBox="1">
                <a:spLocks noChangeArrowheads="1"/>
              </p:cNvSpPr>
              <p:nvPr/>
            </p:nvSpPr>
            <p:spPr bwMode="auto">
              <a:xfrm>
                <a:off x="4753" y="2399"/>
                <a:ext cx="719" cy="5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>
                    <a:solidFill>
                      <a:schemeClr val="bg1"/>
                    </a:solidFill>
                    <a:latin typeface="VNI-Auchon" pitchFamily="2" charset="0"/>
                  </a:rPr>
                  <a:t>HOÏC GIOÛI</a:t>
                </a:r>
              </a:p>
            </p:txBody>
          </p:sp>
          <p:grpSp>
            <p:nvGrpSpPr>
              <p:cNvPr id="21523" name="Group 20"/>
              <p:cNvGrpSpPr>
                <a:grpSpLocks/>
              </p:cNvGrpSpPr>
              <p:nvPr/>
            </p:nvGrpSpPr>
            <p:grpSpPr bwMode="auto">
              <a:xfrm>
                <a:off x="4149" y="2304"/>
                <a:ext cx="2000" cy="2298"/>
                <a:chOff x="3429" y="1728"/>
                <a:chExt cx="2000" cy="2298"/>
              </a:xfrm>
            </p:grpSpPr>
            <p:grpSp>
              <p:nvGrpSpPr>
                <p:cNvPr id="21524" name="Group 21"/>
                <p:cNvGrpSpPr>
                  <a:grpSpLocks/>
                </p:cNvGrpSpPr>
                <p:nvPr/>
              </p:nvGrpSpPr>
              <p:grpSpPr bwMode="auto">
                <a:xfrm>
                  <a:off x="3429" y="1728"/>
                  <a:ext cx="2000" cy="2298"/>
                  <a:chOff x="3621" y="1824"/>
                  <a:chExt cx="2000" cy="2298"/>
                </a:xfrm>
              </p:grpSpPr>
              <p:sp>
                <p:nvSpPr>
                  <p:cNvPr id="21526" name="AutoShape 22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1824"/>
                    <a:ext cx="1056" cy="81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5032 w 21600"/>
                      <a:gd name="T13" fmla="*/ 2276 h 21600"/>
                      <a:gd name="T14" fmla="*/ 16548 w 21600"/>
                      <a:gd name="T15" fmla="*/ 13685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860" y="2187"/>
                        </a:moveTo>
                        <a:cubicBezTo>
                          <a:pt x="10451" y="1746"/>
                          <a:pt x="9529" y="1018"/>
                          <a:pt x="9015" y="730"/>
                        </a:cubicBezTo>
                        <a:cubicBezTo>
                          <a:pt x="7865" y="152"/>
                          <a:pt x="6685" y="0"/>
                          <a:pt x="5415" y="0"/>
                        </a:cubicBezTo>
                        <a:cubicBezTo>
                          <a:pt x="4175" y="152"/>
                          <a:pt x="2995" y="575"/>
                          <a:pt x="1967" y="1305"/>
                        </a:cubicBezTo>
                        <a:cubicBezTo>
                          <a:pt x="1150" y="2187"/>
                          <a:pt x="575" y="3222"/>
                          <a:pt x="242" y="4220"/>
                        </a:cubicBezTo>
                        <a:cubicBezTo>
                          <a:pt x="0" y="5410"/>
                          <a:pt x="242" y="6560"/>
                          <a:pt x="575" y="7597"/>
                        </a:cubicBezTo>
                        <a:lnTo>
                          <a:pt x="10860" y="21600"/>
                        </a:lnTo>
                        <a:lnTo>
                          <a:pt x="20995" y="7597"/>
                        </a:lnTo>
                        <a:cubicBezTo>
                          <a:pt x="21480" y="6560"/>
                          <a:pt x="21600" y="5410"/>
                          <a:pt x="21480" y="4220"/>
                        </a:cubicBezTo>
                        <a:cubicBezTo>
                          <a:pt x="21115" y="3222"/>
                          <a:pt x="20420" y="2187"/>
                          <a:pt x="19632" y="1305"/>
                        </a:cubicBezTo>
                        <a:cubicBezTo>
                          <a:pt x="18575" y="575"/>
                          <a:pt x="17425" y="152"/>
                          <a:pt x="16275" y="0"/>
                        </a:cubicBezTo>
                        <a:cubicBezTo>
                          <a:pt x="15005" y="0"/>
                          <a:pt x="13735" y="152"/>
                          <a:pt x="12705" y="730"/>
                        </a:cubicBezTo>
                        <a:cubicBezTo>
                          <a:pt x="12176" y="1018"/>
                          <a:pt x="11254" y="1746"/>
                          <a:pt x="10860" y="2187"/>
                        </a:cubicBezTo>
                        <a:close/>
                      </a:path>
                    </a:pathLst>
                  </a:custGeom>
                  <a:solidFill>
                    <a:srgbClr val="FF3300"/>
                  </a:solidFill>
                  <a:ln w="9525" algn="ctr">
                    <a:solidFill>
                      <a:srgbClr val="FF99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pic>
                <p:nvPicPr>
                  <p:cNvPr id="21527" name="Picture 23" descr="happymom8b"/>
                  <p:cNvPicPr>
                    <a:picLocks noChangeAspect="1" noChangeArrowheads="1" noCrop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21" y="2157"/>
                    <a:ext cx="2000" cy="19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21525" name="AutoShape 24"/>
                <p:cNvSpPr>
                  <a:spLocks noChangeArrowheads="1"/>
                </p:cNvSpPr>
                <p:nvPr/>
              </p:nvSpPr>
              <p:spPr bwMode="auto">
                <a:xfrm rot="-482766">
                  <a:off x="3840" y="2352"/>
                  <a:ext cx="799" cy="62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28 w 21600"/>
                    <a:gd name="T13" fmla="*/ 2285 h 21600"/>
                    <a:gd name="T14" fmla="*/ 16545 w 21600"/>
                    <a:gd name="T15" fmla="*/ 1367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1521" name="Text Box 25"/>
            <p:cNvSpPr txBox="1">
              <a:spLocks noChangeArrowheads="1"/>
            </p:cNvSpPr>
            <p:nvPr/>
          </p:nvSpPr>
          <p:spPr bwMode="auto">
            <a:xfrm>
              <a:off x="3743" y="2255"/>
              <a:ext cx="1201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chemeClr val="bg1"/>
                  </a:solidFill>
                  <a:latin typeface="VNI-Auchon" pitchFamily="2" charset="0"/>
                </a:rPr>
                <a:t>HỌC GIỎI</a:t>
              </a:r>
            </a:p>
          </p:txBody>
        </p:sp>
      </p:grpSp>
      <p:sp>
        <p:nvSpPr>
          <p:cNvPr id="47130" name="WordArt 26"/>
          <p:cNvSpPr>
            <a:spLocks noChangeArrowheads="1" noChangeShapeType="1" noTextEdit="1"/>
          </p:cNvSpPr>
          <p:nvPr/>
        </p:nvSpPr>
        <p:spPr bwMode="auto">
          <a:xfrm>
            <a:off x="914400" y="304800"/>
            <a:ext cx="4572000" cy="13906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EM</a:t>
            </a:r>
          </a:p>
        </p:txBody>
      </p:sp>
      <p:pic>
        <p:nvPicPr>
          <p:cNvPr id="21511" name="Picture 27" descr="JULY40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1023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28" descr="JULY40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1023938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29" descr="JULY40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101441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Oval 30"/>
          <p:cNvSpPr>
            <a:spLocks noChangeArrowheads="1"/>
          </p:cNvSpPr>
          <p:nvPr/>
        </p:nvSpPr>
        <p:spPr bwMode="auto">
          <a:xfrm>
            <a:off x="1524000" y="5410200"/>
            <a:ext cx="7620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66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Oval 31"/>
          <p:cNvSpPr>
            <a:spLocks noChangeArrowheads="1"/>
          </p:cNvSpPr>
          <p:nvPr/>
        </p:nvSpPr>
        <p:spPr bwMode="auto">
          <a:xfrm>
            <a:off x="3200400" y="5334000"/>
            <a:ext cx="7620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66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Oval 32"/>
          <p:cNvSpPr>
            <a:spLocks noChangeArrowheads="1"/>
          </p:cNvSpPr>
          <p:nvPr/>
        </p:nvSpPr>
        <p:spPr bwMode="auto">
          <a:xfrm>
            <a:off x="5334000" y="5486400"/>
            <a:ext cx="7620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66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7" name="WordArt 33"/>
          <p:cNvSpPr>
            <a:spLocks noChangeArrowheads="1" noChangeShapeType="1" noTextEdit="1"/>
          </p:cNvSpPr>
          <p:nvPr/>
        </p:nvSpPr>
        <p:spPr bwMode="auto">
          <a:xfrm>
            <a:off x="1295400" y="3657600"/>
            <a:ext cx="6629400" cy="3200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THẦY-CÔ LUÔN </a:t>
            </a:r>
          </a:p>
          <a:p>
            <a:pPr algn="ctr"/>
            <a:r>
              <a:rPr lang="en-US" sz="3600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VUI-KHỎE- HẠNH PHÚC -THÀNH ĐẠT</a:t>
            </a:r>
            <a:r>
              <a:rPr lang="en-US" sz="3600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!</a:t>
            </a:r>
          </a:p>
        </p:txBody>
      </p:sp>
      <p:pic>
        <p:nvPicPr>
          <p:cNvPr id="47138" name="tuoi_than_tien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36" descr="Bouque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2361">
            <a:off x="5839050" y="84784"/>
            <a:ext cx="29654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498720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71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7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7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47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30"/>
                  </p:tgtEl>
                </p:cond>
              </p:nextCondLst>
            </p:seq>
            <p:audio>
              <p:cMediaNode showWhenStopped="0">
                <p:cTn id="6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38"/>
                </p:tgtEl>
              </p:cMediaNode>
            </p:audio>
          </p:childTnLst>
        </p:cTn>
      </p:par>
    </p:tnLst>
    <p:bldLst>
      <p:bldP spid="47137" grpId="0"/>
      <p:bldP spid="4713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1999" y="3039070"/>
            <a:ext cx="7652331" cy="13542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nl-NL" dirty="0"/>
              <a:t> </a:t>
            </a:r>
            <a:endParaRPr lang="en-US" dirty="0"/>
          </a:p>
          <a:p>
            <a:r>
              <a:rPr lang="nl-NL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nl-NL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 làm gì để thể hiện tình yêu thương đối với </a:t>
            </a:r>
            <a:r>
              <a:rPr lang="nl-NL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 bà</a:t>
            </a:r>
            <a:r>
              <a:rPr lang="nl-NL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045732"/>
            <a:ext cx="7576131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hát nói về điều gì?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93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9" t="38095" r="27713" b="29564"/>
          <a:stretch/>
        </p:blipFill>
        <p:spPr bwMode="auto">
          <a:xfrm>
            <a:off x="0" y="1600200"/>
            <a:ext cx="9144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/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2945" y="685800"/>
            <a:ext cx="5089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000780"/>
            <a:ext cx="1844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3: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93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05400" y="-11370"/>
            <a:ext cx="4038600" cy="6863417"/>
          </a:xfrm>
          <a:prstGeom prst="rect">
            <a:avLst/>
          </a:prstGeom>
          <a:solidFill>
            <a:srgbClr val="E2ECEC"/>
          </a:solidFill>
        </p:spPr>
        <p:txBody>
          <a:bodyPr wrap="square">
            <a:spAutoFit/>
          </a:bodyPr>
          <a:lstStyle/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Ơi </a:t>
            </a:r>
            <a:r>
              <a:rPr lang="vi-VN" sz="2200" dirty="0">
                <a:cs typeface="Times New Roman" pitchFamily="18" charset="0"/>
              </a:rPr>
              <a:t>chích choè ơi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Chim </a:t>
            </a:r>
            <a:r>
              <a:rPr lang="vi-VN" sz="2200" dirty="0">
                <a:cs typeface="Times New Roman" pitchFamily="18" charset="0"/>
              </a:rPr>
              <a:t>đừng hót nữa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Bà </a:t>
            </a:r>
            <a:r>
              <a:rPr lang="vi-VN" sz="2200" dirty="0">
                <a:cs typeface="Times New Roman" pitchFamily="18" charset="0"/>
              </a:rPr>
              <a:t>em ốm rồi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Lặng </a:t>
            </a:r>
            <a:r>
              <a:rPr lang="vi-VN" sz="2200" dirty="0">
                <a:cs typeface="Times New Roman" pitchFamily="18" charset="0"/>
              </a:rPr>
              <a:t>cho bà ngủ</a:t>
            </a:r>
            <a:endParaRPr lang="en-US" sz="2200" dirty="0">
              <a:cs typeface="Times New Roman" pitchFamily="18" charset="0"/>
            </a:endParaRPr>
          </a:p>
          <a:p>
            <a:endParaRPr lang="vi-VN" sz="2200" dirty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Bàn </a:t>
            </a:r>
            <a:r>
              <a:rPr lang="vi-VN" sz="2200" dirty="0">
                <a:cs typeface="Times New Roman" pitchFamily="18" charset="0"/>
              </a:rPr>
              <a:t>tay bé nhỏ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Vẫy </a:t>
            </a:r>
            <a:r>
              <a:rPr lang="vi-VN" sz="2200" dirty="0">
                <a:cs typeface="Times New Roman" pitchFamily="18" charset="0"/>
              </a:rPr>
              <a:t>quạt thật đều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Ngấn </a:t>
            </a:r>
            <a:r>
              <a:rPr lang="vi-VN" sz="2200" dirty="0">
                <a:cs typeface="Times New Roman" pitchFamily="18" charset="0"/>
              </a:rPr>
              <a:t>nắng thiu thiu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Đậu </a:t>
            </a:r>
            <a:r>
              <a:rPr lang="vi-VN" sz="2200" dirty="0">
                <a:cs typeface="Times New Roman" pitchFamily="18" charset="0"/>
              </a:rPr>
              <a:t>trên tường trắng</a:t>
            </a:r>
            <a:endParaRPr lang="en-US" sz="2200" dirty="0">
              <a:cs typeface="Times New Roman" pitchFamily="18" charset="0"/>
            </a:endParaRPr>
          </a:p>
          <a:p>
            <a:endParaRPr lang="en-US" sz="2200" dirty="0" smtClean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Căn </a:t>
            </a:r>
            <a:r>
              <a:rPr lang="vi-VN" sz="2200" dirty="0">
                <a:cs typeface="Times New Roman" pitchFamily="18" charset="0"/>
              </a:rPr>
              <a:t>nhà đã vắng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Cốc </a:t>
            </a:r>
            <a:r>
              <a:rPr lang="vi-VN" sz="2200" dirty="0">
                <a:cs typeface="Times New Roman" pitchFamily="18" charset="0"/>
              </a:rPr>
              <a:t>chén lặng im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Đôi </a:t>
            </a:r>
            <a:r>
              <a:rPr lang="vi-VN" sz="2200" dirty="0">
                <a:cs typeface="Times New Roman" pitchFamily="18" charset="0"/>
              </a:rPr>
              <a:t>mắt lim dim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Ngủ </a:t>
            </a:r>
            <a:r>
              <a:rPr lang="vi-VN" sz="2200" dirty="0">
                <a:cs typeface="Times New Roman" pitchFamily="18" charset="0"/>
              </a:rPr>
              <a:t>ngon bà nhé</a:t>
            </a:r>
            <a:endParaRPr lang="en-US" sz="2200" dirty="0">
              <a:cs typeface="Times New Roman" pitchFamily="18" charset="0"/>
            </a:endParaRPr>
          </a:p>
          <a:p>
            <a:endParaRPr lang="en-US" sz="2200" dirty="0" smtClean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Hoa </a:t>
            </a:r>
            <a:r>
              <a:rPr lang="vi-VN" sz="2200" dirty="0">
                <a:cs typeface="Times New Roman" pitchFamily="18" charset="0"/>
              </a:rPr>
              <a:t>xoan, hoa khế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Chín </a:t>
            </a:r>
            <a:r>
              <a:rPr lang="vi-VN" sz="2200" dirty="0">
                <a:cs typeface="Times New Roman" pitchFamily="18" charset="0"/>
              </a:rPr>
              <a:t>lặng trong vườn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Bà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vi-VN" sz="2200" dirty="0" smtClean="0">
                <a:cs typeface="Times New Roman" pitchFamily="18" charset="0"/>
              </a:rPr>
              <a:t>mơ </a:t>
            </a:r>
            <a:r>
              <a:rPr lang="vi-VN" sz="2200" dirty="0">
                <a:cs typeface="Times New Roman" pitchFamily="18" charset="0"/>
              </a:rPr>
              <a:t>tay cháu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Quạt </a:t>
            </a:r>
            <a:r>
              <a:rPr lang="vi-VN" sz="2200" dirty="0">
                <a:cs typeface="Times New Roman" pitchFamily="18" charset="0"/>
              </a:rPr>
              <a:t>đầy hương thơm</a:t>
            </a:r>
          </a:p>
          <a:p>
            <a:r>
              <a:rPr lang="en-US" sz="2200" i="1" dirty="0">
                <a:cs typeface="Times New Roman" pitchFamily="18" charset="0"/>
              </a:rPr>
              <a:t>	</a:t>
            </a:r>
            <a:r>
              <a:rPr lang="en-US" sz="2200" i="1" dirty="0" smtClean="0">
                <a:cs typeface="Times New Roman" pitchFamily="18" charset="0"/>
              </a:rPr>
              <a:t>	</a:t>
            </a:r>
            <a:r>
              <a:rPr lang="vi-VN" sz="2200" b="1" i="1" dirty="0" smtClean="0">
                <a:cs typeface="Times New Roman" pitchFamily="18" charset="0"/>
              </a:rPr>
              <a:t>Thạch </a:t>
            </a:r>
            <a:r>
              <a:rPr lang="vi-VN" sz="2200" b="1" i="1" dirty="0">
                <a:cs typeface="Times New Roman" pitchFamily="18" charset="0"/>
              </a:rPr>
              <a:t>Quỳ</a:t>
            </a:r>
            <a:endParaRPr lang="vi-VN" sz="2200" dirty="0"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2482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xmlns="" id="{6B29C666-FFF7-D229-C810-1E7DF4E86B9A}"/>
              </a:ext>
            </a:extLst>
          </p:cNvPr>
          <p:cNvSpPr/>
          <p:nvPr/>
        </p:nvSpPr>
        <p:spPr>
          <a:xfrm>
            <a:off x="0" y="-16346"/>
            <a:ext cx="1600200" cy="62594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LUYỆN ĐỌC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511314"/>
            <a:ext cx="38202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Flowchart: Terminator 13">
            <a:extLst>
              <a:ext uri="{FF2B5EF4-FFF2-40B4-BE49-F238E27FC236}">
                <a16:creationId xmlns:a16="http://schemas.microsoft.com/office/drawing/2014/main" xmlns="" id="{30BFAF44-724C-4088-41A5-DB84264C1D15}"/>
              </a:ext>
            </a:extLst>
          </p:cNvPr>
          <p:cNvSpPr/>
          <p:nvPr/>
        </p:nvSpPr>
        <p:spPr>
          <a:xfrm>
            <a:off x="152400" y="4343400"/>
            <a:ext cx="4595600" cy="602295"/>
          </a:xfrm>
          <a:prstGeom prst="flowChartTerminator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xmlns="" id="{9CD18FA8-ABDA-E5FE-E7A5-920A0EB4CBFD}"/>
              </a:ext>
            </a:extLst>
          </p:cNvPr>
          <p:cNvSpPr/>
          <p:nvPr/>
        </p:nvSpPr>
        <p:spPr>
          <a:xfrm>
            <a:off x="152400" y="4419600"/>
            <a:ext cx="4587484" cy="520250"/>
          </a:xfrm>
          <a:prstGeom prst="flowChartTerminator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1943F63-4E36-1B4E-6DD9-B7D7E519CE4E}"/>
              </a:ext>
            </a:extLst>
          </p:cNvPr>
          <p:cNvGrpSpPr/>
          <p:nvPr/>
        </p:nvGrpSpPr>
        <p:grpSpPr>
          <a:xfrm>
            <a:off x="5562600" y="76200"/>
            <a:ext cx="454526" cy="1195215"/>
            <a:chOff x="395536" y="1031823"/>
            <a:chExt cx="454526" cy="112904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8FBCB4C-E5F6-F538-7071-7E34FCD822D6}"/>
                </a:ext>
              </a:extLst>
            </p:cNvPr>
            <p:cNvCxnSpPr>
              <a:cxnSpLocks/>
            </p:cNvCxnSpPr>
            <p:nvPr/>
          </p:nvCxnSpPr>
          <p:spPr>
            <a:xfrm>
              <a:off x="850062" y="1031823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69BF0C93-3830-A765-3F5D-83601E99A5CF}"/>
                </a:ext>
              </a:extLst>
            </p:cNvPr>
            <p:cNvSpPr/>
            <p:nvPr/>
          </p:nvSpPr>
          <p:spPr>
            <a:xfrm>
              <a:off x="395536" y="1031823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60430FC-D28F-57B7-0911-C52FA5F41C72}"/>
              </a:ext>
            </a:extLst>
          </p:cNvPr>
          <p:cNvGrpSpPr/>
          <p:nvPr/>
        </p:nvGrpSpPr>
        <p:grpSpPr>
          <a:xfrm>
            <a:off x="5562600" y="1828800"/>
            <a:ext cx="454526" cy="1125944"/>
            <a:chOff x="395536" y="1031823"/>
            <a:chExt cx="454526" cy="112904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9F1F0610-2C79-1363-054A-3CB5E7DFBEB4}"/>
                </a:ext>
              </a:extLst>
            </p:cNvPr>
            <p:cNvCxnSpPr>
              <a:cxnSpLocks/>
            </p:cNvCxnSpPr>
            <p:nvPr/>
          </p:nvCxnSpPr>
          <p:spPr>
            <a:xfrm>
              <a:off x="850062" y="1031823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CCB63316-07DC-E6C3-5543-00431612B101}"/>
                </a:ext>
              </a:extLst>
            </p:cNvPr>
            <p:cNvSpPr/>
            <p:nvPr/>
          </p:nvSpPr>
          <p:spPr>
            <a:xfrm>
              <a:off x="395536" y="1031823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5CFB9EF-F097-4B5F-3325-DCB6A029C3F0}"/>
              </a:ext>
            </a:extLst>
          </p:cNvPr>
          <p:cNvGrpSpPr/>
          <p:nvPr/>
        </p:nvGrpSpPr>
        <p:grpSpPr>
          <a:xfrm>
            <a:off x="5565274" y="3417382"/>
            <a:ext cx="454526" cy="1325346"/>
            <a:chOff x="376014" y="3889766"/>
            <a:chExt cx="454526" cy="1129045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3EA4CEB1-44DA-DEA8-C2E8-DEB6AD85715F}"/>
                </a:ext>
              </a:extLst>
            </p:cNvPr>
            <p:cNvCxnSpPr>
              <a:cxnSpLocks/>
            </p:cNvCxnSpPr>
            <p:nvPr/>
          </p:nvCxnSpPr>
          <p:spPr>
            <a:xfrm>
              <a:off x="830540" y="3889766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759BE4AE-BE5D-0882-E52D-F033BB5EE341}"/>
                </a:ext>
              </a:extLst>
            </p:cNvPr>
            <p:cNvSpPr/>
            <p:nvPr/>
          </p:nvSpPr>
          <p:spPr>
            <a:xfrm>
              <a:off x="376014" y="3889766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015C91DA-7899-35BC-4477-B2AAE9AD5945}"/>
              </a:ext>
            </a:extLst>
          </p:cNvPr>
          <p:cNvGrpSpPr/>
          <p:nvPr/>
        </p:nvGrpSpPr>
        <p:grpSpPr>
          <a:xfrm>
            <a:off x="5562600" y="5181600"/>
            <a:ext cx="454526" cy="1143000"/>
            <a:chOff x="4443900" y="1013258"/>
            <a:chExt cx="454526" cy="112904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F2053693-17E3-896A-EE0E-E7B0FC9CD106}"/>
                </a:ext>
              </a:extLst>
            </p:cNvPr>
            <p:cNvCxnSpPr>
              <a:cxnSpLocks/>
            </p:cNvCxnSpPr>
            <p:nvPr/>
          </p:nvCxnSpPr>
          <p:spPr>
            <a:xfrm>
              <a:off x="4898426" y="1013258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5C688C9F-BE35-C17C-1B12-2DDD8A1F3812}"/>
                </a:ext>
              </a:extLst>
            </p:cNvPr>
            <p:cNvSpPr/>
            <p:nvPr/>
          </p:nvSpPr>
          <p:spPr>
            <a:xfrm>
              <a:off x="4443900" y="1013258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F3817961-3C66-1492-2214-14169CEFBC83}"/>
              </a:ext>
            </a:extLst>
          </p:cNvPr>
          <p:cNvCxnSpPr>
            <a:cxnSpLocks/>
          </p:cNvCxnSpPr>
          <p:nvPr/>
        </p:nvCxnSpPr>
        <p:spPr>
          <a:xfrm flipH="1">
            <a:off x="8227504" y="0"/>
            <a:ext cx="74104" cy="31795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A25B32A2-1226-EB3A-3082-197A52DDCC34}"/>
              </a:ext>
            </a:extLst>
          </p:cNvPr>
          <p:cNvCxnSpPr>
            <a:cxnSpLocks/>
          </p:cNvCxnSpPr>
          <p:nvPr/>
        </p:nvCxnSpPr>
        <p:spPr>
          <a:xfrm flipH="1">
            <a:off x="8534400" y="317957"/>
            <a:ext cx="72008" cy="35305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C06781E0-23B0-D6FC-49EB-055F6552DA54}"/>
              </a:ext>
            </a:extLst>
          </p:cNvPr>
          <p:cNvCxnSpPr>
            <a:cxnSpLocks/>
          </p:cNvCxnSpPr>
          <p:nvPr/>
        </p:nvCxnSpPr>
        <p:spPr>
          <a:xfrm flipH="1">
            <a:off x="7772400" y="747216"/>
            <a:ext cx="152400" cy="3195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821B1EF3-EFA5-62BA-9AF6-62AFD179FD9E}"/>
              </a:ext>
            </a:extLst>
          </p:cNvPr>
          <p:cNvGrpSpPr/>
          <p:nvPr/>
        </p:nvGrpSpPr>
        <p:grpSpPr>
          <a:xfrm>
            <a:off x="8153400" y="990600"/>
            <a:ext cx="228600" cy="366216"/>
            <a:chOff x="2267744" y="1892686"/>
            <a:chExt cx="144016" cy="213816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8E20392F-740B-A604-F997-E33ABEE2F7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67744" y="1892686"/>
              <a:ext cx="72008" cy="2138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76A4374C-4645-2832-EF3E-67D44B7A31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9752" y="1892686"/>
              <a:ext cx="72008" cy="2138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/>
          <p:cNvSpPr/>
          <p:nvPr/>
        </p:nvSpPr>
        <p:spPr>
          <a:xfrm>
            <a:off x="6400800" y="0"/>
            <a:ext cx="15504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dirty="0">
                <a:solidFill>
                  <a:srgbClr val="FF0000"/>
                </a:solidFill>
                <a:cs typeface="Times New Roman" pitchFamily="18" charset="0"/>
              </a:rPr>
              <a:t>chích choè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016447" y="2007513"/>
            <a:ext cx="12987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dirty="0">
                <a:solidFill>
                  <a:srgbClr val="FF0000"/>
                </a:solidFill>
                <a:cs typeface="Times New Roman" pitchFamily="18" charset="0"/>
              </a:rPr>
              <a:t>Vẫy quạt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467600" y="2312313"/>
            <a:ext cx="117371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dirty="0">
                <a:solidFill>
                  <a:srgbClr val="FF0000"/>
                </a:solidFill>
                <a:cs typeface="Times New Roman" pitchFamily="18" charset="0"/>
              </a:rPr>
              <a:t>thiu thiu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165344" y="2667000"/>
            <a:ext cx="167385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dirty="0">
                <a:solidFill>
                  <a:srgbClr val="FF0000"/>
                </a:solidFill>
                <a:cs typeface="Times New Roman" pitchFamily="18" charset="0"/>
              </a:rPr>
              <a:t>tường trắng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019800" y="5360313"/>
            <a:ext cx="13933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dirty="0">
                <a:solidFill>
                  <a:srgbClr val="FF0000"/>
                </a:solidFill>
                <a:cs typeface="Times New Roman" pitchFamily="18" charset="0"/>
              </a:rPr>
              <a:t>Chín lặng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" t="4701" r="17006" b="4484"/>
          <a:stretch/>
        </p:blipFill>
        <p:spPr bwMode="auto">
          <a:xfrm>
            <a:off x="152400" y="1326920"/>
            <a:ext cx="4953000" cy="260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87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51" grpId="0"/>
      <p:bldP spid="54" grpId="0"/>
      <p:bldP spid="55" grpId="0"/>
      <p:bldP spid="56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05400" y="-11370"/>
            <a:ext cx="4038600" cy="6863417"/>
          </a:xfrm>
          <a:prstGeom prst="rect">
            <a:avLst/>
          </a:prstGeom>
          <a:solidFill>
            <a:srgbClr val="E2ECEC"/>
          </a:solidFill>
        </p:spPr>
        <p:txBody>
          <a:bodyPr wrap="square">
            <a:spAutoFit/>
          </a:bodyPr>
          <a:lstStyle/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Ơi </a:t>
            </a:r>
            <a:r>
              <a:rPr lang="vi-VN" sz="2200" dirty="0">
                <a:cs typeface="Times New Roman" pitchFamily="18" charset="0"/>
              </a:rPr>
              <a:t>chích choè ơi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Chim </a:t>
            </a:r>
            <a:r>
              <a:rPr lang="vi-VN" sz="2200" dirty="0">
                <a:cs typeface="Times New Roman" pitchFamily="18" charset="0"/>
              </a:rPr>
              <a:t>đừng hót nữa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Bà </a:t>
            </a:r>
            <a:r>
              <a:rPr lang="vi-VN" sz="2200" dirty="0">
                <a:cs typeface="Times New Roman" pitchFamily="18" charset="0"/>
              </a:rPr>
              <a:t>em ốm rồi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Lặng </a:t>
            </a:r>
            <a:r>
              <a:rPr lang="vi-VN" sz="2200" dirty="0">
                <a:cs typeface="Times New Roman" pitchFamily="18" charset="0"/>
              </a:rPr>
              <a:t>cho bà ngủ</a:t>
            </a:r>
            <a:endParaRPr lang="en-US" sz="2200" dirty="0">
              <a:cs typeface="Times New Roman" pitchFamily="18" charset="0"/>
            </a:endParaRPr>
          </a:p>
          <a:p>
            <a:endParaRPr lang="vi-VN" sz="2200" dirty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Bàn </a:t>
            </a:r>
            <a:r>
              <a:rPr lang="vi-VN" sz="2200" dirty="0">
                <a:cs typeface="Times New Roman" pitchFamily="18" charset="0"/>
              </a:rPr>
              <a:t>tay bé nhỏ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Vẫy </a:t>
            </a:r>
            <a:r>
              <a:rPr lang="vi-VN" sz="2200" dirty="0">
                <a:cs typeface="Times New Roman" pitchFamily="18" charset="0"/>
              </a:rPr>
              <a:t>quạt thật đều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Ngấn </a:t>
            </a:r>
            <a:r>
              <a:rPr lang="vi-VN" sz="2200" dirty="0">
                <a:cs typeface="Times New Roman" pitchFamily="18" charset="0"/>
              </a:rPr>
              <a:t>nắng thiu thiu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Đậu </a:t>
            </a:r>
            <a:r>
              <a:rPr lang="vi-VN" sz="2200" dirty="0">
                <a:cs typeface="Times New Roman" pitchFamily="18" charset="0"/>
              </a:rPr>
              <a:t>trên tường trắng</a:t>
            </a:r>
            <a:endParaRPr lang="en-US" sz="2200" dirty="0">
              <a:cs typeface="Times New Roman" pitchFamily="18" charset="0"/>
            </a:endParaRPr>
          </a:p>
          <a:p>
            <a:endParaRPr lang="en-US" sz="2200" dirty="0" smtClean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Căn </a:t>
            </a:r>
            <a:r>
              <a:rPr lang="vi-VN" sz="2200" dirty="0">
                <a:cs typeface="Times New Roman" pitchFamily="18" charset="0"/>
              </a:rPr>
              <a:t>nhà đã vắng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Cốc </a:t>
            </a:r>
            <a:r>
              <a:rPr lang="vi-VN" sz="2200" dirty="0">
                <a:cs typeface="Times New Roman" pitchFamily="18" charset="0"/>
              </a:rPr>
              <a:t>chén lặng im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Đôi </a:t>
            </a:r>
            <a:r>
              <a:rPr lang="vi-VN" sz="2200" dirty="0">
                <a:cs typeface="Times New Roman" pitchFamily="18" charset="0"/>
              </a:rPr>
              <a:t>mắt lim dim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Ngủ </a:t>
            </a:r>
            <a:r>
              <a:rPr lang="vi-VN" sz="2200" dirty="0">
                <a:cs typeface="Times New Roman" pitchFamily="18" charset="0"/>
              </a:rPr>
              <a:t>ngon bà nhé</a:t>
            </a:r>
            <a:endParaRPr lang="en-US" sz="2200" dirty="0">
              <a:cs typeface="Times New Roman" pitchFamily="18" charset="0"/>
            </a:endParaRPr>
          </a:p>
          <a:p>
            <a:endParaRPr lang="en-US" sz="2200" dirty="0" smtClean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Hoa </a:t>
            </a:r>
            <a:r>
              <a:rPr lang="vi-VN" sz="2200" dirty="0">
                <a:cs typeface="Times New Roman" pitchFamily="18" charset="0"/>
              </a:rPr>
              <a:t>xoan, hoa khế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Chín </a:t>
            </a:r>
            <a:r>
              <a:rPr lang="vi-VN" sz="2200" dirty="0">
                <a:cs typeface="Times New Roman" pitchFamily="18" charset="0"/>
              </a:rPr>
              <a:t>lặng trong vườn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Bà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vi-VN" sz="2200" dirty="0" smtClean="0">
                <a:cs typeface="Times New Roman" pitchFamily="18" charset="0"/>
              </a:rPr>
              <a:t>mơ </a:t>
            </a:r>
            <a:r>
              <a:rPr lang="vi-VN" sz="2200" dirty="0">
                <a:cs typeface="Times New Roman" pitchFamily="18" charset="0"/>
              </a:rPr>
              <a:t>tay cháu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Quạt </a:t>
            </a:r>
            <a:r>
              <a:rPr lang="vi-VN" sz="2200" dirty="0">
                <a:cs typeface="Times New Roman" pitchFamily="18" charset="0"/>
              </a:rPr>
              <a:t>đầy hương thơm</a:t>
            </a:r>
          </a:p>
          <a:p>
            <a:r>
              <a:rPr lang="en-US" sz="2200" i="1" dirty="0">
                <a:cs typeface="Times New Roman" pitchFamily="18" charset="0"/>
              </a:rPr>
              <a:t>	</a:t>
            </a:r>
            <a:r>
              <a:rPr lang="en-US" sz="2200" i="1" dirty="0" smtClean="0">
                <a:cs typeface="Times New Roman" pitchFamily="18" charset="0"/>
              </a:rPr>
              <a:t>	</a:t>
            </a:r>
            <a:r>
              <a:rPr lang="vi-VN" sz="2200" b="1" i="1" dirty="0" smtClean="0">
                <a:cs typeface="Times New Roman" pitchFamily="18" charset="0"/>
              </a:rPr>
              <a:t>Thạch </a:t>
            </a:r>
            <a:r>
              <a:rPr lang="vi-VN" sz="2200" b="1" i="1" dirty="0">
                <a:cs typeface="Times New Roman" pitchFamily="18" charset="0"/>
              </a:rPr>
              <a:t>Quỳ</a:t>
            </a:r>
            <a:endParaRPr lang="vi-VN" sz="2200" dirty="0"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2482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xmlns="" id="{6B29C666-FFF7-D229-C810-1E7DF4E86B9A}"/>
              </a:ext>
            </a:extLst>
          </p:cNvPr>
          <p:cNvSpPr/>
          <p:nvPr/>
        </p:nvSpPr>
        <p:spPr>
          <a:xfrm>
            <a:off x="0" y="-16346"/>
            <a:ext cx="1600200" cy="62594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LUYỆN ĐỌC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511314"/>
            <a:ext cx="38202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1943F63-4E36-1B4E-6DD9-B7D7E519CE4E}"/>
              </a:ext>
            </a:extLst>
          </p:cNvPr>
          <p:cNvGrpSpPr/>
          <p:nvPr/>
        </p:nvGrpSpPr>
        <p:grpSpPr>
          <a:xfrm>
            <a:off x="5562600" y="76200"/>
            <a:ext cx="454526" cy="1195215"/>
            <a:chOff x="395536" y="1031823"/>
            <a:chExt cx="454526" cy="112904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8FBCB4C-E5F6-F538-7071-7E34FCD822D6}"/>
                </a:ext>
              </a:extLst>
            </p:cNvPr>
            <p:cNvCxnSpPr>
              <a:cxnSpLocks/>
            </p:cNvCxnSpPr>
            <p:nvPr/>
          </p:nvCxnSpPr>
          <p:spPr>
            <a:xfrm>
              <a:off x="850062" y="1031823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69BF0C93-3830-A765-3F5D-83601E99A5CF}"/>
                </a:ext>
              </a:extLst>
            </p:cNvPr>
            <p:cNvSpPr/>
            <p:nvPr/>
          </p:nvSpPr>
          <p:spPr>
            <a:xfrm>
              <a:off x="395536" y="1031823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60430FC-D28F-57B7-0911-C52FA5F41C72}"/>
              </a:ext>
            </a:extLst>
          </p:cNvPr>
          <p:cNvGrpSpPr/>
          <p:nvPr/>
        </p:nvGrpSpPr>
        <p:grpSpPr>
          <a:xfrm>
            <a:off x="5562600" y="1828800"/>
            <a:ext cx="454526" cy="1125944"/>
            <a:chOff x="395536" y="1031823"/>
            <a:chExt cx="454526" cy="112904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9F1F0610-2C79-1363-054A-3CB5E7DFBEB4}"/>
                </a:ext>
              </a:extLst>
            </p:cNvPr>
            <p:cNvCxnSpPr>
              <a:cxnSpLocks/>
            </p:cNvCxnSpPr>
            <p:nvPr/>
          </p:nvCxnSpPr>
          <p:spPr>
            <a:xfrm>
              <a:off x="850062" y="1031823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CCB63316-07DC-E6C3-5543-00431612B101}"/>
                </a:ext>
              </a:extLst>
            </p:cNvPr>
            <p:cNvSpPr/>
            <p:nvPr/>
          </p:nvSpPr>
          <p:spPr>
            <a:xfrm>
              <a:off x="395536" y="1031823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5CFB9EF-F097-4B5F-3325-DCB6A029C3F0}"/>
              </a:ext>
            </a:extLst>
          </p:cNvPr>
          <p:cNvGrpSpPr/>
          <p:nvPr/>
        </p:nvGrpSpPr>
        <p:grpSpPr>
          <a:xfrm>
            <a:off x="5565274" y="3417382"/>
            <a:ext cx="454526" cy="1325346"/>
            <a:chOff x="376014" y="3889766"/>
            <a:chExt cx="454526" cy="1129045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3EA4CEB1-44DA-DEA8-C2E8-DEB6AD85715F}"/>
                </a:ext>
              </a:extLst>
            </p:cNvPr>
            <p:cNvCxnSpPr>
              <a:cxnSpLocks/>
            </p:cNvCxnSpPr>
            <p:nvPr/>
          </p:nvCxnSpPr>
          <p:spPr>
            <a:xfrm>
              <a:off x="830540" y="3889766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759BE4AE-BE5D-0882-E52D-F033BB5EE341}"/>
                </a:ext>
              </a:extLst>
            </p:cNvPr>
            <p:cNvSpPr/>
            <p:nvPr/>
          </p:nvSpPr>
          <p:spPr>
            <a:xfrm>
              <a:off x="376014" y="3889766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015C91DA-7899-35BC-4477-B2AAE9AD5945}"/>
              </a:ext>
            </a:extLst>
          </p:cNvPr>
          <p:cNvGrpSpPr/>
          <p:nvPr/>
        </p:nvGrpSpPr>
        <p:grpSpPr>
          <a:xfrm>
            <a:off x="5562600" y="5181600"/>
            <a:ext cx="454526" cy="1143000"/>
            <a:chOff x="4443900" y="1013258"/>
            <a:chExt cx="454526" cy="112904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F2053693-17E3-896A-EE0E-E7B0FC9CD106}"/>
                </a:ext>
              </a:extLst>
            </p:cNvPr>
            <p:cNvCxnSpPr>
              <a:cxnSpLocks/>
            </p:cNvCxnSpPr>
            <p:nvPr/>
          </p:nvCxnSpPr>
          <p:spPr>
            <a:xfrm>
              <a:off x="4898426" y="1013258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5C688C9F-BE35-C17C-1B12-2DDD8A1F3812}"/>
                </a:ext>
              </a:extLst>
            </p:cNvPr>
            <p:cNvSpPr/>
            <p:nvPr/>
          </p:nvSpPr>
          <p:spPr>
            <a:xfrm>
              <a:off x="4443900" y="1013258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" t="4701" r="17006" b="4484"/>
          <a:stretch/>
        </p:blipFill>
        <p:spPr bwMode="auto">
          <a:xfrm>
            <a:off x="381000" y="1295400"/>
            <a:ext cx="4724400" cy="232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ounded Rectangle 13">
            <a:extLst>
              <a:ext uri="{FF2B5EF4-FFF2-40B4-BE49-F238E27FC236}">
                <a16:creationId xmlns:a16="http://schemas.microsoft.com/office/drawing/2014/main" xmlns="" id="{FDE3FAB9-5DA8-B03F-852E-4F9FD57613A7}"/>
              </a:ext>
            </a:extLst>
          </p:cNvPr>
          <p:cNvSpPr/>
          <p:nvPr/>
        </p:nvSpPr>
        <p:spPr>
          <a:xfrm>
            <a:off x="99724" y="3657600"/>
            <a:ext cx="1500476" cy="270259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CHÚ THÍCH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2400" y="4038600"/>
            <a:ext cx="49530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Ngấn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nắng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vệt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nắng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dấu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nét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tường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2400" y="4953000"/>
            <a:ext cx="50292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Thiu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thiu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vừa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mới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ngủ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chưa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ngủ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say</a:t>
            </a:r>
            <a:endParaRPr lang="en-US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201" y="5562600"/>
            <a:ext cx="51054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Lim dim: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mắt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nhắm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chưa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khít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còn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hơi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hé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mở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21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05400" y="-11370"/>
            <a:ext cx="4038600" cy="6863417"/>
          </a:xfrm>
          <a:prstGeom prst="rect">
            <a:avLst/>
          </a:prstGeom>
          <a:solidFill>
            <a:srgbClr val="E2ECEC"/>
          </a:solidFill>
        </p:spPr>
        <p:txBody>
          <a:bodyPr wrap="square">
            <a:spAutoFit/>
          </a:bodyPr>
          <a:lstStyle/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Ơi </a:t>
            </a:r>
            <a:r>
              <a:rPr lang="vi-VN" sz="2200" dirty="0">
                <a:cs typeface="Times New Roman" pitchFamily="18" charset="0"/>
              </a:rPr>
              <a:t>chích choè ơi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Chim </a:t>
            </a:r>
            <a:r>
              <a:rPr lang="vi-VN" sz="2200" dirty="0">
                <a:cs typeface="Times New Roman" pitchFamily="18" charset="0"/>
              </a:rPr>
              <a:t>đừng hót nữa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Bà </a:t>
            </a:r>
            <a:r>
              <a:rPr lang="vi-VN" sz="2200" dirty="0">
                <a:cs typeface="Times New Roman" pitchFamily="18" charset="0"/>
              </a:rPr>
              <a:t>em ốm rồi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Lặng </a:t>
            </a:r>
            <a:r>
              <a:rPr lang="vi-VN" sz="2200" dirty="0">
                <a:cs typeface="Times New Roman" pitchFamily="18" charset="0"/>
              </a:rPr>
              <a:t>cho bà ngủ</a:t>
            </a:r>
            <a:endParaRPr lang="en-US" sz="2200" dirty="0">
              <a:cs typeface="Times New Roman" pitchFamily="18" charset="0"/>
            </a:endParaRPr>
          </a:p>
          <a:p>
            <a:endParaRPr lang="vi-VN" sz="2200" dirty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Bàn </a:t>
            </a:r>
            <a:r>
              <a:rPr lang="vi-VN" sz="2200" dirty="0">
                <a:cs typeface="Times New Roman" pitchFamily="18" charset="0"/>
              </a:rPr>
              <a:t>tay bé nhỏ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Vẫy </a:t>
            </a:r>
            <a:r>
              <a:rPr lang="vi-VN" sz="2200" dirty="0">
                <a:cs typeface="Times New Roman" pitchFamily="18" charset="0"/>
              </a:rPr>
              <a:t>quạt thật đều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Ngấn </a:t>
            </a:r>
            <a:r>
              <a:rPr lang="vi-VN" sz="2200" dirty="0">
                <a:cs typeface="Times New Roman" pitchFamily="18" charset="0"/>
              </a:rPr>
              <a:t>nắng thiu thiu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Đậu </a:t>
            </a:r>
            <a:r>
              <a:rPr lang="vi-VN" sz="2200" dirty="0">
                <a:cs typeface="Times New Roman" pitchFamily="18" charset="0"/>
              </a:rPr>
              <a:t>trên tường trắng</a:t>
            </a:r>
            <a:endParaRPr lang="en-US" sz="2200" dirty="0">
              <a:cs typeface="Times New Roman" pitchFamily="18" charset="0"/>
            </a:endParaRPr>
          </a:p>
          <a:p>
            <a:endParaRPr lang="en-US" sz="2200" dirty="0" smtClean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Căn </a:t>
            </a:r>
            <a:r>
              <a:rPr lang="vi-VN" sz="2200" dirty="0">
                <a:cs typeface="Times New Roman" pitchFamily="18" charset="0"/>
              </a:rPr>
              <a:t>nhà đã vắng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Cốc </a:t>
            </a:r>
            <a:r>
              <a:rPr lang="vi-VN" sz="2200" dirty="0">
                <a:cs typeface="Times New Roman" pitchFamily="18" charset="0"/>
              </a:rPr>
              <a:t>chén lặng im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Đôi </a:t>
            </a:r>
            <a:r>
              <a:rPr lang="vi-VN" sz="2200" dirty="0">
                <a:cs typeface="Times New Roman" pitchFamily="18" charset="0"/>
              </a:rPr>
              <a:t>mắt lim dim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Ngủ </a:t>
            </a:r>
            <a:r>
              <a:rPr lang="vi-VN" sz="2200" dirty="0">
                <a:cs typeface="Times New Roman" pitchFamily="18" charset="0"/>
              </a:rPr>
              <a:t>ngon bà nhé</a:t>
            </a:r>
            <a:endParaRPr lang="en-US" sz="2200" dirty="0">
              <a:cs typeface="Times New Roman" pitchFamily="18" charset="0"/>
            </a:endParaRPr>
          </a:p>
          <a:p>
            <a:endParaRPr lang="en-US" sz="2200" dirty="0" smtClean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Hoa </a:t>
            </a:r>
            <a:r>
              <a:rPr lang="vi-VN" sz="2200" dirty="0">
                <a:cs typeface="Times New Roman" pitchFamily="18" charset="0"/>
              </a:rPr>
              <a:t>xoan, hoa khế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Chín </a:t>
            </a:r>
            <a:r>
              <a:rPr lang="vi-VN" sz="2200" dirty="0">
                <a:cs typeface="Times New Roman" pitchFamily="18" charset="0"/>
              </a:rPr>
              <a:t>lặng trong vườn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Bà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vi-VN" sz="2200" dirty="0" smtClean="0">
                <a:cs typeface="Times New Roman" pitchFamily="18" charset="0"/>
              </a:rPr>
              <a:t>mơ </a:t>
            </a:r>
            <a:r>
              <a:rPr lang="vi-VN" sz="2200" dirty="0">
                <a:cs typeface="Times New Roman" pitchFamily="18" charset="0"/>
              </a:rPr>
              <a:t>tay cháu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Quạt </a:t>
            </a:r>
            <a:r>
              <a:rPr lang="vi-VN" sz="2200" dirty="0">
                <a:cs typeface="Times New Roman" pitchFamily="18" charset="0"/>
              </a:rPr>
              <a:t>đầy hương thơm</a:t>
            </a:r>
          </a:p>
          <a:p>
            <a:r>
              <a:rPr lang="en-US" sz="2200" i="1" dirty="0">
                <a:cs typeface="Times New Roman" pitchFamily="18" charset="0"/>
              </a:rPr>
              <a:t>	</a:t>
            </a:r>
            <a:r>
              <a:rPr lang="en-US" sz="2200" i="1" dirty="0" smtClean="0">
                <a:cs typeface="Times New Roman" pitchFamily="18" charset="0"/>
              </a:rPr>
              <a:t>	</a:t>
            </a:r>
            <a:r>
              <a:rPr lang="vi-VN" sz="2200" b="1" i="1" dirty="0" smtClean="0">
                <a:cs typeface="Times New Roman" pitchFamily="18" charset="0"/>
              </a:rPr>
              <a:t>Thạch </a:t>
            </a:r>
            <a:r>
              <a:rPr lang="vi-VN" sz="2200" b="1" i="1" dirty="0">
                <a:cs typeface="Times New Roman" pitchFamily="18" charset="0"/>
              </a:rPr>
              <a:t>Quỳ</a:t>
            </a:r>
            <a:endParaRPr lang="vi-VN" sz="2200" dirty="0"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2482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xmlns="" id="{6B29C666-FFF7-D229-C810-1E7DF4E86B9A}"/>
              </a:ext>
            </a:extLst>
          </p:cNvPr>
          <p:cNvSpPr/>
          <p:nvPr/>
        </p:nvSpPr>
        <p:spPr>
          <a:xfrm>
            <a:off x="0" y="-16346"/>
            <a:ext cx="1600200" cy="62594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LUYỆN ĐỌC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511314"/>
            <a:ext cx="38202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1943F63-4E36-1B4E-6DD9-B7D7E519CE4E}"/>
              </a:ext>
            </a:extLst>
          </p:cNvPr>
          <p:cNvGrpSpPr/>
          <p:nvPr/>
        </p:nvGrpSpPr>
        <p:grpSpPr>
          <a:xfrm>
            <a:off x="5562600" y="76200"/>
            <a:ext cx="454526" cy="1195215"/>
            <a:chOff x="395536" y="1031823"/>
            <a:chExt cx="454526" cy="112904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8FBCB4C-E5F6-F538-7071-7E34FCD822D6}"/>
                </a:ext>
              </a:extLst>
            </p:cNvPr>
            <p:cNvCxnSpPr>
              <a:cxnSpLocks/>
            </p:cNvCxnSpPr>
            <p:nvPr/>
          </p:nvCxnSpPr>
          <p:spPr>
            <a:xfrm>
              <a:off x="850062" y="1031823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69BF0C93-3830-A765-3F5D-83601E99A5CF}"/>
                </a:ext>
              </a:extLst>
            </p:cNvPr>
            <p:cNvSpPr/>
            <p:nvPr/>
          </p:nvSpPr>
          <p:spPr>
            <a:xfrm>
              <a:off x="395536" y="1031823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60430FC-D28F-57B7-0911-C52FA5F41C72}"/>
              </a:ext>
            </a:extLst>
          </p:cNvPr>
          <p:cNvGrpSpPr/>
          <p:nvPr/>
        </p:nvGrpSpPr>
        <p:grpSpPr>
          <a:xfrm>
            <a:off x="5562600" y="1828800"/>
            <a:ext cx="454526" cy="1125944"/>
            <a:chOff x="395536" y="1031823"/>
            <a:chExt cx="454526" cy="112904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9F1F0610-2C79-1363-054A-3CB5E7DFBEB4}"/>
                </a:ext>
              </a:extLst>
            </p:cNvPr>
            <p:cNvCxnSpPr>
              <a:cxnSpLocks/>
            </p:cNvCxnSpPr>
            <p:nvPr/>
          </p:nvCxnSpPr>
          <p:spPr>
            <a:xfrm>
              <a:off x="850062" y="1031823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CCB63316-07DC-E6C3-5543-00431612B101}"/>
                </a:ext>
              </a:extLst>
            </p:cNvPr>
            <p:cNvSpPr/>
            <p:nvPr/>
          </p:nvSpPr>
          <p:spPr>
            <a:xfrm>
              <a:off x="395536" y="1031823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5CFB9EF-F097-4B5F-3325-DCB6A029C3F0}"/>
              </a:ext>
            </a:extLst>
          </p:cNvPr>
          <p:cNvGrpSpPr/>
          <p:nvPr/>
        </p:nvGrpSpPr>
        <p:grpSpPr>
          <a:xfrm>
            <a:off x="5565274" y="3417382"/>
            <a:ext cx="454526" cy="1325346"/>
            <a:chOff x="376014" y="3889766"/>
            <a:chExt cx="454526" cy="1129045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3EA4CEB1-44DA-DEA8-C2E8-DEB6AD85715F}"/>
                </a:ext>
              </a:extLst>
            </p:cNvPr>
            <p:cNvCxnSpPr>
              <a:cxnSpLocks/>
            </p:cNvCxnSpPr>
            <p:nvPr/>
          </p:nvCxnSpPr>
          <p:spPr>
            <a:xfrm>
              <a:off x="830540" y="3889766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759BE4AE-BE5D-0882-E52D-F033BB5EE341}"/>
                </a:ext>
              </a:extLst>
            </p:cNvPr>
            <p:cNvSpPr/>
            <p:nvPr/>
          </p:nvSpPr>
          <p:spPr>
            <a:xfrm>
              <a:off x="376014" y="3889766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015C91DA-7899-35BC-4477-B2AAE9AD5945}"/>
              </a:ext>
            </a:extLst>
          </p:cNvPr>
          <p:cNvGrpSpPr/>
          <p:nvPr/>
        </p:nvGrpSpPr>
        <p:grpSpPr>
          <a:xfrm>
            <a:off x="5562600" y="5181600"/>
            <a:ext cx="454526" cy="1143000"/>
            <a:chOff x="4443900" y="1013258"/>
            <a:chExt cx="454526" cy="112904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F2053693-17E3-896A-EE0E-E7B0FC9CD106}"/>
                </a:ext>
              </a:extLst>
            </p:cNvPr>
            <p:cNvCxnSpPr>
              <a:cxnSpLocks/>
            </p:cNvCxnSpPr>
            <p:nvPr/>
          </p:nvCxnSpPr>
          <p:spPr>
            <a:xfrm>
              <a:off x="4898426" y="1013258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5C688C9F-BE35-C17C-1B12-2DDD8A1F3812}"/>
                </a:ext>
              </a:extLst>
            </p:cNvPr>
            <p:cNvSpPr/>
            <p:nvPr/>
          </p:nvSpPr>
          <p:spPr>
            <a:xfrm>
              <a:off x="4443900" y="1013258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" t="4701" r="17006" b="4484"/>
          <a:stretch/>
        </p:blipFill>
        <p:spPr bwMode="auto">
          <a:xfrm>
            <a:off x="381000" y="1295400"/>
            <a:ext cx="4724400" cy="232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Explosion 1 27"/>
          <p:cNvSpPr/>
          <p:nvPr/>
        </p:nvSpPr>
        <p:spPr>
          <a:xfrm>
            <a:off x="304800" y="3276600"/>
            <a:ext cx="3962400" cy="2819400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066800" y="4191000"/>
            <a:ext cx="2476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04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7400" y="-762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71014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dirty="0">
                <a:cs typeface="Times New Roman" pitchFamily="18" charset="0"/>
              </a:rPr>
              <a:t>Ơi chích choè ơi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Chim đừng hót nữa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Bà em ốm rồi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Lặng cho bà </a:t>
            </a:r>
            <a:r>
              <a:rPr lang="vi-VN" sz="2400" dirty="0" smtClean="0">
                <a:cs typeface="Times New Roman" pitchFamily="18" charset="0"/>
              </a:rPr>
              <a:t>ngủ</a:t>
            </a:r>
            <a:endParaRPr lang="en-US" sz="2400" dirty="0" smtClean="0">
              <a:cs typeface="Times New Roman" pitchFamily="18" charset="0"/>
            </a:endParaRPr>
          </a:p>
          <a:p>
            <a:endParaRPr lang="vi-VN" sz="2400" dirty="0">
              <a:cs typeface="Times New Roman" pitchFamily="18" charset="0"/>
            </a:endParaRPr>
          </a:p>
          <a:p>
            <a:r>
              <a:rPr lang="vi-VN" sz="2400" dirty="0">
                <a:cs typeface="Times New Roman" pitchFamily="18" charset="0"/>
              </a:rPr>
              <a:t>Bàn tay bé nhỏ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Vẫy quạt</a:t>
            </a:r>
            <a:r>
              <a:rPr lang="vi-VN" sz="2400" dirty="0" smtClean="0">
                <a:cs typeface="Times New Roman" pitchFamily="18" charset="0"/>
              </a:rPr>
              <a:t> </a:t>
            </a:r>
            <a:r>
              <a:rPr lang="vi-VN" sz="2400" dirty="0">
                <a:cs typeface="Times New Roman" pitchFamily="18" charset="0"/>
              </a:rPr>
              <a:t>thật đều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Ngấn nắng thiu thiu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Đậu trên tường </a:t>
            </a:r>
            <a:r>
              <a:rPr lang="vi-VN" sz="2400" dirty="0" smtClean="0">
                <a:cs typeface="Times New Roman" pitchFamily="18" charset="0"/>
              </a:rPr>
              <a:t>trắng</a:t>
            </a:r>
            <a:endParaRPr lang="en-US" sz="2400" dirty="0" smtClean="0">
              <a:cs typeface="Times New Roman" pitchFamily="18" charset="0"/>
            </a:endParaRPr>
          </a:p>
          <a:p>
            <a:endParaRPr lang="vi-VN" sz="2400" dirty="0"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6800" y="28956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dirty="0">
                <a:cs typeface="Times New Roman" pitchFamily="18" charset="0"/>
              </a:rPr>
              <a:t>Căn nhà đã vắng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Cốc chén lặng im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Đôi mắt lim dim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Ngủ ngon bà nhé</a:t>
            </a:r>
            <a:endParaRPr lang="en-US" sz="2400" dirty="0">
              <a:cs typeface="Times New Roman" pitchFamily="18" charset="0"/>
            </a:endParaRPr>
          </a:p>
          <a:p>
            <a:endParaRPr lang="en-US" sz="2400" dirty="0" smtClean="0">
              <a:cs typeface="Times New Roman" pitchFamily="18" charset="0"/>
            </a:endParaRPr>
          </a:p>
          <a:p>
            <a:r>
              <a:rPr lang="vi-VN" sz="2400" dirty="0" smtClean="0">
                <a:cs typeface="Times New Roman" pitchFamily="18" charset="0"/>
              </a:rPr>
              <a:t>Hoa </a:t>
            </a:r>
            <a:r>
              <a:rPr lang="vi-VN" sz="2400" dirty="0">
                <a:cs typeface="Times New Roman" pitchFamily="18" charset="0"/>
              </a:rPr>
              <a:t>xoan, hoa khế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Chín lặng trong vườn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Ba mơ tay cháu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Quạt đầy hương thơm</a:t>
            </a:r>
          </a:p>
          <a:p>
            <a:r>
              <a:rPr lang="en-US" sz="2400" i="1" dirty="0">
                <a:cs typeface="Times New Roman" pitchFamily="18" charset="0"/>
              </a:rPr>
              <a:t>	</a:t>
            </a:r>
            <a:r>
              <a:rPr lang="vi-VN" sz="2400" b="1" i="1" dirty="0">
                <a:cs typeface="Times New Roman" pitchFamily="18" charset="0"/>
              </a:rPr>
              <a:t>Thạch Quỳ</a:t>
            </a:r>
            <a:endParaRPr lang="vi-VN" sz="2400" dirty="0"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252478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89042" y="2891135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3</a:t>
            </a: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8200" y="464820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2482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2000" y="60960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Flowchart: Terminator 12">
            <a:extLst>
              <a:ext uri="{FF2B5EF4-FFF2-40B4-BE49-F238E27FC236}">
                <a16:creationId xmlns:a16="http://schemas.microsoft.com/office/drawing/2014/main" xmlns="" id="{C8800ACA-C713-4F7D-A467-4B567C603304}"/>
              </a:ext>
            </a:extLst>
          </p:cNvPr>
          <p:cNvSpPr/>
          <p:nvPr/>
        </p:nvSpPr>
        <p:spPr>
          <a:xfrm>
            <a:off x="14514" y="0"/>
            <a:ext cx="3338286" cy="473107"/>
          </a:xfrm>
          <a:prstGeom prst="flowChartTerminator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ĐỌC TOÀN BÀI</a:t>
            </a:r>
          </a:p>
        </p:txBody>
      </p:sp>
    </p:spTree>
    <p:extLst>
      <p:ext uri="{BB962C8B-B14F-4D97-AF65-F5344CB8AC3E}">
        <p14:creationId xmlns:p14="http://schemas.microsoft.com/office/powerpoint/2010/main" val="343972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582</Words>
  <Application>Microsoft Office PowerPoint</Application>
  <PresentationFormat>On-screen Show (4:3)</PresentationFormat>
  <Paragraphs>144</Paragraphs>
  <Slides>30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Windows User</cp:lastModifiedBy>
  <cp:revision>109</cp:revision>
  <dcterms:created xsi:type="dcterms:W3CDTF">2022-08-29T20:13:16Z</dcterms:created>
  <dcterms:modified xsi:type="dcterms:W3CDTF">2022-10-21T08:21:17Z</dcterms:modified>
</cp:coreProperties>
</file>