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notesSlides/notesSlide3.xml" ContentType="application/vnd.openxmlformats-officedocument.presentationml.notesSlide+xml"/>
  <Override PartName="/ppt/activeX/activeX4.xml" ContentType="application/vnd.ms-office.activeX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765" r:id="rId2"/>
  </p:sldMasterIdLst>
  <p:notesMasterIdLst>
    <p:notesMasterId r:id="rId24"/>
  </p:notesMasterIdLst>
  <p:sldIdLst>
    <p:sldId id="256" r:id="rId3"/>
    <p:sldId id="257" r:id="rId4"/>
    <p:sldId id="266" r:id="rId5"/>
    <p:sldId id="270" r:id="rId6"/>
    <p:sldId id="292" r:id="rId7"/>
    <p:sldId id="271" r:id="rId8"/>
    <p:sldId id="293" r:id="rId9"/>
    <p:sldId id="274" r:id="rId10"/>
    <p:sldId id="277" r:id="rId11"/>
    <p:sldId id="275" r:id="rId12"/>
    <p:sldId id="279" r:id="rId13"/>
    <p:sldId id="262" r:id="rId14"/>
    <p:sldId id="280" r:id="rId15"/>
    <p:sldId id="281" r:id="rId16"/>
    <p:sldId id="282" r:id="rId17"/>
    <p:sldId id="283" r:id="rId18"/>
    <p:sldId id="284" r:id="rId19"/>
    <p:sldId id="260" r:id="rId20"/>
    <p:sldId id="285" r:id="rId21"/>
    <p:sldId id="294" r:id="rId22"/>
    <p:sldId id="28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BDA2A"/>
    <a:srgbClr val="CC00CC"/>
    <a:srgbClr val="7DCC32"/>
    <a:srgbClr val="262626"/>
    <a:srgbClr val="FFFFFF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46" autoAdjust="0"/>
    <p:restoredTop sz="94960" autoAdjust="0"/>
  </p:normalViewPr>
  <p:slideViewPr>
    <p:cSldViewPr snapToGrid="0">
      <p:cViewPr varScale="1">
        <p:scale>
          <a:sx n="57" d="100"/>
          <a:sy n="57" d="100"/>
        </p:scale>
        <p:origin x="72" y="33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D0E66-46D7-4B7D-BA28-7A85180D5968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4898D-60F4-4B9F-BB41-F03D4893E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48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tự gõ thêm các từ khó đối với hs của mình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4898D-60F4-4B9F-BB41-F03D4893E5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96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gõ đáp án hs chọn vào từng ô trên màn hình trình chiếu</a:t>
            </a:r>
          </a:p>
          <a:p>
            <a:r>
              <a:rPr lang="en-US"/>
              <a:t>- Bài này tổ chức trò chơi xếp thẻ gắn lên bảng , thi xem đội nào gắn nhanh – đúng là hay nhất ^^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4898D-60F4-4B9F-BB41-F03D4893E50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86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gõ đáp án hs chọn vào từng ô trên màn hình trình chiếu</a:t>
            </a:r>
          </a:p>
          <a:p>
            <a:r>
              <a:rPr lang="en-US"/>
              <a:t>- Bài này tổ chức trò chơi xếp thẻ gắn lên bảng , thi xem đội nào gắn nhanh – đúng là hay nhất ^^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4898D-60F4-4B9F-BB41-F03D4893E50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54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gõ đáp án hs chọn vào từng ô trên màn hình trình chiếu</a:t>
            </a:r>
          </a:p>
          <a:p>
            <a:r>
              <a:rPr lang="en-US"/>
              <a:t>- Bài này tổ chức trò chơi xếp thẻ gắn lên bảng , thi xem đội nào gắn nhanh – đúng là hay nhất ^^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4898D-60F4-4B9F-BB41-F03D4893E50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98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BF47EB3-531B-ABB1-8C8E-1AF79B8A4346}"/>
              </a:ext>
            </a:extLst>
          </p:cNvPr>
          <p:cNvGrpSpPr/>
          <p:nvPr userDrawn="1"/>
        </p:nvGrpSpPr>
        <p:grpSpPr>
          <a:xfrm>
            <a:off x="-51881" y="-40506"/>
            <a:ext cx="12295762" cy="2713375"/>
            <a:chOff x="-51881" y="-1175910"/>
            <a:chExt cx="12295762" cy="27133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B2C702-E647-60F3-5B78-540B1397AE91}"/>
                </a:ext>
              </a:extLst>
            </p:cNvPr>
            <p:cNvSpPr/>
            <p:nvPr userDrawn="1"/>
          </p:nvSpPr>
          <p:spPr>
            <a:xfrm>
              <a:off x="-51881" y="-549104"/>
              <a:ext cx="12295762" cy="208656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D5C1D5-D96F-C2EC-5C1D-68F94175CD82}"/>
                </a:ext>
              </a:extLst>
            </p:cNvPr>
            <p:cNvSpPr/>
            <p:nvPr userDrawn="1"/>
          </p:nvSpPr>
          <p:spPr>
            <a:xfrm>
              <a:off x="-51881" y="-862507"/>
              <a:ext cx="12295762" cy="208656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EC6DD56-68D9-7E22-8EFB-50F1379C5B79}"/>
                </a:ext>
              </a:extLst>
            </p:cNvPr>
            <p:cNvSpPr/>
            <p:nvPr userDrawn="1"/>
          </p:nvSpPr>
          <p:spPr>
            <a:xfrm>
              <a:off x="-51881" y="-1175910"/>
              <a:ext cx="12295762" cy="208656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57997BB-E157-E8F1-D8B4-D62DB93A55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800" y="0"/>
            <a:ext cx="1391200" cy="17618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657D12-366B-103A-5DDF-B7769EA656A2}"/>
              </a:ext>
            </a:extLst>
          </p:cNvPr>
          <p:cNvSpPr txBox="1"/>
          <p:nvPr userDrawn="1"/>
        </p:nvSpPr>
        <p:spPr>
          <a:xfrm>
            <a:off x="3373097" y="827784"/>
            <a:ext cx="826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8000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8000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8000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129A0D9-9B03-FEDF-B9D4-456049113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9046" t="29565"/>
          <a:stretch/>
        </p:blipFill>
        <p:spPr>
          <a:xfrm>
            <a:off x="-51881" y="-40506"/>
            <a:ext cx="4035682" cy="46762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9CC354-3643-0A24-17D0-158968A6F79B}"/>
              </a:ext>
            </a:extLst>
          </p:cNvPr>
          <p:cNvSpPr txBox="1"/>
          <p:nvPr userDrawn="1"/>
        </p:nvSpPr>
        <p:spPr>
          <a:xfrm>
            <a:off x="3373097" y="805184"/>
            <a:ext cx="826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8000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8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8000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32900D-9049-DADC-66A0-CBC4864F02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83449" y="0"/>
            <a:ext cx="4639376" cy="85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99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6097939"/>
            <a:ext cx="12192000" cy="7600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3659552" cy="498764"/>
          </a:xfrm>
          <a:prstGeom prst="rect">
            <a:avLst/>
          </a:prstGeom>
        </p:spPr>
      </p:pic>
      <p:pic>
        <p:nvPicPr>
          <p:cNvPr id="5" name="Hình ảnh 4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365D5745-7E02-3905-1DAB-603EB28CCA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" y="411474"/>
            <a:ext cx="12070104" cy="603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18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FA50-A9E8-4B08-986F-322D8312FBD6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EC5F-0EC7-4AEE-A2B3-B33FC6A7D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60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FA50-A9E8-4B08-986F-322D8312FBD6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EC5F-0EC7-4AEE-A2B3-B33FC6A7D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41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FA50-A9E8-4B08-986F-322D8312FBD6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EC5F-0EC7-4AEE-A2B3-B33FC6A7D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FA50-A9E8-4B08-986F-322D8312FBD6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EC5F-0EC7-4AEE-A2B3-B33FC6A7D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4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FA50-A9E8-4B08-986F-322D8312FBD6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EC5F-0EC7-4AEE-A2B3-B33FC6A7D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13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FA50-A9E8-4B08-986F-322D8312FBD6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EC5F-0EC7-4AEE-A2B3-B33FC6A7D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57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FA50-A9E8-4B08-986F-322D8312FBD6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EC5F-0EC7-4AEE-A2B3-B33FC6A7D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92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FA50-A9E8-4B08-986F-322D8312FBD6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EC5F-0EC7-4AEE-A2B3-B33FC6A7D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67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FA50-A9E8-4B08-986F-322D8312FBD6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EC5F-0EC7-4AEE-A2B3-B33FC6A7D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09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6097939"/>
            <a:ext cx="12192000" cy="7600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3659552" cy="49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12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FA50-A9E8-4B08-986F-322D8312FBD6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EC5F-0EC7-4AEE-A2B3-B33FC6A7D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0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FA50-A9E8-4B08-986F-322D8312FBD6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EC5F-0EC7-4AEE-A2B3-B33FC6A7D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73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BF47EB3-531B-ABB1-8C8E-1AF79B8A4346}"/>
              </a:ext>
            </a:extLst>
          </p:cNvPr>
          <p:cNvGrpSpPr/>
          <p:nvPr userDrawn="1"/>
        </p:nvGrpSpPr>
        <p:grpSpPr>
          <a:xfrm>
            <a:off x="-51881" y="-40506"/>
            <a:ext cx="12295762" cy="2713375"/>
            <a:chOff x="-51881" y="-1175910"/>
            <a:chExt cx="12295762" cy="27133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B2C702-E647-60F3-5B78-540B1397AE91}"/>
                </a:ext>
              </a:extLst>
            </p:cNvPr>
            <p:cNvSpPr/>
            <p:nvPr userDrawn="1"/>
          </p:nvSpPr>
          <p:spPr>
            <a:xfrm>
              <a:off x="-51881" y="-549104"/>
              <a:ext cx="12295762" cy="208656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D5C1D5-D96F-C2EC-5C1D-68F94175CD82}"/>
                </a:ext>
              </a:extLst>
            </p:cNvPr>
            <p:cNvSpPr/>
            <p:nvPr userDrawn="1"/>
          </p:nvSpPr>
          <p:spPr>
            <a:xfrm>
              <a:off x="-51881" y="-862507"/>
              <a:ext cx="12295762" cy="208656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EC6DD56-68D9-7E22-8EFB-50F1379C5B79}"/>
                </a:ext>
              </a:extLst>
            </p:cNvPr>
            <p:cNvSpPr/>
            <p:nvPr userDrawn="1"/>
          </p:nvSpPr>
          <p:spPr>
            <a:xfrm>
              <a:off x="-51881" y="-1175910"/>
              <a:ext cx="12295762" cy="208656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57997BB-E157-E8F1-D8B4-D62DB93A55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800" y="0"/>
            <a:ext cx="1391200" cy="17618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657D12-366B-103A-5DDF-B7769EA656A2}"/>
              </a:ext>
            </a:extLst>
          </p:cNvPr>
          <p:cNvSpPr txBox="1"/>
          <p:nvPr userDrawn="1"/>
        </p:nvSpPr>
        <p:spPr>
          <a:xfrm>
            <a:off x="3373097" y="827784"/>
            <a:ext cx="826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8000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8000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8000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129A0D9-9B03-FEDF-B9D4-456049113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9046" t="29565"/>
          <a:stretch/>
        </p:blipFill>
        <p:spPr>
          <a:xfrm>
            <a:off x="-51881" y="-40506"/>
            <a:ext cx="4035682" cy="46762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9CC354-3643-0A24-17D0-158968A6F79B}"/>
              </a:ext>
            </a:extLst>
          </p:cNvPr>
          <p:cNvSpPr txBox="1"/>
          <p:nvPr userDrawn="1"/>
        </p:nvSpPr>
        <p:spPr>
          <a:xfrm>
            <a:off x="3373097" y="805184"/>
            <a:ext cx="826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8000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8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8000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32900D-9049-DADC-66A0-CBC4864F02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83449" y="0"/>
            <a:ext cx="4639376" cy="85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2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6097939"/>
            <a:ext cx="12192000" cy="7600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3659552" cy="498764"/>
          </a:xfrm>
          <a:prstGeom prst="rect">
            <a:avLst/>
          </a:prstGeom>
        </p:spPr>
      </p:pic>
      <p:pic>
        <p:nvPicPr>
          <p:cNvPr id="5" name="Hình ảnh 4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365D5745-7E02-3905-1DAB-603EB28CCA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" y="411474"/>
            <a:ext cx="12070104" cy="603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24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6097939"/>
            <a:ext cx="12192000" cy="7600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3659552" cy="498764"/>
          </a:xfrm>
          <a:prstGeom prst="rect">
            <a:avLst/>
          </a:prstGeom>
        </p:spPr>
      </p:pic>
      <p:pic>
        <p:nvPicPr>
          <p:cNvPr id="5" name="Hình ảnh 4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365D5745-7E02-3905-1DAB-603EB28CCA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" y="411474"/>
            <a:ext cx="12070104" cy="603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0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4">
            <a:extLst>
              <a:ext uri="{FF2B5EF4-FFF2-40B4-BE49-F238E27FC236}">
                <a16:creationId xmlns:a16="http://schemas.microsoft.com/office/drawing/2014/main" id="{FAEB351D-B959-4897-B1F4-6600B9184EF1}"/>
              </a:ext>
            </a:extLst>
          </p:cNvPr>
          <p:cNvSpPr/>
          <p:nvPr userDrawn="1"/>
        </p:nvSpPr>
        <p:spPr>
          <a:xfrm>
            <a:off x="0" y="5953125"/>
            <a:ext cx="12192000" cy="904875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任意多边形 5">
            <a:extLst>
              <a:ext uri="{FF2B5EF4-FFF2-40B4-BE49-F238E27FC236}">
                <a16:creationId xmlns:a16="http://schemas.microsoft.com/office/drawing/2014/main" id="{8F3A2888-0977-43DD-9A71-AC932E61F402}"/>
              </a:ext>
            </a:extLst>
          </p:cNvPr>
          <p:cNvSpPr/>
          <p:nvPr userDrawn="1"/>
        </p:nvSpPr>
        <p:spPr>
          <a:xfrm>
            <a:off x="0" y="6191251"/>
            <a:ext cx="12192000" cy="66675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36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7CD407F-3C52-8FCE-7966-3AF85B651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" y="0"/>
            <a:ext cx="10936225" cy="6858000"/>
          </a:xfrm>
          <a:prstGeom prst="rect">
            <a:avLst/>
          </a:prstGeom>
        </p:spPr>
      </p:pic>
      <p:sp>
        <p:nvSpPr>
          <p:cNvPr id="2" name="任意多边形 4">
            <a:extLst>
              <a:ext uri="{FF2B5EF4-FFF2-40B4-BE49-F238E27FC236}">
                <a16:creationId xmlns:a16="http://schemas.microsoft.com/office/drawing/2014/main" id="{7B04F925-C1E5-35BA-70BC-0178E7D9C75E}"/>
              </a:ext>
            </a:extLst>
          </p:cNvPr>
          <p:cNvSpPr/>
          <p:nvPr userDrawn="1"/>
        </p:nvSpPr>
        <p:spPr>
          <a:xfrm>
            <a:off x="0" y="5953125"/>
            <a:ext cx="12192000" cy="904875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任意多边形 5">
            <a:extLst>
              <a:ext uri="{FF2B5EF4-FFF2-40B4-BE49-F238E27FC236}">
                <a16:creationId xmlns:a16="http://schemas.microsoft.com/office/drawing/2014/main" id="{181ACF88-E471-25EC-B95E-D568948CEDD1}"/>
              </a:ext>
            </a:extLst>
          </p:cNvPr>
          <p:cNvSpPr/>
          <p:nvPr userDrawn="1"/>
        </p:nvSpPr>
        <p:spPr>
          <a:xfrm>
            <a:off x="0" y="6191251"/>
            <a:ext cx="12192000" cy="66675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778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63CFB0B0-04AC-645B-A78C-183C4B379E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58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82EDC1C8-E89D-8EC0-E94B-41F5AC344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50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C3E9CB06-D635-27D3-FC9B-D198E843A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53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BF47EB3-531B-ABB1-8C8E-1AF79B8A4346}"/>
              </a:ext>
            </a:extLst>
          </p:cNvPr>
          <p:cNvGrpSpPr/>
          <p:nvPr userDrawn="1"/>
        </p:nvGrpSpPr>
        <p:grpSpPr>
          <a:xfrm>
            <a:off x="-51881" y="-40506"/>
            <a:ext cx="12295762" cy="2713375"/>
            <a:chOff x="-51881" y="-1175910"/>
            <a:chExt cx="12295762" cy="27133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B2C702-E647-60F3-5B78-540B1397AE91}"/>
                </a:ext>
              </a:extLst>
            </p:cNvPr>
            <p:cNvSpPr/>
            <p:nvPr userDrawn="1"/>
          </p:nvSpPr>
          <p:spPr>
            <a:xfrm>
              <a:off x="-51881" y="-549104"/>
              <a:ext cx="12295762" cy="208656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D5C1D5-D96F-C2EC-5C1D-68F94175CD82}"/>
                </a:ext>
              </a:extLst>
            </p:cNvPr>
            <p:cNvSpPr/>
            <p:nvPr userDrawn="1"/>
          </p:nvSpPr>
          <p:spPr>
            <a:xfrm>
              <a:off x="-51881" y="-862507"/>
              <a:ext cx="12295762" cy="208656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EC6DD56-68D9-7E22-8EFB-50F1379C5B79}"/>
                </a:ext>
              </a:extLst>
            </p:cNvPr>
            <p:cNvSpPr/>
            <p:nvPr userDrawn="1"/>
          </p:nvSpPr>
          <p:spPr>
            <a:xfrm>
              <a:off x="-51881" y="-1175910"/>
              <a:ext cx="12295762" cy="208656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57997BB-E157-E8F1-D8B4-D62DB93A55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800" y="0"/>
            <a:ext cx="1391200" cy="17618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657D12-366B-103A-5DDF-B7769EA656A2}"/>
              </a:ext>
            </a:extLst>
          </p:cNvPr>
          <p:cNvSpPr txBox="1"/>
          <p:nvPr userDrawn="1"/>
        </p:nvSpPr>
        <p:spPr>
          <a:xfrm>
            <a:off x="3373097" y="827784"/>
            <a:ext cx="826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8000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8000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8000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129A0D9-9B03-FEDF-B9D4-456049113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9046" t="29565"/>
          <a:stretch/>
        </p:blipFill>
        <p:spPr>
          <a:xfrm>
            <a:off x="-51881" y="-40506"/>
            <a:ext cx="4035682" cy="46762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9CC354-3643-0A24-17D0-158968A6F79B}"/>
              </a:ext>
            </a:extLst>
          </p:cNvPr>
          <p:cNvSpPr txBox="1"/>
          <p:nvPr userDrawn="1"/>
        </p:nvSpPr>
        <p:spPr>
          <a:xfrm>
            <a:off x="3373097" y="805184"/>
            <a:ext cx="826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8000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8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8000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32900D-9049-DADC-66A0-CBC4864F02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83449" y="0"/>
            <a:ext cx="4639376" cy="85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4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8933866-0D4A-82DA-EA8A-895F1921AFD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0"/>
            <a:ext cx="1855509" cy="1842683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7D5701A-D3ED-761E-CDC7-DAADA76D27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820" y="0"/>
            <a:ext cx="791180" cy="100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0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8" r:id="rId3"/>
    <p:sldLayoutId id="2147483655" r:id="rId4"/>
    <p:sldLayoutId id="2147483656" r:id="rId5"/>
    <p:sldLayoutId id="2147483657" r:id="rId6"/>
    <p:sldLayoutId id="2147483660" r:id="rId7"/>
    <p:sldLayoutId id="2147483659" r:id="rId8"/>
    <p:sldLayoutId id="2147483763" r:id="rId9"/>
    <p:sldLayoutId id="214748376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5FA50-A9E8-4B08-986F-322D8312FBD6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7EC5F-0EC7-4AEE-A2B3-B33FC6A7DA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C8933866-0D4A-82DA-EA8A-895F1921AFD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0"/>
            <a:ext cx="1855509" cy="1842683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E7D5701A-D3ED-761E-CDC7-DAADA76D272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820" y="0"/>
            <a:ext cx="791180" cy="100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control" Target="../activeX/activeX2.xml"/><Relationship Id="rId7" Type="http://schemas.openxmlformats.org/officeDocument/2006/relationships/image" Target="../media/image25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3.xml"/><Relationship Id="rId4" Type="http://schemas.openxmlformats.org/officeDocument/2006/relationships/control" Target="../activeX/activeX3.xml"/><Relationship Id="rId9" Type="http://schemas.openxmlformats.org/officeDocument/2006/relationships/image" Target="../media/image2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8.wmf"/><Relationship Id="rId4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11C1A2-C518-48C1-BA19-E9631310418F}"/>
              </a:ext>
            </a:extLst>
          </p:cNvPr>
          <p:cNvSpPr txBox="1"/>
          <p:nvPr/>
        </p:nvSpPr>
        <p:spPr>
          <a:xfrm>
            <a:off x="2568052" y="2750269"/>
            <a:ext cx="826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F1C9D50-B2FD-17C2-C096-19C096AEF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720" y="3898539"/>
            <a:ext cx="2491071" cy="2779249"/>
          </a:xfrm>
          <a:prstGeom prst="rect">
            <a:avLst/>
          </a:prstGeom>
        </p:spPr>
      </p:pic>
      <p:pic>
        <p:nvPicPr>
          <p:cNvPr id="11" name="Picture 10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9219E0F9-3FD1-1CCD-E0D7-CCE5D63FF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022" y="3898539"/>
            <a:ext cx="2698892" cy="2463362"/>
          </a:xfrm>
          <a:prstGeom prst="rect">
            <a:avLst/>
          </a:prstGeom>
        </p:spPr>
      </p:pic>
      <p:pic>
        <p:nvPicPr>
          <p:cNvPr id="13" name="Picture 1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D23236B-492E-47F4-DB77-0843199547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117" y="4533084"/>
            <a:ext cx="2274938" cy="2144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41424C-060D-4F2A-AB67-188A996F23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5034"/>
            <a:ext cx="1411642" cy="2931854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EDC28943-EF19-8D99-3911-2E5C6314FF40}"/>
              </a:ext>
            </a:extLst>
          </p:cNvPr>
          <p:cNvSpPr txBox="1"/>
          <p:nvPr/>
        </p:nvSpPr>
        <p:spPr>
          <a:xfrm>
            <a:off x="203232" y="2670242"/>
            <a:ext cx="10144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ln w="38100"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9600" b="1" dirty="0">
              <a:ln w="38100"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2338" y="481262"/>
            <a:ext cx="6951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ĐOÀN KẾT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0341" y="1601999"/>
            <a:ext cx="2430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812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>
            <a:extLst>
              <a:ext uri="{FF2B5EF4-FFF2-40B4-BE49-F238E27FC236}">
                <a16:creationId xmlns:a16="http://schemas.microsoft.com/office/drawing/2014/main" id="{30A6727E-74B9-FF19-CE33-1E3E613F39CF}"/>
              </a:ext>
            </a:extLst>
          </p:cNvPr>
          <p:cNvSpPr/>
          <p:nvPr/>
        </p:nvSpPr>
        <p:spPr>
          <a:xfrm>
            <a:off x="176437" y="1694417"/>
            <a:ext cx="118022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8D79E67-75ED-C865-07B3-7D053FB5B515}"/>
              </a:ext>
            </a:extLst>
          </p:cNvPr>
          <p:cNvSpPr/>
          <p:nvPr/>
        </p:nvSpPr>
        <p:spPr>
          <a:xfrm>
            <a:off x="213360" y="3849076"/>
            <a:ext cx="11765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4180520-0B72-B4EC-9D55-2D044AC88902}"/>
              </a:ext>
            </a:extLst>
          </p:cNvPr>
          <p:cNvSpPr txBox="1"/>
          <p:nvPr/>
        </p:nvSpPr>
        <p:spPr>
          <a:xfrm>
            <a:off x="3594100" y="1270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Giải nghĩa từ</a:t>
            </a:r>
          </a:p>
        </p:txBody>
      </p:sp>
    </p:spTree>
    <p:extLst>
      <p:ext uri="{BB962C8B-B14F-4D97-AF65-F5344CB8AC3E}">
        <p14:creationId xmlns:p14="http://schemas.microsoft.com/office/powerpoint/2010/main" val="250970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0FD681A9-A377-57AB-076F-F6F4747D7746}"/>
              </a:ext>
            </a:extLst>
          </p:cNvPr>
          <p:cNvGrpSpPr/>
          <p:nvPr/>
        </p:nvGrpSpPr>
        <p:grpSpPr>
          <a:xfrm>
            <a:off x="60434" y="6116783"/>
            <a:ext cx="3304230" cy="713772"/>
            <a:chOff x="508724" y="6144228"/>
            <a:chExt cx="3304230" cy="713772"/>
          </a:xfrm>
        </p:grpSpPr>
        <p:sp>
          <p:nvSpPr>
            <p:cNvPr id="3" name="Hình chữ nhật: Góc Tròn 2">
              <a:extLst>
                <a:ext uri="{FF2B5EF4-FFF2-40B4-BE49-F238E27FC236}">
                  <a16:creationId xmlns:a16="http://schemas.microsoft.com/office/drawing/2014/main" id="{9B097AB0-C782-7B97-2346-D9FF860BFFAF}"/>
                </a:ext>
              </a:extLst>
            </p:cNvPr>
            <p:cNvSpPr/>
            <p:nvPr/>
          </p:nvSpPr>
          <p:spPr>
            <a:xfrm>
              <a:off x="548471" y="6177626"/>
              <a:ext cx="3264483" cy="64633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Nhóm 5">
              <a:extLst>
                <a:ext uri="{FF2B5EF4-FFF2-40B4-BE49-F238E27FC236}">
                  <a16:creationId xmlns:a16="http://schemas.microsoft.com/office/drawing/2014/main" id="{4EDE5953-EAC2-9481-B3F6-FB031E641AE5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7" name="Hình Bầu dục 6">
                <a:extLst>
                  <a:ext uri="{FF2B5EF4-FFF2-40B4-BE49-F238E27FC236}">
                    <a16:creationId xmlns:a16="http://schemas.microsoft.com/office/drawing/2014/main" id="{4E51844B-735E-FC12-C7A0-E804E88E402B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Hình Bầu dục 13">
                <a:extLst>
                  <a:ext uri="{FF2B5EF4-FFF2-40B4-BE49-F238E27FC236}">
                    <a16:creationId xmlns:a16="http://schemas.microsoft.com/office/drawing/2014/main" id="{55073DF6-FFDD-3434-126E-95B407069750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71E97425-684A-DFE2-0D06-564664F762F0}"/>
              </a:ext>
            </a:extLst>
          </p:cNvPr>
          <p:cNvSpPr txBox="1"/>
          <p:nvPr/>
        </p:nvSpPr>
        <p:spPr>
          <a:xfrm>
            <a:off x="758473" y="6212487"/>
            <a:ext cx="2682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Đọc toàn bài</a:t>
            </a:r>
          </a:p>
        </p:txBody>
      </p:sp>
      <p:sp>
        <p:nvSpPr>
          <p:cNvPr id="4" name="Hộp Văn bản 7">
            <a:extLst>
              <a:ext uri="{FF2B5EF4-FFF2-40B4-BE49-F238E27FC236}">
                <a16:creationId xmlns:a16="http://schemas.microsoft.com/office/drawing/2014/main" id="{8CAA0004-8A6B-E65C-D53B-AB9E405D9125}"/>
              </a:ext>
            </a:extLst>
          </p:cNvPr>
          <p:cNvSpPr txBox="1"/>
          <p:nvPr/>
        </p:nvSpPr>
        <p:spPr>
          <a:xfrm>
            <a:off x="166555" y="515074"/>
            <a:ext cx="3598541" cy="156966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 ấy ai </a:t>
            </a:r>
            <a:r>
              <a:rPr lang="en-US" sz="2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 quen</a:t>
            </a:r>
          </a:p>
          <a:p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 từ thời</a:t>
            </a:r>
            <a:r>
              <a:rPr lang="en-US" sz="2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/</a:t>
            </a:r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tấm bé</a:t>
            </a:r>
          </a:p>
          <a:p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tay bà, </a:t>
            </a:r>
            <a:r>
              <a:rPr lang="en-US" sz="2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 </a:t>
            </a:r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mẹ</a:t>
            </a:r>
          </a:p>
          <a:p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 dắt vòng</a:t>
            </a:r>
            <a:r>
              <a:rPr lang="en-US" sz="2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/</a:t>
            </a:r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đi men.</a:t>
            </a:r>
            <a:r>
              <a:rPr lang="en-US" sz="2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//</a:t>
            </a:r>
            <a:endParaRPr lang="en-US" sz="2400" b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Hộp Văn bản 8">
            <a:extLst>
              <a:ext uri="{FF2B5EF4-FFF2-40B4-BE49-F238E27FC236}">
                <a16:creationId xmlns:a16="http://schemas.microsoft.com/office/drawing/2014/main" id="{7C875982-E197-F6DF-E18B-3128C1EDDC89}"/>
              </a:ext>
            </a:extLst>
          </p:cNvPr>
          <p:cNvSpPr txBox="1"/>
          <p:nvPr/>
        </p:nvSpPr>
        <p:spPr>
          <a:xfrm>
            <a:off x="3324515" y="5786"/>
            <a:ext cx="5150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Ngưỡng cửa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06AD2083-3783-9AAC-94D2-6AC11BE4E1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7" t="13541" r="-1" b="13977"/>
          <a:stretch/>
        </p:blipFill>
        <p:spPr>
          <a:xfrm>
            <a:off x="7628417" y="5786"/>
            <a:ext cx="4367466" cy="6846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Hộp Văn bản 24">
            <a:extLst>
              <a:ext uri="{FF2B5EF4-FFF2-40B4-BE49-F238E27FC236}">
                <a16:creationId xmlns:a16="http://schemas.microsoft.com/office/drawing/2014/main" id="{D6CC8FEF-B150-BC47-B800-CB7AF740BBE7}"/>
              </a:ext>
            </a:extLst>
          </p:cNvPr>
          <p:cNvSpPr txBox="1"/>
          <p:nvPr/>
        </p:nvSpPr>
        <p:spPr>
          <a:xfrm>
            <a:off x="1173580" y="2084734"/>
            <a:ext cx="3943082" cy="156966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 bố mẹ </a:t>
            </a:r>
            <a:r>
              <a:rPr lang="en-US" sz="2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 </a:t>
            </a:r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đêm</a:t>
            </a:r>
          </a:p>
          <a:p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 nào qua</a:t>
            </a:r>
            <a:r>
              <a:rPr lang="en-US" sz="2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/</a:t>
            </a:r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cũng vội</a:t>
            </a:r>
          </a:p>
          <a:p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 bạn bè</a:t>
            </a:r>
            <a:r>
              <a:rPr lang="en-US" sz="2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/</a:t>
            </a:r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chạy tới</a:t>
            </a:r>
          </a:p>
          <a:p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 lúc nào</a:t>
            </a:r>
            <a:r>
              <a:rPr lang="en-US" sz="2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/</a:t>
            </a:r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cũng vui.</a:t>
            </a:r>
            <a:r>
              <a:rPr lang="en-US" sz="2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//</a:t>
            </a:r>
            <a:endParaRPr lang="en-US" sz="2400" b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Hộp Văn bản 25">
            <a:extLst>
              <a:ext uri="{FF2B5EF4-FFF2-40B4-BE49-F238E27FC236}">
                <a16:creationId xmlns:a16="http://schemas.microsoft.com/office/drawing/2014/main" id="{D6569D15-5F1A-C925-612C-BB3C1042BAE1}"/>
              </a:ext>
            </a:extLst>
          </p:cNvPr>
          <p:cNvSpPr txBox="1"/>
          <p:nvPr/>
        </p:nvSpPr>
        <p:spPr>
          <a:xfrm>
            <a:off x="2424444" y="3654394"/>
            <a:ext cx="3598541" cy="156966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 ấy </a:t>
            </a:r>
            <a:r>
              <a:rPr lang="en-US" sz="2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 </a:t>
            </a:r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 đưa tôi</a:t>
            </a:r>
          </a:p>
          <a:p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 đầu tiên</a:t>
            </a:r>
            <a:r>
              <a:rPr lang="en-US" sz="2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/</a:t>
            </a:r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đến lớp</a:t>
            </a:r>
          </a:p>
          <a:p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Nay con đường</a:t>
            </a:r>
            <a:r>
              <a:rPr lang="en-US" sz="2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/</a:t>
            </a:r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xa tắp</a:t>
            </a:r>
          </a:p>
          <a:p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 đang chờ </a:t>
            </a:r>
            <a:r>
              <a:rPr lang="en-US" sz="2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 </a:t>
            </a:r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 đi.</a:t>
            </a:r>
            <a:r>
              <a:rPr lang="en-US" sz="2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//</a:t>
            </a:r>
            <a:endParaRPr lang="en-US" sz="2400" b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Hộp Văn bản 26">
            <a:extLst>
              <a:ext uri="{FF2B5EF4-FFF2-40B4-BE49-F238E27FC236}">
                <a16:creationId xmlns:a16="http://schemas.microsoft.com/office/drawing/2014/main" id="{C2F7C4D8-A91C-1F84-C906-FE75567329BE}"/>
              </a:ext>
            </a:extLst>
          </p:cNvPr>
          <p:cNvSpPr txBox="1"/>
          <p:nvPr/>
        </p:nvSpPr>
        <p:spPr>
          <a:xfrm>
            <a:off x="3583868" y="5224054"/>
            <a:ext cx="3977251" cy="156966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 ấy </a:t>
            </a:r>
            <a:r>
              <a:rPr lang="en-US" sz="2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 </a:t>
            </a:r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 sao khuya</a:t>
            </a:r>
          </a:p>
          <a:p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Soi vào trong giấc ngủ</a:t>
            </a:r>
          </a:p>
          <a:p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 đèn khuya </a:t>
            </a:r>
            <a:r>
              <a:rPr lang="en-US" sz="2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 </a:t>
            </a:r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 mẹ</a:t>
            </a:r>
          </a:p>
          <a:p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 một vầng </a:t>
            </a:r>
            <a:r>
              <a:rPr lang="en-US" sz="2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 </a:t>
            </a:r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 sân.</a:t>
            </a:r>
            <a:r>
              <a:rPr lang="en-US" sz="2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//</a:t>
            </a:r>
            <a:endParaRPr lang="en-US" sz="2400" b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94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5842108-84D1-4E33-E2FC-9CF0E0A61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362" y="1259357"/>
            <a:ext cx="6323276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6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371C91D7-6C25-5BC7-0971-42248E10E625}"/>
              </a:ext>
            </a:extLst>
          </p:cNvPr>
          <p:cNvGrpSpPr/>
          <p:nvPr/>
        </p:nvGrpSpPr>
        <p:grpSpPr>
          <a:xfrm>
            <a:off x="0" y="0"/>
            <a:ext cx="3352807" cy="1182626"/>
            <a:chOff x="267726" y="0"/>
            <a:chExt cx="3352807" cy="1182626"/>
          </a:xfrm>
        </p:grpSpPr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884438A9-E8AB-A9CE-87BC-5C6403FA6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26" y="0"/>
              <a:ext cx="3352807" cy="1182626"/>
            </a:xfrm>
            <a:prstGeom prst="rect">
              <a:avLst/>
            </a:prstGeom>
          </p:spPr>
        </p:pic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EF7AF036-FE6A-F176-0689-496EF187BC0A}"/>
                </a:ext>
              </a:extLst>
            </p:cNvPr>
            <p:cNvSpPr txBox="1"/>
            <p:nvPr/>
          </p:nvSpPr>
          <p:spPr>
            <a:xfrm>
              <a:off x="1482811" y="358346"/>
              <a:ext cx="19029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UTM Avo" panose="02040603050506020204" pitchFamily="18" charset="0"/>
                </a:rPr>
                <a:t>Đọc hiểu</a:t>
              </a:r>
            </a:p>
          </p:txBody>
        </p:sp>
        <p:pic>
          <p:nvPicPr>
            <p:cNvPr id="8" name="Hình ảnh 7" descr="Ảnh có chứa đồ họa véc-tơ&#10;&#10;Mô tả được tạo tự động">
              <a:extLst>
                <a:ext uri="{FF2B5EF4-FFF2-40B4-BE49-F238E27FC236}">
                  <a16:creationId xmlns:a16="http://schemas.microsoft.com/office/drawing/2014/main" id="{E07713C4-5D2A-D076-FA01-93EF87BEB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333" y="257625"/>
              <a:ext cx="920549" cy="796733"/>
            </a:xfrm>
            <a:prstGeom prst="rect">
              <a:avLst/>
            </a:prstGeom>
          </p:spPr>
        </p:pic>
      </p:grp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9956BCC3-8A98-D474-A790-181930567927}"/>
              </a:ext>
            </a:extLst>
          </p:cNvPr>
          <p:cNvSpPr txBox="1"/>
          <p:nvPr/>
        </p:nvSpPr>
        <p:spPr>
          <a:xfrm>
            <a:off x="562709" y="1255800"/>
            <a:ext cx="10981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1.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Khổ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thơ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1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gợi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lại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kỉ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niệm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gì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ngưỡng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cửa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lang="en-US" sz="36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182BF6A9-3BC6-4929-A0A6-62CF9EAF4FE3}"/>
              </a:ext>
            </a:extLst>
          </p:cNvPr>
          <p:cNvSpPr/>
          <p:nvPr/>
        </p:nvSpPr>
        <p:spPr>
          <a:xfrm>
            <a:off x="562709" y="2551837"/>
            <a:ext cx="11131060" cy="2470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Khổ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thơ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1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gợi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lại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kỉ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niệm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quen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thuộc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mỗi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người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còn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bé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mà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mẹ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còn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dắt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mình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tập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bên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ngưỡng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cửa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lang="en-US" sz="3600" b="1" dirty="0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04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371C91D7-6C25-5BC7-0971-42248E10E625}"/>
              </a:ext>
            </a:extLst>
          </p:cNvPr>
          <p:cNvGrpSpPr/>
          <p:nvPr/>
        </p:nvGrpSpPr>
        <p:grpSpPr>
          <a:xfrm>
            <a:off x="0" y="0"/>
            <a:ext cx="3352807" cy="1182626"/>
            <a:chOff x="267726" y="0"/>
            <a:chExt cx="3352807" cy="1182626"/>
          </a:xfrm>
        </p:grpSpPr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884438A9-E8AB-A9CE-87BC-5C6403FA6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26" y="0"/>
              <a:ext cx="3352807" cy="1182626"/>
            </a:xfrm>
            <a:prstGeom prst="rect">
              <a:avLst/>
            </a:prstGeom>
          </p:spPr>
        </p:pic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EF7AF036-FE6A-F176-0689-496EF187BC0A}"/>
                </a:ext>
              </a:extLst>
            </p:cNvPr>
            <p:cNvSpPr txBox="1"/>
            <p:nvPr/>
          </p:nvSpPr>
          <p:spPr>
            <a:xfrm>
              <a:off x="1482811" y="358346"/>
              <a:ext cx="19029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UTM Avo" panose="02040603050506020204" pitchFamily="18" charset="0"/>
                </a:rPr>
                <a:t>Đọc hiểu</a:t>
              </a:r>
            </a:p>
          </p:txBody>
        </p:sp>
        <p:pic>
          <p:nvPicPr>
            <p:cNvPr id="8" name="Hình ảnh 7" descr="Ảnh có chứa đồ họa véc-tơ&#10;&#10;Mô tả được tạo tự động">
              <a:extLst>
                <a:ext uri="{FF2B5EF4-FFF2-40B4-BE49-F238E27FC236}">
                  <a16:creationId xmlns:a16="http://schemas.microsoft.com/office/drawing/2014/main" id="{E07713C4-5D2A-D076-FA01-93EF87BEB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333" y="257625"/>
              <a:ext cx="920549" cy="796733"/>
            </a:xfrm>
            <a:prstGeom prst="rect">
              <a:avLst/>
            </a:prstGeom>
          </p:spPr>
        </p:pic>
      </p:grp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9956BCC3-8A98-D474-A790-181930567927}"/>
              </a:ext>
            </a:extLst>
          </p:cNvPr>
          <p:cNvSpPr txBox="1"/>
          <p:nvPr/>
        </p:nvSpPr>
        <p:spPr>
          <a:xfrm>
            <a:off x="331607" y="1255800"/>
            <a:ext cx="11291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2.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ảnh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thơ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nói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lên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nỗi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vất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vả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bố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mẹ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2" name="Rectangle 40">
            <a:extLst>
              <a:ext uri="{FF2B5EF4-FFF2-40B4-BE49-F238E27FC236}">
                <a16:creationId xmlns:a16="http://schemas.microsoft.com/office/drawing/2014/main" id="{53991AC5-D470-0FAF-6F86-A4ED052A1764}"/>
              </a:ext>
            </a:extLst>
          </p:cNvPr>
          <p:cNvSpPr/>
          <p:nvPr/>
        </p:nvSpPr>
        <p:spPr>
          <a:xfrm>
            <a:off x="331607" y="2874264"/>
            <a:ext cx="11502839" cy="2470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 ảnh bố mẹ lúc nào cũng tất bật, ở khổ thơ 2; hình ảnh đêm khuya, khi mọi người đã ngủ, mẹ ngồi cặm cụi làm việc ở khổ thơ 4.</a:t>
            </a:r>
            <a:endParaRPr lang="en-US" sz="3600" dirty="0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40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371C91D7-6C25-5BC7-0971-42248E10E625}"/>
              </a:ext>
            </a:extLst>
          </p:cNvPr>
          <p:cNvGrpSpPr/>
          <p:nvPr/>
        </p:nvGrpSpPr>
        <p:grpSpPr>
          <a:xfrm>
            <a:off x="0" y="0"/>
            <a:ext cx="3352807" cy="1182626"/>
            <a:chOff x="267726" y="0"/>
            <a:chExt cx="3352807" cy="1182626"/>
          </a:xfrm>
        </p:grpSpPr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884438A9-E8AB-A9CE-87BC-5C6403FA6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26" y="0"/>
              <a:ext cx="3352807" cy="1182626"/>
            </a:xfrm>
            <a:prstGeom prst="rect">
              <a:avLst/>
            </a:prstGeom>
          </p:spPr>
        </p:pic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EF7AF036-FE6A-F176-0689-496EF187BC0A}"/>
                </a:ext>
              </a:extLst>
            </p:cNvPr>
            <p:cNvSpPr txBox="1"/>
            <p:nvPr/>
          </p:nvSpPr>
          <p:spPr>
            <a:xfrm>
              <a:off x="1482811" y="358346"/>
              <a:ext cx="19029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UTM Avo" panose="02040603050506020204" pitchFamily="18" charset="0"/>
                </a:rPr>
                <a:t>Đọc hiểu</a:t>
              </a:r>
            </a:p>
          </p:txBody>
        </p:sp>
        <p:pic>
          <p:nvPicPr>
            <p:cNvPr id="8" name="Hình ảnh 7" descr="Ảnh có chứa đồ họa véc-tơ&#10;&#10;Mô tả được tạo tự động">
              <a:extLst>
                <a:ext uri="{FF2B5EF4-FFF2-40B4-BE49-F238E27FC236}">
                  <a16:creationId xmlns:a16="http://schemas.microsoft.com/office/drawing/2014/main" id="{E07713C4-5D2A-D076-FA01-93EF87BEB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333" y="257625"/>
              <a:ext cx="920549" cy="796733"/>
            </a:xfrm>
            <a:prstGeom prst="rect">
              <a:avLst/>
            </a:prstGeom>
          </p:spPr>
        </p:pic>
      </p:grp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9956BCC3-8A98-D474-A790-181930567927}"/>
              </a:ext>
            </a:extLst>
          </p:cNvPr>
          <p:cNvSpPr txBox="1"/>
          <p:nvPr/>
        </p:nvSpPr>
        <p:spPr>
          <a:xfrm>
            <a:off x="562709" y="1255800"/>
            <a:ext cx="10981592" cy="1639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3.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ảnh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thơ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thể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hiện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niềm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vui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bè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gắn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ngưỡng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cửa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id="{D39D09C3-A4F3-E45E-3C90-6827C20D5A9C}"/>
              </a:ext>
            </a:extLst>
          </p:cNvPr>
          <p:cNvSpPr/>
          <p:nvPr/>
        </p:nvSpPr>
        <p:spPr>
          <a:xfrm>
            <a:off x="791881" y="3319074"/>
            <a:ext cx="10210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 ảnh “Nơi bạn bè chạy tới/ Thường lúc nào cũng vui”.</a:t>
            </a:r>
            <a:endParaRPr lang="en-US" sz="3600" b="1" dirty="0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41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371C91D7-6C25-5BC7-0971-42248E10E625}"/>
              </a:ext>
            </a:extLst>
          </p:cNvPr>
          <p:cNvGrpSpPr/>
          <p:nvPr/>
        </p:nvGrpSpPr>
        <p:grpSpPr>
          <a:xfrm>
            <a:off x="0" y="0"/>
            <a:ext cx="3352807" cy="1182626"/>
            <a:chOff x="267726" y="0"/>
            <a:chExt cx="3352807" cy="1182626"/>
          </a:xfrm>
        </p:grpSpPr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884438A9-E8AB-A9CE-87BC-5C6403FA6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26" y="0"/>
              <a:ext cx="3352807" cy="1182626"/>
            </a:xfrm>
            <a:prstGeom prst="rect">
              <a:avLst/>
            </a:prstGeom>
          </p:spPr>
        </p:pic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EF7AF036-FE6A-F176-0689-496EF187BC0A}"/>
                </a:ext>
              </a:extLst>
            </p:cNvPr>
            <p:cNvSpPr txBox="1"/>
            <p:nvPr/>
          </p:nvSpPr>
          <p:spPr>
            <a:xfrm>
              <a:off x="1482811" y="358346"/>
              <a:ext cx="19029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UTM Avo" panose="02040603050506020204" pitchFamily="18" charset="0"/>
                </a:rPr>
                <a:t>Đọc hiểu</a:t>
              </a:r>
            </a:p>
          </p:txBody>
        </p:sp>
        <p:pic>
          <p:nvPicPr>
            <p:cNvPr id="8" name="Hình ảnh 7" descr="Ảnh có chứa đồ họa véc-tơ&#10;&#10;Mô tả được tạo tự động">
              <a:extLst>
                <a:ext uri="{FF2B5EF4-FFF2-40B4-BE49-F238E27FC236}">
                  <a16:creationId xmlns:a16="http://schemas.microsoft.com/office/drawing/2014/main" id="{E07713C4-5D2A-D076-FA01-93EF87BEB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333" y="257625"/>
              <a:ext cx="920549" cy="796733"/>
            </a:xfrm>
            <a:prstGeom prst="rect">
              <a:avLst/>
            </a:prstGeom>
          </p:spPr>
        </p:pic>
      </p:grp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9956BCC3-8A98-D474-A790-181930567927}"/>
              </a:ext>
            </a:extLst>
          </p:cNvPr>
          <p:cNvSpPr txBox="1"/>
          <p:nvPr/>
        </p:nvSpPr>
        <p:spPr>
          <a:xfrm>
            <a:off x="1392885" y="1255800"/>
            <a:ext cx="10341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4. </a:t>
            </a:r>
            <a:r>
              <a:rPr lang="en-US" sz="3600" b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 hiểu “con đường xa tắp” ở khổ thơ 3 nghĩa là gì? Chọn ý đúng:</a:t>
            </a:r>
          </a:p>
        </p:txBody>
      </p:sp>
      <p:sp>
        <p:nvSpPr>
          <p:cNvPr id="2" name="Rectangle 40">
            <a:extLst>
              <a:ext uri="{FF2B5EF4-FFF2-40B4-BE49-F238E27FC236}">
                <a16:creationId xmlns:a16="http://schemas.microsoft.com/office/drawing/2014/main" id="{4AD3AF16-403D-1619-306A-7DDB6CB78F56}"/>
              </a:ext>
            </a:extLst>
          </p:cNvPr>
          <p:cNvSpPr/>
          <p:nvPr/>
        </p:nvSpPr>
        <p:spPr>
          <a:xfrm>
            <a:off x="2800115" y="3100283"/>
            <a:ext cx="65917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buAutoNum type="alphaLcPeriod"/>
            </a:pPr>
            <a:r>
              <a:rPr lang="en-US" sz="36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 đến trường học.</a:t>
            </a:r>
          </a:p>
          <a:p>
            <a:pPr marL="742950" indent="-742950" algn="just">
              <a:buAutoNum type="alphaLcPeriod"/>
            </a:pPr>
            <a:r>
              <a:rPr lang="en-US" sz="36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 đến nhà bạn bè.</a:t>
            </a:r>
          </a:p>
          <a:p>
            <a:pPr marL="742950" indent="-742950" algn="just">
              <a:buAutoNum type="alphaLcPeriod"/>
            </a:pPr>
            <a:r>
              <a:rPr lang="en-US" sz="36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 đến tương lai.</a:t>
            </a: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C32BFAD8-E4AA-FAEC-4F7E-CCD7289A94CE}"/>
              </a:ext>
            </a:extLst>
          </p:cNvPr>
          <p:cNvSpPr/>
          <p:nvPr/>
        </p:nvSpPr>
        <p:spPr>
          <a:xfrm>
            <a:off x="2800115" y="4247909"/>
            <a:ext cx="606700" cy="606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5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>
            <a:extLst>
              <a:ext uri="{FF2B5EF4-FFF2-40B4-BE49-F238E27FC236}">
                <a16:creationId xmlns:a16="http://schemas.microsoft.com/office/drawing/2014/main" id="{CA6FEBCB-77D7-5EB1-2D13-C6A562E811F4}"/>
              </a:ext>
            </a:extLst>
          </p:cNvPr>
          <p:cNvGrpSpPr/>
          <p:nvPr/>
        </p:nvGrpSpPr>
        <p:grpSpPr>
          <a:xfrm>
            <a:off x="1922799" y="1283265"/>
            <a:ext cx="8773438" cy="4563537"/>
            <a:chOff x="6418599" y="4636134"/>
            <a:chExt cx="8773438" cy="4563537"/>
          </a:xfrm>
        </p:grpSpPr>
        <p:pic>
          <p:nvPicPr>
            <p:cNvPr id="4" name="Picture 16" descr="Frame Border Transparent PNG Gold Image​ | Gallery Yopriceville -  High-Quality Images and Transparent… | Clip art frames borders, Frame  border design, Frame clipart">
              <a:extLst>
                <a:ext uri="{FF2B5EF4-FFF2-40B4-BE49-F238E27FC236}">
                  <a16:creationId xmlns:a16="http://schemas.microsoft.com/office/drawing/2014/main" id="{114F0A3A-DA61-2E69-D921-F821B393A5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23549" y="2531184"/>
              <a:ext cx="4563537" cy="8773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611219AF-786E-F931-F781-1B479ADF395E}"/>
                </a:ext>
              </a:extLst>
            </p:cNvPr>
            <p:cNvSpPr/>
            <p:nvPr/>
          </p:nvSpPr>
          <p:spPr>
            <a:xfrm>
              <a:off x="7190934" y="5569716"/>
              <a:ext cx="7228766" cy="26797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600" b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</a:t>
              </a:r>
              <a:r>
                <a:rPr lang="en-US" sz="3600" b="1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Ngưỡng cửa gắn bó với mỗi người từ tấm bé, chứng kiến mọi vui buồn của mỗi người. Tác giả bài thơ rất yêu quý ngưỡng cửa nhà mình.</a:t>
              </a:r>
              <a:endParaRPr lang="en-US" sz="36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7" name="Hình ảnh 6" descr="Ảnh có chứa người máy&#10;&#10;Mô tả được tạo tự động">
            <a:extLst>
              <a:ext uri="{FF2B5EF4-FFF2-40B4-BE49-F238E27FC236}">
                <a16:creationId xmlns:a16="http://schemas.microsoft.com/office/drawing/2014/main" id="{EDEF2854-40D2-E193-517C-434EE4D10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8833" y="2942103"/>
            <a:ext cx="3383314" cy="3683911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D01F23DD-DD35-EFE4-AC37-14C50EF2ED7D}"/>
              </a:ext>
            </a:extLst>
          </p:cNvPr>
          <p:cNvGrpSpPr/>
          <p:nvPr/>
        </p:nvGrpSpPr>
        <p:grpSpPr>
          <a:xfrm>
            <a:off x="4659099" y="304800"/>
            <a:ext cx="3300838" cy="707886"/>
            <a:chOff x="4659099" y="304800"/>
            <a:chExt cx="3300838" cy="707886"/>
          </a:xfrm>
        </p:grpSpPr>
        <p:sp>
          <p:nvSpPr>
            <p:cNvPr id="2" name="Rectangle 41">
              <a:extLst>
                <a:ext uri="{FF2B5EF4-FFF2-40B4-BE49-F238E27FC236}">
                  <a16:creationId xmlns:a16="http://schemas.microsoft.com/office/drawing/2014/main" id="{17EC02BA-8FD3-1663-F8DD-7402BF9F01D0}"/>
                </a:ext>
              </a:extLst>
            </p:cNvPr>
            <p:cNvSpPr/>
            <p:nvPr/>
          </p:nvSpPr>
          <p:spPr>
            <a:xfrm>
              <a:off x="4659099" y="304800"/>
              <a:ext cx="330083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>
                  <a:ln w="190500">
                    <a:solidFill>
                      <a:srgbClr val="FF0000"/>
                    </a:solidFill>
                  </a:ln>
                  <a:solidFill>
                    <a:srgbClr val="FF0000">
                      <a:alpha val="96000"/>
                    </a:srgb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NỘI DUNG</a:t>
              </a:r>
            </a:p>
          </p:txBody>
        </p:sp>
        <p:sp>
          <p:nvSpPr>
            <p:cNvPr id="8" name="Rectangle 41">
              <a:extLst>
                <a:ext uri="{FF2B5EF4-FFF2-40B4-BE49-F238E27FC236}">
                  <a16:creationId xmlns:a16="http://schemas.microsoft.com/office/drawing/2014/main" id="{4925F14A-E539-3AA7-D737-8958F649E939}"/>
                </a:ext>
              </a:extLst>
            </p:cNvPr>
            <p:cNvSpPr/>
            <p:nvPr/>
          </p:nvSpPr>
          <p:spPr>
            <a:xfrm>
              <a:off x="4659099" y="304800"/>
              <a:ext cx="330083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NỘI DUNG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241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8AC7E06-226F-33C7-261B-31AD4D5C8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69" y="1259357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6383D06F-8057-6BE8-D20D-61F1A530526A}"/>
              </a:ext>
            </a:extLst>
          </p:cNvPr>
          <p:cNvSpPr txBox="1"/>
          <p:nvPr/>
        </p:nvSpPr>
        <p:spPr>
          <a:xfrm>
            <a:off x="305083" y="483222"/>
            <a:ext cx="11581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1) </a:t>
            </a:r>
            <a:r>
              <a:rPr lang="en-US" sz="36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Tìm từ ngữ có nghĩa giống các từ ngữ dưới đây: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8E482232-AB6D-DB10-9970-4E5036126A4D}"/>
              </a:ext>
            </a:extLst>
          </p:cNvPr>
          <p:cNvSpPr/>
          <p:nvPr/>
        </p:nvSpPr>
        <p:spPr>
          <a:xfrm>
            <a:off x="1051560" y="1280802"/>
            <a:ext cx="2453640" cy="769659"/>
          </a:xfrm>
          <a:prstGeom prst="roundRect">
            <a:avLst>
              <a:gd name="adj" fmla="val 50000"/>
            </a:avLst>
          </a:prstGeom>
          <a:solidFill>
            <a:srgbClr val="ABD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Soi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2813A722-1413-B65C-9141-D4CA3E72C51F}"/>
              </a:ext>
            </a:extLst>
          </p:cNvPr>
          <p:cNvSpPr/>
          <p:nvPr/>
        </p:nvSpPr>
        <p:spPr>
          <a:xfrm>
            <a:off x="4347068" y="1280802"/>
            <a:ext cx="2453640" cy="769659"/>
          </a:xfrm>
          <a:prstGeom prst="roundRect">
            <a:avLst>
              <a:gd name="adj" fmla="val 50000"/>
            </a:avLst>
          </a:prstGeom>
          <a:solidFill>
            <a:srgbClr val="ABD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Xa tắp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000AB508-C5CA-C15B-728A-1756CEF03038}"/>
              </a:ext>
            </a:extLst>
          </p:cNvPr>
          <p:cNvSpPr/>
          <p:nvPr/>
        </p:nvSpPr>
        <p:spPr>
          <a:xfrm>
            <a:off x="7642576" y="1280802"/>
            <a:ext cx="3635024" cy="769659"/>
          </a:xfrm>
          <a:prstGeom prst="roundRect">
            <a:avLst>
              <a:gd name="adj" fmla="val 50000"/>
            </a:avLst>
          </a:prstGeom>
          <a:solidFill>
            <a:srgbClr val="ABD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Thời tấm bé</a:t>
            </a:r>
          </a:p>
        </p:txBody>
      </p:sp>
    </p:spTree>
    <p:extLst>
      <p:ext uri="{BB962C8B-B14F-4D97-AF65-F5344CB8AC3E}">
        <p14:creationId xmlns:p14="http://schemas.microsoft.com/office/powerpoint/2010/main" val="253884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B59CE72B-91A0-4242-E0C7-33C320B9A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529" y="1261684"/>
            <a:ext cx="6248942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61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6383D06F-8057-6BE8-D20D-61F1A530526A}"/>
              </a:ext>
            </a:extLst>
          </p:cNvPr>
          <p:cNvSpPr txBox="1"/>
          <p:nvPr/>
        </p:nvSpPr>
        <p:spPr>
          <a:xfrm>
            <a:off x="305083" y="483222"/>
            <a:ext cx="11581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1) </a:t>
            </a:r>
            <a:r>
              <a:rPr lang="en-US" sz="36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Tìm từ ngữ có nghĩa giống các từ ngữ dưới đây:</a:t>
            </a: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FD4B659D-7FEE-6F05-C693-4D5C2ADF0C5E}"/>
              </a:ext>
            </a:extLst>
          </p:cNvPr>
          <p:cNvSpPr txBox="1"/>
          <p:nvPr/>
        </p:nvSpPr>
        <p:spPr>
          <a:xfrm>
            <a:off x="305083" y="2201711"/>
            <a:ext cx="8107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Soi</a:t>
            </a:r>
            <a:endParaRPr lang="en-US" sz="3600" b="1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A304EBAB-4A4B-ED4A-15A1-9635C5370D54}"/>
              </a:ext>
            </a:extLst>
          </p:cNvPr>
          <p:cNvSpPr txBox="1"/>
          <p:nvPr/>
        </p:nvSpPr>
        <p:spPr>
          <a:xfrm>
            <a:off x="305083" y="3617701"/>
            <a:ext cx="8107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Xa tắp</a:t>
            </a:r>
            <a:endParaRPr lang="en-US" sz="3600" b="1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1D8B9F06-EE36-D4AF-75C8-7C53BC9D9BAC}"/>
              </a:ext>
            </a:extLst>
          </p:cNvPr>
          <p:cNvSpPr txBox="1"/>
          <p:nvPr/>
        </p:nvSpPr>
        <p:spPr>
          <a:xfrm>
            <a:off x="305083" y="5046278"/>
            <a:ext cx="8107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Thời tấm bé</a:t>
            </a:r>
            <a:endParaRPr lang="en-US" sz="3600" b="1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8E482232-AB6D-DB10-9970-4E5036126A4D}"/>
              </a:ext>
            </a:extLst>
          </p:cNvPr>
          <p:cNvSpPr/>
          <p:nvPr/>
        </p:nvSpPr>
        <p:spPr>
          <a:xfrm>
            <a:off x="1051560" y="1280802"/>
            <a:ext cx="2453640" cy="769659"/>
          </a:xfrm>
          <a:prstGeom prst="roundRect">
            <a:avLst>
              <a:gd name="adj" fmla="val 50000"/>
            </a:avLst>
          </a:prstGeom>
          <a:solidFill>
            <a:srgbClr val="ABD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Soi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2813A722-1413-B65C-9141-D4CA3E72C51F}"/>
              </a:ext>
            </a:extLst>
          </p:cNvPr>
          <p:cNvSpPr/>
          <p:nvPr/>
        </p:nvSpPr>
        <p:spPr>
          <a:xfrm>
            <a:off x="4347068" y="1280802"/>
            <a:ext cx="2453640" cy="769659"/>
          </a:xfrm>
          <a:prstGeom prst="roundRect">
            <a:avLst>
              <a:gd name="adj" fmla="val 50000"/>
            </a:avLst>
          </a:prstGeom>
          <a:solidFill>
            <a:srgbClr val="ABD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Xa tắp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000AB508-C5CA-C15B-728A-1756CEF03038}"/>
              </a:ext>
            </a:extLst>
          </p:cNvPr>
          <p:cNvSpPr/>
          <p:nvPr/>
        </p:nvSpPr>
        <p:spPr>
          <a:xfrm>
            <a:off x="7642576" y="1280802"/>
            <a:ext cx="3635024" cy="769659"/>
          </a:xfrm>
          <a:prstGeom prst="roundRect">
            <a:avLst>
              <a:gd name="adj" fmla="val 50000"/>
            </a:avLst>
          </a:prstGeom>
          <a:solidFill>
            <a:srgbClr val="ABD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Thời tấm bé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83" name="TextBox1" r:id="rId2" imgW="11582280" imgH="923760"/>
        </mc:Choice>
        <mc:Fallback>
          <p:control name="TextBox1" r:id="rId2" imgW="11582280" imgH="923760">
            <p:pic>
              <p:nvPicPr>
                <p:cNvPr id="3" name="TextBox1">
                  <a:extLst>
                    <a:ext uri="{FF2B5EF4-FFF2-40B4-BE49-F238E27FC236}">
                      <a16:creationId xmlns:a16="http://schemas.microsoft.com/office/drawing/2014/main" id="{5CD93381-0B9A-3810-1D0D-12E31D1D31D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4800" y="2756535"/>
                  <a:ext cx="11581833" cy="91985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84" name="TextBox2" r:id="rId3" imgW="11582280" imgH="876240"/>
        </mc:Choice>
        <mc:Fallback>
          <p:control name="TextBox2" r:id="rId3" imgW="11582280" imgH="876240">
            <p:pic>
              <p:nvPicPr>
                <p:cNvPr id="4" name="TextBox2">
                  <a:extLst>
                    <a:ext uri="{FF2B5EF4-FFF2-40B4-BE49-F238E27FC236}">
                      <a16:creationId xmlns:a16="http://schemas.microsoft.com/office/drawing/2014/main" id="{355583EB-0D03-D5B1-9182-034BDDCEEF0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04800" y="4247938"/>
                  <a:ext cx="11581833" cy="87312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85" name="TextBox3" r:id="rId4" imgW="11582280" imgH="876240"/>
        </mc:Choice>
        <mc:Fallback>
          <p:control name="TextBox3" r:id="rId4" imgW="11582280" imgH="876240">
            <p:pic>
              <p:nvPicPr>
                <p:cNvPr id="5" name="TextBox3">
                  <a:extLst>
                    <a:ext uri="{FF2B5EF4-FFF2-40B4-BE49-F238E27FC236}">
                      <a16:creationId xmlns:a16="http://schemas.microsoft.com/office/drawing/2014/main" id="{CEB1FD45-DED2-CCAD-A7BF-6610C812D1F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04800" y="5739341"/>
                  <a:ext cx="11581833" cy="87312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4072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6383D06F-8057-6BE8-D20D-61F1A530526A}"/>
              </a:ext>
            </a:extLst>
          </p:cNvPr>
          <p:cNvSpPr txBox="1"/>
          <p:nvPr/>
        </p:nvSpPr>
        <p:spPr>
          <a:xfrm>
            <a:off x="305083" y="483222"/>
            <a:ext cx="11581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2) </a:t>
            </a:r>
            <a:r>
              <a:rPr lang="en-US" sz="36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Đặt câu với một từ ngữ vừa tìm được.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69" name="TextBox2" r:id="rId2" imgW="11887200" imgH="4638600"/>
        </mc:Choice>
        <mc:Fallback>
          <p:control name="TextBox2" r:id="rId2" imgW="11887200" imgH="4638600">
            <p:pic>
              <p:nvPicPr>
                <p:cNvPr id="5" name="TextBox2">
                  <a:extLst>
                    <a:ext uri="{FF2B5EF4-FFF2-40B4-BE49-F238E27FC236}">
                      <a16:creationId xmlns:a16="http://schemas.microsoft.com/office/drawing/2014/main" id="{E5EE244F-2E7A-C726-CA2F-DD50D8E85BF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7160" y="1245658"/>
                  <a:ext cx="11887200" cy="463698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8870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70E623E-6BC0-8993-7263-2CEAA696FF3A}"/>
              </a:ext>
            </a:extLst>
          </p:cNvPr>
          <p:cNvSpPr txBox="1"/>
          <p:nvPr/>
        </p:nvSpPr>
        <p:spPr>
          <a:xfrm>
            <a:off x="3678677" y="-12187"/>
            <a:ext cx="5150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Ngưỡng cửa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14C1741-3792-EA4A-8A8B-38ADEE422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71525"/>
            <a:ext cx="9448800" cy="531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029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B7666CA-3460-5DDD-4275-CD3590F225FF}"/>
              </a:ext>
            </a:extLst>
          </p:cNvPr>
          <p:cNvSpPr txBox="1"/>
          <p:nvPr/>
        </p:nvSpPr>
        <p:spPr>
          <a:xfrm>
            <a:off x="362674" y="520859"/>
            <a:ext cx="3325406" cy="156966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 ấy ai cũng quen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 từ thời tấm bé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tay bà, tay mẹ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 dắt vòng đi men.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B91DF80-092A-AE37-BC31-02811B620876}"/>
              </a:ext>
            </a:extLst>
          </p:cNvPr>
          <p:cNvSpPr txBox="1"/>
          <p:nvPr/>
        </p:nvSpPr>
        <p:spPr>
          <a:xfrm>
            <a:off x="3520633" y="11571"/>
            <a:ext cx="5150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Ngưỡng cửa</a:t>
            </a: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887D5586-145A-7610-C11B-130FD5EC079B}"/>
              </a:ext>
            </a:extLst>
          </p:cNvPr>
          <p:cNvGrpSpPr/>
          <p:nvPr/>
        </p:nvGrpSpPr>
        <p:grpSpPr>
          <a:xfrm>
            <a:off x="401854" y="6121082"/>
            <a:ext cx="2884548" cy="713772"/>
            <a:chOff x="508724" y="6144228"/>
            <a:chExt cx="2884548" cy="713772"/>
          </a:xfrm>
        </p:grpSpPr>
        <p:sp>
          <p:nvSpPr>
            <p:cNvPr id="11" name="Hình chữ nhật: Góc Tròn 10">
              <a:extLst>
                <a:ext uri="{FF2B5EF4-FFF2-40B4-BE49-F238E27FC236}">
                  <a16:creationId xmlns:a16="http://schemas.microsoft.com/office/drawing/2014/main" id="{DC2AFD0B-BB33-175D-40FC-A04CC333D444}"/>
                </a:ext>
              </a:extLst>
            </p:cNvPr>
            <p:cNvSpPr/>
            <p:nvPr/>
          </p:nvSpPr>
          <p:spPr>
            <a:xfrm>
              <a:off x="548472" y="6177626"/>
              <a:ext cx="2844800" cy="64633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Nhóm 9">
              <a:extLst>
                <a:ext uri="{FF2B5EF4-FFF2-40B4-BE49-F238E27FC236}">
                  <a16:creationId xmlns:a16="http://schemas.microsoft.com/office/drawing/2014/main" id="{E080484F-9379-2343-4E3B-7296F3310202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8" name="Hình Bầu dục 7">
                <a:extLst>
                  <a:ext uri="{FF2B5EF4-FFF2-40B4-BE49-F238E27FC236}">
                    <a16:creationId xmlns:a16="http://schemas.microsoft.com/office/drawing/2014/main" id="{11F0E035-D6BD-D926-9AE2-DB1CB4FED409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Hình Bầu dục 8">
                <a:extLst>
                  <a:ext uri="{FF2B5EF4-FFF2-40B4-BE49-F238E27FC236}">
                    <a16:creationId xmlns:a16="http://schemas.microsoft.com/office/drawing/2014/main" id="{3D0C8BD8-B0AB-D40B-E20C-E2B0E160F39E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AE6DFBBC-8D86-B6C0-2D0B-11AB4252BA06}"/>
              </a:ext>
            </a:extLst>
          </p:cNvPr>
          <p:cNvSpPr txBox="1"/>
          <p:nvPr/>
        </p:nvSpPr>
        <p:spPr>
          <a:xfrm>
            <a:off x="1181711" y="6207454"/>
            <a:ext cx="2038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Đọc mẫu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E79DA688-D829-11E7-4E26-B2FD322988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7" t="13541" r="-1" b="13977"/>
          <a:stretch/>
        </p:blipFill>
        <p:spPr>
          <a:xfrm>
            <a:off x="7824535" y="11571"/>
            <a:ext cx="4367466" cy="6846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F01F649-D970-D6A9-9B77-65B0720523A4}"/>
              </a:ext>
            </a:extLst>
          </p:cNvPr>
          <p:cNvSpPr txBox="1"/>
          <p:nvPr/>
        </p:nvSpPr>
        <p:spPr>
          <a:xfrm>
            <a:off x="1369698" y="2090519"/>
            <a:ext cx="3598541" cy="156966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 bố mẹ ngày đêm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 nào qua cũng vội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 bạn bè chạy tới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 lúc nào cũng vui.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7A33A1F-F358-9B46-5F25-1E39226BEF68}"/>
              </a:ext>
            </a:extLst>
          </p:cNvPr>
          <p:cNvSpPr txBox="1"/>
          <p:nvPr/>
        </p:nvSpPr>
        <p:spPr>
          <a:xfrm>
            <a:off x="2620562" y="3660179"/>
            <a:ext cx="3598541" cy="156966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 ấy đã đưa tôi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 đầu tiên đến lớp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Nay con đường xa tắp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 đang chờ tôi đi.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AE0F2C54-2266-046A-0120-05D9B14170C1}"/>
              </a:ext>
            </a:extLst>
          </p:cNvPr>
          <p:cNvSpPr txBox="1"/>
          <p:nvPr/>
        </p:nvSpPr>
        <p:spPr>
          <a:xfrm>
            <a:off x="3779986" y="5229839"/>
            <a:ext cx="3598541" cy="156966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 ấy ngôi sao khuya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Soi vào trong giấc ngủ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 đèn khuya bóng mẹ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 một vầng trên sân.</a:t>
            </a:r>
          </a:p>
        </p:txBody>
      </p:sp>
    </p:spTree>
    <p:extLst>
      <p:ext uri="{BB962C8B-B14F-4D97-AF65-F5344CB8AC3E}">
        <p14:creationId xmlns:p14="http://schemas.microsoft.com/office/powerpoint/2010/main" val="272338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30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C9BC3746-AE3C-9360-C2FE-221ED32DAA67}"/>
              </a:ext>
            </a:extLst>
          </p:cNvPr>
          <p:cNvSpPr txBox="1"/>
          <p:nvPr/>
        </p:nvSpPr>
        <p:spPr>
          <a:xfrm>
            <a:off x="362674" y="520859"/>
            <a:ext cx="3325406" cy="156966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 ấy ai cũng quen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 từ thời tấm bé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tay bà, tay mẹ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 dắt vòng đi men.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8B38B4DD-351B-8149-96AA-6A184AAD454E}"/>
              </a:ext>
            </a:extLst>
          </p:cNvPr>
          <p:cNvSpPr txBox="1"/>
          <p:nvPr/>
        </p:nvSpPr>
        <p:spPr>
          <a:xfrm>
            <a:off x="3520633" y="11571"/>
            <a:ext cx="5150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Ngưỡng cửa</a:t>
            </a: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B295BA45-ED36-FD12-49B3-5F354ECF5D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7" t="13541" r="-1" b="13977"/>
          <a:stretch/>
        </p:blipFill>
        <p:spPr>
          <a:xfrm>
            <a:off x="7824535" y="11571"/>
            <a:ext cx="4367466" cy="6846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B363BAB3-AB40-FC66-1AB3-106331437383}"/>
              </a:ext>
            </a:extLst>
          </p:cNvPr>
          <p:cNvSpPr txBox="1"/>
          <p:nvPr/>
        </p:nvSpPr>
        <p:spPr>
          <a:xfrm>
            <a:off x="1369698" y="2090519"/>
            <a:ext cx="3598541" cy="156966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 bố mẹ ngày đêm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 nào qua cũng vội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 bạn bè chạy tới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 lúc nào cũng vui.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7E24F2BF-A275-DC42-561F-83799533393A}"/>
              </a:ext>
            </a:extLst>
          </p:cNvPr>
          <p:cNvSpPr txBox="1"/>
          <p:nvPr/>
        </p:nvSpPr>
        <p:spPr>
          <a:xfrm>
            <a:off x="2620562" y="3660179"/>
            <a:ext cx="3598541" cy="156966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 ấy đã đưa tôi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 đầu tiên đến lớp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Nay con đường xa tắp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 đang chờ tôi đi.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94BFD947-FA7E-CBCA-93B5-D1D6644862DC}"/>
              </a:ext>
            </a:extLst>
          </p:cNvPr>
          <p:cNvSpPr txBox="1"/>
          <p:nvPr/>
        </p:nvSpPr>
        <p:spPr>
          <a:xfrm>
            <a:off x="3779986" y="5229839"/>
            <a:ext cx="3598541" cy="156966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 ấy ngôi sao khuya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Soi vào trong giấc ngủ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 đèn khuya bóng mẹ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 một vầng trên sân.</a:t>
            </a: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887D5586-145A-7610-C11B-130FD5EC079B}"/>
              </a:ext>
            </a:extLst>
          </p:cNvPr>
          <p:cNvGrpSpPr/>
          <p:nvPr/>
        </p:nvGrpSpPr>
        <p:grpSpPr>
          <a:xfrm>
            <a:off x="268625" y="6097932"/>
            <a:ext cx="2884548" cy="713772"/>
            <a:chOff x="508724" y="6144228"/>
            <a:chExt cx="2884548" cy="713772"/>
          </a:xfrm>
        </p:grpSpPr>
        <p:sp>
          <p:nvSpPr>
            <p:cNvPr id="11" name="Hình chữ nhật: Góc Tròn 10">
              <a:extLst>
                <a:ext uri="{FF2B5EF4-FFF2-40B4-BE49-F238E27FC236}">
                  <a16:creationId xmlns:a16="http://schemas.microsoft.com/office/drawing/2014/main" id="{DC2AFD0B-BB33-175D-40FC-A04CC333D444}"/>
                </a:ext>
              </a:extLst>
            </p:cNvPr>
            <p:cNvSpPr/>
            <p:nvPr/>
          </p:nvSpPr>
          <p:spPr>
            <a:xfrm>
              <a:off x="548472" y="6177626"/>
              <a:ext cx="2844800" cy="64633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Nhóm 9">
              <a:extLst>
                <a:ext uri="{FF2B5EF4-FFF2-40B4-BE49-F238E27FC236}">
                  <a16:creationId xmlns:a16="http://schemas.microsoft.com/office/drawing/2014/main" id="{E080484F-9379-2343-4E3B-7296F3310202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8" name="Hình Bầu dục 7">
                <a:extLst>
                  <a:ext uri="{FF2B5EF4-FFF2-40B4-BE49-F238E27FC236}">
                    <a16:creationId xmlns:a16="http://schemas.microsoft.com/office/drawing/2014/main" id="{11F0E035-D6BD-D926-9AE2-DB1CB4FED409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Hình Bầu dục 8">
                <a:extLst>
                  <a:ext uri="{FF2B5EF4-FFF2-40B4-BE49-F238E27FC236}">
                    <a16:creationId xmlns:a16="http://schemas.microsoft.com/office/drawing/2014/main" id="{3D0C8BD8-B0AB-D40B-E20C-E2B0E160F39E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AE6DFBBC-8D86-B6C0-2D0B-11AB4252BA06}"/>
              </a:ext>
            </a:extLst>
          </p:cNvPr>
          <p:cNvSpPr txBox="1"/>
          <p:nvPr/>
        </p:nvSpPr>
        <p:spPr>
          <a:xfrm>
            <a:off x="966663" y="6193636"/>
            <a:ext cx="2366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Chia đoạn</a:t>
            </a:r>
          </a:p>
        </p:txBody>
      </p:sp>
    </p:spTree>
    <p:extLst>
      <p:ext uri="{BB962C8B-B14F-4D97-AF65-F5344CB8AC3E}">
        <p14:creationId xmlns:p14="http://schemas.microsoft.com/office/powerpoint/2010/main" val="77682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C9BC3746-AE3C-9360-C2FE-221ED32DAA67}"/>
              </a:ext>
            </a:extLst>
          </p:cNvPr>
          <p:cNvSpPr txBox="1"/>
          <p:nvPr/>
        </p:nvSpPr>
        <p:spPr>
          <a:xfrm>
            <a:off x="362674" y="520859"/>
            <a:ext cx="3325406" cy="156966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 ấy ai cũng quen</a:t>
            </a:r>
          </a:p>
          <a:p>
            <a:r>
              <a:rPr lang="en-US" sz="2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 từ thời tấm bé</a:t>
            </a:r>
          </a:p>
          <a:p>
            <a:r>
              <a:rPr lang="en-US" sz="2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tay bà, tay mẹ</a:t>
            </a:r>
          </a:p>
          <a:p>
            <a:r>
              <a:rPr lang="en-US" sz="2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 dắt vòng đi men.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8B38B4DD-351B-8149-96AA-6A184AAD454E}"/>
              </a:ext>
            </a:extLst>
          </p:cNvPr>
          <p:cNvSpPr txBox="1"/>
          <p:nvPr/>
        </p:nvSpPr>
        <p:spPr>
          <a:xfrm>
            <a:off x="3520633" y="11571"/>
            <a:ext cx="5150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Ngưỡng cửa</a:t>
            </a: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B295BA45-ED36-FD12-49B3-5F354ECF5D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7" t="13541" r="-1" b="13977"/>
          <a:stretch/>
        </p:blipFill>
        <p:spPr>
          <a:xfrm>
            <a:off x="7824535" y="11571"/>
            <a:ext cx="4367466" cy="6846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B363BAB3-AB40-FC66-1AB3-106331437383}"/>
              </a:ext>
            </a:extLst>
          </p:cNvPr>
          <p:cNvSpPr txBox="1"/>
          <p:nvPr/>
        </p:nvSpPr>
        <p:spPr>
          <a:xfrm>
            <a:off x="1369698" y="2090519"/>
            <a:ext cx="3598541" cy="156966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7DCC3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 bố mẹ ngày đêm</a:t>
            </a:r>
          </a:p>
          <a:p>
            <a:r>
              <a:rPr lang="en-US" sz="2400" b="1">
                <a:solidFill>
                  <a:srgbClr val="7DCC3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 nào qua cũng vội</a:t>
            </a:r>
          </a:p>
          <a:p>
            <a:r>
              <a:rPr lang="en-US" sz="2400" b="1">
                <a:solidFill>
                  <a:srgbClr val="7DCC3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 bạn bè chạy tới</a:t>
            </a:r>
          </a:p>
          <a:p>
            <a:r>
              <a:rPr lang="en-US" sz="2400" b="1">
                <a:solidFill>
                  <a:srgbClr val="7DCC3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 lúc nào cũng vui.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7E24F2BF-A275-DC42-561F-83799533393A}"/>
              </a:ext>
            </a:extLst>
          </p:cNvPr>
          <p:cNvSpPr txBox="1"/>
          <p:nvPr/>
        </p:nvSpPr>
        <p:spPr>
          <a:xfrm>
            <a:off x="2620562" y="3660179"/>
            <a:ext cx="3598541" cy="156966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C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 ấy đã đưa tôi</a:t>
            </a:r>
          </a:p>
          <a:p>
            <a:r>
              <a:rPr lang="en-US" sz="2400" b="1">
                <a:solidFill>
                  <a:srgbClr val="CC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 đầu tiên đến lớp</a:t>
            </a:r>
          </a:p>
          <a:p>
            <a:r>
              <a:rPr lang="en-US" sz="2400" b="1">
                <a:solidFill>
                  <a:srgbClr val="CC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Nay con đường xa tắp</a:t>
            </a:r>
          </a:p>
          <a:p>
            <a:r>
              <a:rPr lang="en-US" sz="2400" b="1">
                <a:solidFill>
                  <a:srgbClr val="CC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 đang chờ tôi đi.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94BFD947-FA7E-CBCA-93B5-D1D6644862DC}"/>
              </a:ext>
            </a:extLst>
          </p:cNvPr>
          <p:cNvSpPr txBox="1"/>
          <p:nvPr/>
        </p:nvSpPr>
        <p:spPr>
          <a:xfrm>
            <a:off x="3779986" y="5229839"/>
            <a:ext cx="3598541" cy="156966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 ấy ngôi sao khuya</a:t>
            </a:r>
          </a:p>
          <a:p>
            <a:r>
              <a:rPr lang="en-US" sz="2400" b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Soi vào trong giấc ngủ</a:t>
            </a:r>
          </a:p>
          <a:p>
            <a:r>
              <a:rPr lang="en-US" sz="2400" b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 đèn khuya bóng mẹ</a:t>
            </a:r>
          </a:p>
          <a:p>
            <a:r>
              <a:rPr lang="en-US" sz="2400" b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 một vầng trên sân.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0FD681A9-A377-57AB-076F-F6F4747D7746}"/>
              </a:ext>
            </a:extLst>
          </p:cNvPr>
          <p:cNvGrpSpPr/>
          <p:nvPr/>
        </p:nvGrpSpPr>
        <p:grpSpPr>
          <a:xfrm>
            <a:off x="264469" y="6085727"/>
            <a:ext cx="3291530" cy="713772"/>
            <a:chOff x="508724" y="6144228"/>
            <a:chExt cx="3291530" cy="713772"/>
          </a:xfrm>
        </p:grpSpPr>
        <p:sp>
          <p:nvSpPr>
            <p:cNvPr id="3" name="Hình chữ nhật: Góc Tròn 2">
              <a:extLst>
                <a:ext uri="{FF2B5EF4-FFF2-40B4-BE49-F238E27FC236}">
                  <a16:creationId xmlns:a16="http://schemas.microsoft.com/office/drawing/2014/main" id="{9B097AB0-C782-7B97-2346-D9FF860BFFAF}"/>
                </a:ext>
              </a:extLst>
            </p:cNvPr>
            <p:cNvSpPr/>
            <p:nvPr/>
          </p:nvSpPr>
          <p:spPr>
            <a:xfrm>
              <a:off x="548471" y="6177626"/>
              <a:ext cx="3251783" cy="64633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Nhóm 5">
              <a:extLst>
                <a:ext uri="{FF2B5EF4-FFF2-40B4-BE49-F238E27FC236}">
                  <a16:creationId xmlns:a16="http://schemas.microsoft.com/office/drawing/2014/main" id="{4EDE5953-EAC2-9481-B3F6-FB031E641AE5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7" name="Hình Bầu dục 6">
                <a:extLst>
                  <a:ext uri="{FF2B5EF4-FFF2-40B4-BE49-F238E27FC236}">
                    <a16:creationId xmlns:a16="http://schemas.microsoft.com/office/drawing/2014/main" id="{4E51844B-735E-FC12-C7A0-E804E88E402B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Hình Bầu dục 13">
                <a:extLst>
                  <a:ext uri="{FF2B5EF4-FFF2-40B4-BE49-F238E27FC236}">
                    <a16:creationId xmlns:a16="http://schemas.microsoft.com/office/drawing/2014/main" id="{55073DF6-FFDD-3434-126E-95B407069750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71E97425-684A-DFE2-0D06-564664F762F0}"/>
              </a:ext>
            </a:extLst>
          </p:cNvPr>
          <p:cNvSpPr txBox="1"/>
          <p:nvPr/>
        </p:nvSpPr>
        <p:spPr>
          <a:xfrm>
            <a:off x="962507" y="6181431"/>
            <a:ext cx="2725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Nối tiếp đoạn</a:t>
            </a:r>
          </a:p>
        </p:txBody>
      </p:sp>
    </p:spTree>
    <p:extLst>
      <p:ext uri="{BB962C8B-B14F-4D97-AF65-F5344CB8AC3E}">
        <p14:creationId xmlns:p14="http://schemas.microsoft.com/office/powerpoint/2010/main" val="110824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36A1F84-F31B-952F-D486-100CFB2B258A}"/>
              </a:ext>
            </a:extLst>
          </p:cNvPr>
          <p:cNvSpPr txBox="1"/>
          <p:nvPr/>
        </p:nvSpPr>
        <p:spPr>
          <a:xfrm>
            <a:off x="3594100" y="1270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LUYỆN ĐỌC TỪ KHÓ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BD41A48-1B86-A308-9B94-7AA933ABC111}"/>
              </a:ext>
            </a:extLst>
          </p:cNvPr>
          <p:cNvSpPr txBox="1"/>
          <p:nvPr/>
        </p:nvSpPr>
        <p:spPr>
          <a:xfrm>
            <a:off x="3794192" y="1016766"/>
            <a:ext cx="4603615" cy="2998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nơi</a:t>
            </a:r>
            <a:r>
              <a:rPr lang="en-US" sz="44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ấy</a:t>
            </a:r>
            <a:endParaRPr lang="en-US" sz="4400" b="1" dirty="0">
              <a:solidFill>
                <a:srgbClr val="00B0F0"/>
              </a:solidFill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lúc</a:t>
            </a:r>
            <a:r>
              <a:rPr lang="en-US" sz="44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endParaRPr lang="en-US" sz="4400" b="1" dirty="0">
              <a:solidFill>
                <a:srgbClr val="00B0F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xa</a:t>
            </a:r>
            <a:r>
              <a:rPr lang="en-US" sz="44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tắp</a:t>
            </a:r>
            <a:endParaRPr lang="en-US" sz="4400" b="1" dirty="0">
              <a:solidFill>
                <a:srgbClr val="00B0F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96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CAA0004-8A6B-E65C-D53B-AB9E405D9125}"/>
              </a:ext>
            </a:extLst>
          </p:cNvPr>
          <p:cNvSpPr txBox="1"/>
          <p:nvPr/>
        </p:nvSpPr>
        <p:spPr>
          <a:xfrm>
            <a:off x="362673" y="520859"/>
            <a:ext cx="3598541" cy="156966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 ấy ai </a:t>
            </a:r>
            <a:r>
              <a:rPr lang="en-US" sz="2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 quen</a:t>
            </a:r>
          </a:p>
          <a:p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 từ thời</a:t>
            </a:r>
            <a:r>
              <a:rPr lang="en-US" sz="2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/</a:t>
            </a:r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tấm bé</a:t>
            </a:r>
          </a:p>
          <a:p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tay bà, </a:t>
            </a:r>
            <a:r>
              <a:rPr lang="en-US" sz="2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 </a:t>
            </a:r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mẹ</a:t>
            </a:r>
          </a:p>
          <a:p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 dắt vòng</a:t>
            </a:r>
            <a:r>
              <a:rPr lang="en-US" sz="2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/</a:t>
            </a:r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đi men.</a:t>
            </a:r>
            <a:r>
              <a:rPr lang="en-US" sz="2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//</a:t>
            </a:r>
            <a:endParaRPr lang="en-US" sz="2400" b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C875982-E197-F6DF-E18B-3128C1EDDC89}"/>
              </a:ext>
            </a:extLst>
          </p:cNvPr>
          <p:cNvSpPr txBox="1"/>
          <p:nvPr/>
        </p:nvSpPr>
        <p:spPr>
          <a:xfrm>
            <a:off x="3520633" y="11571"/>
            <a:ext cx="5150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Ngưỡng cửa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06AD2083-3783-9AAC-94D2-6AC11BE4E1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7" t="13541" r="-1" b="13977"/>
          <a:stretch/>
        </p:blipFill>
        <p:spPr>
          <a:xfrm>
            <a:off x="7824535" y="11571"/>
            <a:ext cx="4367466" cy="6846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6CC8FEF-B150-BC47-B800-CB7AF740BBE7}"/>
              </a:ext>
            </a:extLst>
          </p:cNvPr>
          <p:cNvSpPr txBox="1"/>
          <p:nvPr/>
        </p:nvSpPr>
        <p:spPr>
          <a:xfrm>
            <a:off x="1369698" y="2090519"/>
            <a:ext cx="3943082" cy="156966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 bố mẹ </a:t>
            </a:r>
            <a:r>
              <a:rPr lang="en-US" sz="2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 </a:t>
            </a:r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đêm</a:t>
            </a:r>
          </a:p>
          <a:p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 nào qua</a:t>
            </a:r>
            <a:r>
              <a:rPr lang="en-US" sz="2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/</a:t>
            </a:r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cũng vội</a:t>
            </a:r>
          </a:p>
          <a:p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 bạn bè</a:t>
            </a:r>
            <a:r>
              <a:rPr lang="en-US" sz="2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/</a:t>
            </a:r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chạy tới</a:t>
            </a:r>
          </a:p>
          <a:p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 lúc nào</a:t>
            </a:r>
            <a:r>
              <a:rPr lang="en-US" sz="2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/</a:t>
            </a:r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cũng vui.</a:t>
            </a:r>
            <a:r>
              <a:rPr lang="en-US" sz="2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//</a:t>
            </a:r>
            <a:endParaRPr lang="en-US" sz="2400" b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D6569D15-5F1A-C925-612C-BB3C1042BAE1}"/>
              </a:ext>
            </a:extLst>
          </p:cNvPr>
          <p:cNvSpPr txBox="1"/>
          <p:nvPr/>
        </p:nvSpPr>
        <p:spPr>
          <a:xfrm>
            <a:off x="2620562" y="3660179"/>
            <a:ext cx="3598541" cy="156966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 ấy </a:t>
            </a:r>
            <a:r>
              <a:rPr lang="en-US" sz="2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 </a:t>
            </a:r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 đưa tôi</a:t>
            </a:r>
          </a:p>
          <a:p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 đầu tiên</a:t>
            </a:r>
            <a:r>
              <a:rPr lang="en-US" sz="2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/</a:t>
            </a:r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đến lớp</a:t>
            </a:r>
          </a:p>
          <a:p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Nay con đường</a:t>
            </a:r>
            <a:r>
              <a:rPr lang="en-US" sz="2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/</a:t>
            </a:r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xa tắp</a:t>
            </a:r>
          </a:p>
          <a:p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 đang chờ </a:t>
            </a:r>
            <a:r>
              <a:rPr lang="en-US" sz="2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 </a:t>
            </a:r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 đi.</a:t>
            </a:r>
            <a:r>
              <a:rPr lang="en-US" sz="2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//</a:t>
            </a:r>
            <a:endParaRPr lang="en-US" sz="2400" b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C2F7C4D8-A91C-1F84-C906-FE75567329BE}"/>
              </a:ext>
            </a:extLst>
          </p:cNvPr>
          <p:cNvSpPr txBox="1"/>
          <p:nvPr/>
        </p:nvSpPr>
        <p:spPr>
          <a:xfrm>
            <a:off x="3779986" y="5229839"/>
            <a:ext cx="3977251" cy="156966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 ấy </a:t>
            </a:r>
            <a:r>
              <a:rPr lang="en-US" sz="2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 </a:t>
            </a:r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 sao khuya</a:t>
            </a:r>
          </a:p>
          <a:p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Soi vào trong giấc ngủ</a:t>
            </a:r>
          </a:p>
          <a:p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 đèn khuya </a:t>
            </a:r>
            <a:r>
              <a:rPr lang="en-US" sz="2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 </a:t>
            </a:r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 mẹ</a:t>
            </a:r>
          </a:p>
          <a:p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 một vầng </a:t>
            </a:r>
            <a:r>
              <a:rPr lang="en-US" sz="2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 </a:t>
            </a:r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 sân.</a:t>
            </a:r>
            <a:r>
              <a:rPr lang="en-US" sz="2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//</a:t>
            </a:r>
            <a:endParaRPr lang="en-US" sz="2400" b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0FD681A9-A377-57AB-076F-F6F4747D7746}"/>
              </a:ext>
            </a:extLst>
          </p:cNvPr>
          <p:cNvGrpSpPr/>
          <p:nvPr/>
        </p:nvGrpSpPr>
        <p:grpSpPr>
          <a:xfrm>
            <a:off x="339357" y="6116197"/>
            <a:ext cx="3291530" cy="713772"/>
            <a:chOff x="508724" y="6144228"/>
            <a:chExt cx="3291530" cy="713772"/>
          </a:xfrm>
        </p:grpSpPr>
        <p:sp>
          <p:nvSpPr>
            <p:cNvPr id="3" name="Hình chữ nhật: Góc Tròn 2">
              <a:extLst>
                <a:ext uri="{FF2B5EF4-FFF2-40B4-BE49-F238E27FC236}">
                  <a16:creationId xmlns:a16="http://schemas.microsoft.com/office/drawing/2014/main" id="{9B097AB0-C782-7B97-2346-D9FF860BFFAF}"/>
                </a:ext>
              </a:extLst>
            </p:cNvPr>
            <p:cNvSpPr/>
            <p:nvPr/>
          </p:nvSpPr>
          <p:spPr>
            <a:xfrm>
              <a:off x="548471" y="6177626"/>
              <a:ext cx="3251783" cy="64633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Nhóm 5">
              <a:extLst>
                <a:ext uri="{FF2B5EF4-FFF2-40B4-BE49-F238E27FC236}">
                  <a16:creationId xmlns:a16="http://schemas.microsoft.com/office/drawing/2014/main" id="{4EDE5953-EAC2-9481-B3F6-FB031E641AE5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7" name="Hình Bầu dục 6">
                <a:extLst>
                  <a:ext uri="{FF2B5EF4-FFF2-40B4-BE49-F238E27FC236}">
                    <a16:creationId xmlns:a16="http://schemas.microsoft.com/office/drawing/2014/main" id="{4E51844B-735E-FC12-C7A0-E804E88E402B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Hình Bầu dục 13">
                <a:extLst>
                  <a:ext uri="{FF2B5EF4-FFF2-40B4-BE49-F238E27FC236}">
                    <a16:creationId xmlns:a16="http://schemas.microsoft.com/office/drawing/2014/main" id="{55073DF6-FFDD-3434-126E-95B407069750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71E97425-684A-DFE2-0D06-564664F762F0}"/>
              </a:ext>
            </a:extLst>
          </p:cNvPr>
          <p:cNvSpPr txBox="1"/>
          <p:nvPr/>
        </p:nvSpPr>
        <p:spPr>
          <a:xfrm>
            <a:off x="1006764" y="6213975"/>
            <a:ext cx="2725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Nối tiếp đoạn</a:t>
            </a:r>
          </a:p>
        </p:txBody>
      </p:sp>
    </p:spTree>
    <p:extLst>
      <p:ext uri="{BB962C8B-B14F-4D97-AF65-F5344CB8AC3E}">
        <p14:creationId xmlns:p14="http://schemas.microsoft.com/office/powerpoint/2010/main" val="28803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</TotalTime>
  <Words>974</Words>
  <Application>Microsoft Office PowerPoint</Application>
  <PresentationFormat>Widescreen</PresentationFormat>
  <Paragraphs>147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#9Slide03 Arima Madurai ExtraBo</vt:lpstr>
      <vt:lpstr>Arial</vt:lpstr>
      <vt:lpstr>Arial-Rounded</vt:lpstr>
      <vt:lpstr>AvantGarde</vt:lpstr>
      <vt:lpstr>Calibri</vt:lpstr>
      <vt:lpstr>Calibri Light</vt:lpstr>
      <vt:lpstr>等线</vt:lpstr>
      <vt:lpstr>HP-087</vt:lpstr>
      <vt:lpstr>Times New Roman</vt:lpstr>
      <vt:lpstr>UTM Avo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Tuyết Nga</dc:creator>
  <cp:lastModifiedBy>MTC</cp:lastModifiedBy>
  <cp:revision>42</cp:revision>
  <dcterms:created xsi:type="dcterms:W3CDTF">2021-12-21T12:51:08Z</dcterms:created>
  <dcterms:modified xsi:type="dcterms:W3CDTF">2022-10-24T05:22:40Z</dcterms:modified>
</cp:coreProperties>
</file>