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31"/>
  </p:notesMasterIdLst>
  <p:sldIdLst>
    <p:sldId id="351" r:id="rId3"/>
    <p:sldId id="311" r:id="rId4"/>
    <p:sldId id="347" r:id="rId5"/>
    <p:sldId id="348" r:id="rId6"/>
    <p:sldId id="349" r:id="rId7"/>
    <p:sldId id="350" r:id="rId8"/>
    <p:sldId id="256" r:id="rId9"/>
    <p:sldId id="257" r:id="rId10"/>
    <p:sldId id="258" r:id="rId11"/>
    <p:sldId id="314" r:id="rId12"/>
    <p:sldId id="259" r:id="rId13"/>
    <p:sldId id="345" r:id="rId14"/>
    <p:sldId id="316" r:id="rId15"/>
    <p:sldId id="318" r:id="rId16"/>
    <p:sldId id="319" r:id="rId17"/>
    <p:sldId id="323" r:id="rId18"/>
    <p:sldId id="324" r:id="rId19"/>
    <p:sldId id="325" r:id="rId20"/>
    <p:sldId id="326" r:id="rId21"/>
    <p:sldId id="327" r:id="rId22"/>
    <p:sldId id="320" r:id="rId23"/>
    <p:sldId id="260" r:id="rId24"/>
    <p:sldId id="328" r:id="rId25"/>
    <p:sldId id="329" r:id="rId26"/>
    <p:sldId id="340" r:id="rId27"/>
    <p:sldId id="339" r:id="rId28"/>
    <p:sldId id="346" r:id="rId29"/>
    <p:sldId id="330" r:id="rId30"/>
  </p:sldIdLst>
  <p:sldSz cx="12161838" cy="6858000"/>
  <p:notesSz cx="6858000" cy="9144000"/>
  <p:embeddedFontLst>
    <p:embeddedFont>
      <p:font typeface="Delius Unicase" panose="020B0604020202020204" charset="0"/>
      <p:regular r:id="rId32"/>
      <p:bold r:id="rId33"/>
    </p:embeddedFont>
    <p:embeddedFont>
      <p:font typeface="Comfortaa" panose="020B0604020202020204" charset="0"/>
      <p:regular r:id="rId34"/>
      <p:bold r:id="rId35"/>
    </p:embeddedFont>
    <p:embeddedFont>
      <p:font typeface="Roboto Condensed Light" panose="020B0604020202020204" charset="0"/>
      <p:regular r:id="rId36"/>
      <p:italic r:id="rId37"/>
    </p:embeddedFont>
    <p:embeddedFont>
      <p:font typeface="Arial Rounded MT Bold" panose="020F0704030504030204" pitchFamily="34" charset="0"/>
      <p:regular r:id="rId38"/>
    </p:embeddedFont>
    <p:embeddedFont>
      <p:font typeface="Calibri" panose="020F0502020204030204" pitchFamily="34" charset="0"/>
      <p:regular r:id="rId39"/>
      <p:bold r:id="rId40"/>
      <p:italic r:id="rId41"/>
      <p:boldItalic r:id="rId42"/>
    </p:embeddedFont>
    <p:embeddedFont>
      <p:font typeface="Chewy" panose="020B0604020202020204" charset="0"/>
      <p:regular r:id="rId43"/>
    </p:embeddedFont>
    <p:embeddedFont>
      <p:font typeface="Arial-Rounded" panose="020B0500000000000000" charset="-93"/>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E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86" autoAdjust="0"/>
  </p:normalViewPr>
  <p:slideViewPr>
    <p:cSldViewPr>
      <p:cViewPr varScale="1">
        <p:scale>
          <a:sx n="53" d="100"/>
          <a:sy n="53" d="100"/>
        </p:scale>
        <p:origin x="1156" y="4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3479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692150" y="1143000"/>
            <a:ext cx="5473700" cy="3086100"/>
          </a:xfrm>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0790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Có</a:t>
            </a:r>
            <a:r>
              <a:rPr lang="en-US" baseline="0"/>
              <a:t> nhiều cách trả lời khác nhau nên GV cứ linh động khi HS trả lời nhé!</a:t>
            </a:r>
          </a:p>
          <a:p>
            <a:pPr marL="158750" indent="0">
              <a:buNone/>
            </a:pPr>
            <a:r>
              <a:rPr lang="en-US" baseline="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20</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Tree>
    <p:extLst>
      <p:ext uri="{BB962C8B-B14F-4D97-AF65-F5344CB8AC3E}">
        <p14:creationId xmlns:p14="http://schemas.microsoft.com/office/powerpoint/2010/main" val="179206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25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có thể kể them những câu thành ngữ, tục ngữ nói về sự biết ơn.</a:t>
            </a:r>
            <a:endParaRPr lang="en-US"/>
          </a:p>
        </p:txBody>
      </p:sp>
    </p:spTree>
    <p:extLst>
      <p:ext uri="{BB962C8B-B14F-4D97-AF65-F5344CB8AC3E}">
        <p14:creationId xmlns:p14="http://schemas.microsoft.com/office/powerpoint/2010/main" val="88602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đố về các hiện tượng, sự vật tự nhiên nên GV dẫn dắt vào bài học luôn</a:t>
            </a:r>
          </a:p>
        </p:txBody>
      </p:sp>
    </p:spTree>
    <p:extLst>
      <p:ext uri="{BB962C8B-B14F-4D97-AF65-F5344CB8AC3E}">
        <p14:creationId xmlns:p14="http://schemas.microsoft.com/office/powerpoint/2010/main" val="414365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GV đọc</a:t>
            </a:r>
            <a:r>
              <a:rPr lang="en-US" baseline="0"/>
              <a:t> mẫu toàn bài, cả lớp đọc thầm theo (nên cho Hs nhìn trong SGK)</a:t>
            </a:r>
          </a:p>
          <a:p>
            <a:r>
              <a:rPr lang="en-US" baseline="0"/>
              <a:t>GV chú ý HDHS đọc đúng giọng điệu, ngắt nghỉ, nhấn giọng, đặc biệt là giọng của nhân vật</a:t>
            </a:r>
          </a:p>
          <a:p>
            <a:r>
              <a:rPr lang="en-US" baseline="0"/>
              <a:t>GV linh động từ khó đọc theo đúng địa phương nhé!</a:t>
            </a:r>
            <a:endParaRPr lang="en-US"/>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Tìm suối k ra nên em lấy ảnh song để HS hiểu uốn lượn là ntn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Đọc nối tiếp</a:t>
            </a:r>
          </a:p>
          <a:p>
            <a:r>
              <a:rPr lang="en-US"/>
              <a:t>Đọc theo nhóm, cặp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0230" y="3602038"/>
            <a:ext cx="9121379" cy="1655763"/>
          </a:xfrm>
        </p:spPr>
        <p:txBody>
          <a:bodyPr/>
          <a:lstStyle>
            <a:lvl1pPr marL="0" indent="0" algn="ctr">
              <a:buNone/>
              <a:defRPr sz="2394"/>
            </a:lvl1pPr>
            <a:lvl2pPr marL="456046" indent="0" algn="ctr">
              <a:buNone/>
              <a:defRPr sz="1995"/>
            </a:lvl2pPr>
            <a:lvl3pPr marL="912091" indent="0" algn="ctr">
              <a:buNone/>
              <a:defRPr sz="1795"/>
            </a:lvl3pPr>
            <a:lvl4pPr marL="1368137" indent="0" algn="ctr">
              <a:buNone/>
              <a:defRPr sz="1596"/>
            </a:lvl4pPr>
            <a:lvl5pPr marL="1824182" indent="0" algn="ctr">
              <a:buNone/>
              <a:defRPr sz="1596"/>
            </a:lvl5pPr>
            <a:lvl6pPr marL="2280228" indent="0" algn="ctr">
              <a:buNone/>
              <a:defRPr sz="1596"/>
            </a:lvl6pPr>
            <a:lvl7pPr marL="2736273" indent="0" algn="ctr">
              <a:buNone/>
              <a:defRPr sz="1596"/>
            </a:lvl7pPr>
            <a:lvl8pPr marL="3192319" indent="0" algn="ctr">
              <a:buNone/>
              <a:defRPr sz="1596"/>
            </a:lvl8pPr>
            <a:lvl9pPr marL="3648365" indent="0" algn="ctr">
              <a:buNone/>
              <a:defRPr sz="1596"/>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6252198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360590121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41"/>
            <a:ext cx="10489585" cy="2852737"/>
          </a:xfrm>
        </p:spPr>
        <p:txBody>
          <a:bodyPr anchor="b"/>
          <a:lstStyle>
            <a:lvl1pPr>
              <a:defRPr sz="598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9793" y="4589465"/>
            <a:ext cx="10489585" cy="1500187"/>
          </a:xfrm>
        </p:spPr>
        <p:txBody>
          <a:bodyPr/>
          <a:lstStyle>
            <a:lvl1pPr marL="0" indent="0">
              <a:buNone/>
              <a:defRPr sz="2394">
                <a:solidFill>
                  <a:schemeClr val="tx1">
                    <a:tint val="75000"/>
                  </a:schemeClr>
                </a:solidFill>
              </a:defRPr>
            </a:lvl1pPr>
            <a:lvl2pPr marL="456046" indent="0">
              <a:buNone/>
              <a:defRPr sz="1995">
                <a:solidFill>
                  <a:schemeClr val="tx1">
                    <a:tint val="75000"/>
                  </a:schemeClr>
                </a:solidFill>
              </a:defRPr>
            </a:lvl2pPr>
            <a:lvl3pPr marL="912091" indent="0">
              <a:buNone/>
              <a:defRPr sz="1795">
                <a:solidFill>
                  <a:schemeClr val="tx1">
                    <a:tint val="75000"/>
                  </a:schemeClr>
                </a:solidFill>
              </a:defRPr>
            </a:lvl3pPr>
            <a:lvl4pPr marL="1368137" indent="0">
              <a:buNone/>
              <a:defRPr sz="1596">
                <a:solidFill>
                  <a:schemeClr val="tx1">
                    <a:tint val="75000"/>
                  </a:schemeClr>
                </a:solidFill>
              </a:defRPr>
            </a:lvl4pPr>
            <a:lvl5pPr marL="1824182" indent="0">
              <a:buNone/>
              <a:defRPr sz="1596">
                <a:solidFill>
                  <a:schemeClr val="tx1">
                    <a:tint val="75000"/>
                  </a:schemeClr>
                </a:solidFill>
              </a:defRPr>
            </a:lvl5pPr>
            <a:lvl6pPr marL="2280228" indent="0">
              <a:buNone/>
              <a:defRPr sz="1596">
                <a:solidFill>
                  <a:schemeClr val="tx1">
                    <a:tint val="75000"/>
                  </a:schemeClr>
                </a:solidFill>
              </a:defRPr>
            </a:lvl6pPr>
            <a:lvl7pPr marL="2736273" indent="0">
              <a:buNone/>
              <a:defRPr sz="1596">
                <a:solidFill>
                  <a:schemeClr val="tx1">
                    <a:tint val="75000"/>
                  </a:schemeClr>
                </a:solidFill>
              </a:defRPr>
            </a:lvl7pPr>
            <a:lvl8pPr marL="3192319" indent="0">
              <a:buNone/>
              <a:defRPr sz="1596">
                <a:solidFill>
                  <a:schemeClr val="tx1">
                    <a:tint val="75000"/>
                  </a:schemeClr>
                </a:solidFill>
              </a:defRPr>
            </a:lvl8pPr>
            <a:lvl9pPr marL="3648365" indent="0">
              <a:buNone/>
              <a:defRPr sz="159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0167320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6126"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56931"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8787400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7712" y="1681163"/>
            <a:ext cx="5145027"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4" name="Content Placeholder 3"/>
          <p:cNvSpPr>
            <a:spLocks noGrp="1"/>
          </p:cNvSpPr>
          <p:nvPr>
            <p:ph sz="half" idx="2"/>
          </p:nvPr>
        </p:nvSpPr>
        <p:spPr>
          <a:xfrm>
            <a:off x="837712" y="2505075"/>
            <a:ext cx="514502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56932" y="1681163"/>
            <a:ext cx="5170365"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6" name="Content Placeholder 5"/>
          <p:cNvSpPr>
            <a:spLocks noGrp="1"/>
          </p:cNvSpPr>
          <p:nvPr>
            <p:ph sz="quarter" idx="4"/>
          </p:nvPr>
        </p:nvSpPr>
        <p:spPr>
          <a:xfrm>
            <a:off x="6156932" y="2505075"/>
            <a:ext cx="517036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8" name="Footer Placeholder 7"/>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9" name="Slide Number Placeholder 8"/>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8569194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1"/>
            <a:ext cx="12161835"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77330"/>
            <a:ext cx="12786366"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3729" y="4673625"/>
            <a:ext cx="12143411"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29" y="5356592"/>
            <a:ext cx="12180267" cy="1501408"/>
          </a:xfrm>
          <a:prstGeom prst="rect">
            <a:avLst/>
          </a:prstGeom>
        </p:spPr>
      </p:pic>
      <p:grpSp>
        <p:nvGrpSpPr>
          <p:cNvPr id="10" name="组合 9"/>
          <p:cNvGrpSpPr/>
          <p:nvPr userDrawn="1"/>
        </p:nvGrpSpPr>
        <p:grpSpPr>
          <a:xfrm>
            <a:off x="233562" y="4254139"/>
            <a:ext cx="924320"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4" name="Footer Placeholder 3"/>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5" name="Slide Number Placeholder 4"/>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6199382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sp>
        <p:nvSpPr>
          <p:cNvPr id="2" name="Date Placeholder 1"/>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3" name="Footer Placeholder 2"/>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4" name="Slide Number Placeholder 3"/>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23383"/>
            <a:ext cx="12786366"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02" y="4673625"/>
            <a:ext cx="12143411"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3"/>
            <a:ext cx="12161838"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Tree>
    <p:extLst>
      <p:ext uri="{BB962C8B-B14F-4D97-AF65-F5344CB8AC3E}">
        <p14:creationId xmlns:p14="http://schemas.microsoft.com/office/powerpoint/2010/main" val="4533574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29" y="5570768"/>
            <a:ext cx="12786366"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17" y="5316712"/>
            <a:ext cx="12143411"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28" y="6189784"/>
            <a:ext cx="12176491" cy="668216"/>
          </a:xfrm>
          <a:prstGeom prst="rect">
            <a:avLst/>
          </a:prstGeom>
        </p:spPr>
      </p:pic>
    </p:spTree>
    <p:extLst>
      <p:ext uri="{BB962C8B-B14F-4D97-AF65-F5344CB8AC3E}">
        <p14:creationId xmlns:p14="http://schemas.microsoft.com/office/powerpoint/2010/main" val="9344505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70365" y="987427"/>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14475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70365" y="987427"/>
            <a:ext cx="6156930" cy="4873625"/>
          </a:xfrm>
        </p:spPr>
        <p:txBody>
          <a:bodyPr anchor="t"/>
          <a:lstStyle>
            <a:lvl1pPr marL="0" indent="0">
              <a:buNone/>
              <a:defRPr sz="3192"/>
            </a:lvl1pPr>
            <a:lvl2pPr marL="456046" indent="0">
              <a:buNone/>
              <a:defRPr sz="2793"/>
            </a:lvl2pPr>
            <a:lvl3pPr marL="912091" indent="0">
              <a:buNone/>
              <a:defRPr sz="2394"/>
            </a:lvl3pPr>
            <a:lvl4pPr marL="1368137" indent="0">
              <a:buNone/>
              <a:defRPr sz="1995"/>
            </a:lvl4pPr>
            <a:lvl5pPr marL="1824182" indent="0">
              <a:buNone/>
              <a:defRPr sz="1995"/>
            </a:lvl5pPr>
            <a:lvl6pPr marL="2280228" indent="0">
              <a:buNone/>
              <a:defRPr sz="1995"/>
            </a:lvl6pPr>
            <a:lvl7pPr marL="2736273" indent="0">
              <a:buNone/>
              <a:defRPr sz="1995"/>
            </a:lvl7pPr>
            <a:lvl8pPr marL="3192319" indent="0">
              <a:buNone/>
              <a:defRPr sz="1995"/>
            </a:lvl8pPr>
            <a:lvl9pPr marL="3648365" indent="0">
              <a:buNone/>
              <a:defRPr sz="199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6377138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6901562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7"/>
            <a:ext cx="2622396"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6127" y="365127"/>
            <a:ext cx="7715166"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4638613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8" r:id="rId6"/>
    <p:sldLayoutId id="2147483659" r:id="rId7"/>
    <p:sldLayoutId id="2147483660" r:id="rId8"/>
    <p:sldLayoutId id="2147483670"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6127" y="1825625"/>
            <a:ext cx="10489585"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6126" y="6356352"/>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2022/1/19</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3"/>
          </p:nvPr>
        </p:nvSpPr>
        <p:spPr>
          <a:xfrm>
            <a:off x="4028609" y="6356352"/>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4"/>
          </p:nvPr>
        </p:nvSpPr>
        <p:spPr>
          <a:xfrm>
            <a:off x="8589298" y="6356352"/>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884499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txStyles>
    <p:titleStyle>
      <a:lvl1pPr algn="l" defTabSz="912091"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3" indent="-228023" algn="l" defTabSz="912091"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69" indent="-228023" algn="l" defTabSz="912091"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14" indent="-228023" algn="l" defTabSz="912091"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160"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06"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251"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297"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342"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388"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091" rtl="0" eaLnBrk="1" latinLnBrk="0" hangingPunct="1">
        <a:defRPr sz="1795" kern="1200">
          <a:solidFill>
            <a:schemeClr val="tx1"/>
          </a:solidFill>
          <a:latin typeface="+mn-lt"/>
          <a:ea typeface="+mn-ea"/>
          <a:cs typeface="+mn-cs"/>
        </a:defRPr>
      </a:lvl1pPr>
      <a:lvl2pPr marL="456046" algn="l" defTabSz="912091" rtl="0" eaLnBrk="1" latinLnBrk="0" hangingPunct="1">
        <a:defRPr sz="1795" kern="1200">
          <a:solidFill>
            <a:schemeClr val="tx1"/>
          </a:solidFill>
          <a:latin typeface="+mn-lt"/>
          <a:ea typeface="+mn-ea"/>
          <a:cs typeface="+mn-cs"/>
        </a:defRPr>
      </a:lvl2pPr>
      <a:lvl3pPr marL="912091" algn="l" defTabSz="912091" rtl="0" eaLnBrk="1" latinLnBrk="0" hangingPunct="1">
        <a:defRPr sz="1795" kern="1200">
          <a:solidFill>
            <a:schemeClr val="tx1"/>
          </a:solidFill>
          <a:latin typeface="+mn-lt"/>
          <a:ea typeface="+mn-ea"/>
          <a:cs typeface="+mn-cs"/>
        </a:defRPr>
      </a:lvl3pPr>
      <a:lvl4pPr marL="1368137" algn="l" defTabSz="912091" rtl="0" eaLnBrk="1" latinLnBrk="0" hangingPunct="1">
        <a:defRPr sz="1795" kern="1200">
          <a:solidFill>
            <a:schemeClr val="tx1"/>
          </a:solidFill>
          <a:latin typeface="+mn-lt"/>
          <a:ea typeface="+mn-ea"/>
          <a:cs typeface="+mn-cs"/>
        </a:defRPr>
      </a:lvl4pPr>
      <a:lvl5pPr marL="1824182" algn="l" defTabSz="912091" rtl="0" eaLnBrk="1" latinLnBrk="0" hangingPunct="1">
        <a:defRPr sz="1795" kern="1200">
          <a:solidFill>
            <a:schemeClr val="tx1"/>
          </a:solidFill>
          <a:latin typeface="+mn-lt"/>
          <a:ea typeface="+mn-ea"/>
          <a:cs typeface="+mn-cs"/>
        </a:defRPr>
      </a:lvl5pPr>
      <a:lvl6pPr marL="2280228" algn="l" defTabSz="912091" rtl="0" eaLnBrk="1" latinLnBrk="0" hangingPunct="1">
        <a:defRPr sz="1795" kern="1200">
          <a:solidFill>
            <a:schemeClr val="tx1"/>
          </a:solidFill>
          <a:latin typeface="+mn-lt"/>
          <a:ea typeface="+mn-ea"/>
          <a:cs typeface="+mn-cs"/>
        </a:defRPr>
      </a:lvl6pPr>
      <a:lvl7pPr marL="2736273" algn="l" defTabSz="912091" rtl="0" eaLnBrk="1" latinLnBrk="0" hangingPunct="1">
        <a:defRPr sz="1795" kern="1200">
          <a:solidFill>
            <a:schemeClr val="tx1"/>
          </a:solidFill>
          <a:latin typeface="+mn-lt"/>
          <a:ea typeface="+mn-ea"/>
          <a:cs typeface="+mn-cs"/>
        </a:defRPr>
      </a:lvl7pPr>
      <a:lvl8pPr marL="3192319" algn="l" defTabSz="912091" rtl="0" eaLnBrk="1" latinLnBrk="0" hangingPunct="1">
        <a:defRPr sz="1795" kern="1200">
          <a:solidFill>
            <a:schemeClr val="tx1"/>
          </a:solidFill>
          <a:latin typeface="+mn-lt"/>
          <a:ea typeface="+mn-ea"/>
          <a:cs typeface="+mn-cs"/>
        </a:defRPr>
      </a:lvl8pPr>
      <a:lvl9pPr marL="3648365" algn="l" defTabSz="912091"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29.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microsoft.com/office/2007/relationships/hdphoto" Target="../media/hdphoto7.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audio" Target="../media/audio3.wav"/><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audio" Target="../media/audio3.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65" y="357910"/>
            <a:ext cx="1949408" cy="1949408"/>
          </a:xfrm>
          <a:prstGeom prst="rect">
            <a:avLst/>
          </a:prstGeom>
        </p:spPr>
      </p:pic>
      <p:sp>
        <p:nvSpPr>
          <p:cNvPr id="8" name="Text Box 194"/>
          <p:cNvSpPr txBox="1">
            <a:spLocks noChangeArrowheads="1"/>
          </p:cNvSpPr>
          <p:nvPr/>
        </p:nvSpPr>
        <p:spPr bwMode="auto">
          <a:xfrm>
            <a:off x="314529" y="2501933"/>
            <a:ext cx="12134545" cy="11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4256" b="1" kern="1200" dirty="0">
                <a:solidFill>
                  <a:srgbClr val="0000FF"/>
                </a:solidFill>
                <a:latin typeface="Times New Roman" panose="02020603050405020304" pitchFamily="18" charset="0"/>
                <a:cs typeface="Times New Roman" panose="02020603050405020304" pitchFamily="18" charset="0"/>
              </a:rPr>
              <a:t>TIẾNG VIỆT 2</a:t>
            </a:r>
            <a:endParaRPr lang="en-US" sz="4256" b="1" kern="1200" dirty="0">
              <a:solidFill>
                <a:srgbClr val="0000FF"/>
              </a:solidFill>
              <a:latin typeface="Times New Roman" panose="02020603050405020304" pitchFamily="18" charset="0"/>
              <a:cs typeface="Times New Roman" panose="02020603050405020304" pitchFamily="18" charset="0"/>
            </a:endParaRPr>
          </a:p>
          <a:p>
            <a:pPr algn="ctr" defTabSz="912091" eaLnBrk="1" hangingPunct="1">
              <a:spcBef>
                <a:spcPct val="50000"/>
              </a:spcBef>
              <a:buClrTx/>
            </a:pPr>
            <a:r>
              <a:rPr lang="en-US" sz="1596" kern="1200" dirty="0">
                <a:solidFill>
                  <a:srgbClr val="0000FF"/>
                </a:solidFill>
                <a:latin typeface="Times New Roman" panose="02020603050405020304" pitchFamily="18" charset="0"/>
                <a:cs typeface="Times New Roman" panose="02020603050405020304" pitchFamily="18" charset="0"/>
              </a:rPr>
              <a:t>                                      </a:t>
            </a:r>
            <a:endParaRPr lang="en-US" sz="4256" b="1" kern="1200" dirty="0">
              <a:solidFill>
                <a:srgbClr val="0000FF"/>
              </a:solidFill>
              <a:latin typeface="Times New Roman" panose="02020603050405020304" pitchFamily="18" charset="0"/>
              <a:cs typeface="Times New Roman" panose="02020603050405020304" pitchFamily="18" charset="0"/>
            </a:endParaRPr>
          </a:p>
        </p:txBody>
      </p:sp>
      <p:sp>
        <p:nvSpPr>
          <p:cNvPr id="9" name="Text Box 191"/>
          <p:cNvSpPr txBox="1">
            <a:spLocks noChangeArrowheads="1"/>
          </p:cNvSpPr>
          <p:nvPr/>
        </p:nvSpPr>
        <p:spPr bwMode="auto">
          <a:xfrm>
            <a:off x="889014" y="971199"/>
            <a:ext cx="11335733" cy="910940"/>
          </a:xfrm>
          <a:prstGeom prst="rect">
            <a:avLst/>
          </a:prstGeom>
          <a:noFill/>
          <a:ln w="9525">
            <a:no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buClrTx/>
            </a:pPr>
            <a:r>
              <a:rPr lang="en-US" sz="2660" b="1" kern="1200" dirty="0">
                <a:solidFill>
                  <a:srgbClr val="0000FF"/>
                </a:solidFill>
                <a:latin typeface="Times New Roman" panose="02020603050405020304" pitchFamily="18" charset="0"/>
                <a:cs typeface="Times New Roman" panose="02020603050405020304" pitchFamily="18" charset="0"/>
              </a:rPr>
              <a:t>PHÒNG GIÁO DỤC VÀ ĐÀO TẠO QUẬN LONG BIÊN</a:t>
            </a:r>
          </a:p>
          <a:p>
            <a:pPr algn="ctr" defTabSz="912091" eaLnBrk="1" hangingPunct="1">
              <a:buClrTx/>
            </a:pPr>
            <a:r>
              <a:rPr lang="en-US" sz="2660" b="1" kern="1200" dirty="0">
                <a:solidFill>
                  <a:srgbClr val="0000FF"/>
                </a:solidFill>
                <a:latin typeface="Times New Roman" panose="02020603050405020304" pitchFamily="18" charset="0"/>
                <a:cs typeface="Times New Roman" panose="02020603050405020304" pitchFamily="18" charset="0"/>
              </a:rPr>
              <a:t>TRƯỜNG TIỂU HỌC ĐOÀN KẾT</a:t>
            </a:r>
          </a:p>
        </p:txBody>
      </p:sp>
      <p:sp>
        <p:nvSpPr>
          <p:cNvPr id="10" name="Text Box 195"/>
          <p:cNvSpPr txBox="1">
            <a:spLocks noChangeArrowheads="1"/>
          </p:cNvSpPr>
          <p:nvPr/>
        </p:nvSpPr>
        <p:spPr bwMode="auto">
          <a:xfrm>
            <a:off x="314529" y="3358206"/>
            <a:ext cx="12134545" cy="82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4788" b="1" kern="1200" dirty="0" err="1">
                <a:solidFill>
                  <a:srgbClr val="FF0000"/>
                </a:solidFill>
                <a:latin typeface="Times New Roman" panose="02020603050405020304" pitchFamily="18" charset="0"/>
                <a:cs typeface="Times New Roman" panose="02020603050405020304" pitchFamily="18" charset="0"/>
              </a:rPr>
              <a:t>Chủ</a:t>
            </a:r>
            <a:r>
              <a:rPr lang="en-US" sz="4788" b="1" kern="1200" dirty="0">
                <a:solidFill>
                  <a:srgbClr val="FF0000"/>
                </a:solidFill>
                <a:latin typeface="Times New Roman" panose="02020603050405020304" pitchFamily="18" charset="0"/>
                <a:cs typeface="Times New Roman" panose="02020603050405020304" pitchFamily="18" charset="0"/>
              </a:rPr>
              <a:t> </a:t>
            </a:r>
            <a:r>
              <a:rPr lang="en-US" sz="4788" b="1" kern="1200" dirty="0" err="1">
                <a:solidFill>
                  <a:srgbClr val="FF0000"/>
                </a:solidFill>
                <a:latin typeface="Times New Roman" panose="02020603050405020304" pitchFamily="18" charset="0"/>
                <a:cs typeface="Times New Roman" panose="02020603050405020304" pitchFamily="18" charset="0"/>
              </a:rPr>
              <a:t>đề</a:t>
            </a:r>
            <a:r>
              <a:rPr lang="en-US" sz="4788" b="1" kern="1200" dirty="0">
                <a:solidFill>
                  <a:srgbClr val="FF0000"/>
                </a:solidFill>
                <a:latin typeface="Times New Roman" panose="02020603050405020304" pitchFamily="18" charset="0"/>
                <a:cs typeface="Times New Roman" panose="02020603050405020304" pitchFamily="18" charset="0"/>
              </a:rPr>
              <a:t> </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Vẻ</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đẹp</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quanh</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em</a:t>
            </a:r>
            <a:endParaRPr lang="en-US" sz="4788" b="1" kern="1200" dirty="0">
              <a:solidFill>
                <a:srgbClr val="FF0000"/>
              </a:solidFill>
              <a:latin typeface="Times New Roman" panose="02020603050405020304" pitchFamily="18" charset="0"/>
              <a:cs typeface="Times New Roman" panose="02020603050405020304" pitchFamily="18" charset="0"/>
            </a:endParaRPr>
          </a:p>
        </p:txBody>
      </p:sp>
      <p:sp>
        <p:nvSpPr>
          <p:cNvPr id="11" name="Text Box 195"/>
          <p:cNvSpPr txBox="1">
            <a:spLocks noChangeArrowheads="1"/>
          </p:cNvSpPr>
          <p:nvPr/>
        </p:nvSpPr>
        <p:spPr bwMode="auto">
          <a:xfrm>
            <a:off x="4937919" y="5434083"/>
            <a:ext cx="6424094" cy="58332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3192" b="1" i="1" kern="1200" dirty="0" err="1">
                <a:solidFill>
                  <a:srgbClr val="0000FF"/>
                </a:solidFill>
                <a:latin typeface="Times New Roman" panose="02020603050405020304" pitchFamily="18" charset="0"/>
                <a:cs typeface="Times New Roman" panose="02020603050405020304" pitchFamily="18" charset="0"/>
              </a:rPr>
              <a:t>Giáo</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viên</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Nguyễn</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Thị</a:t>
            </a:r>
            <a:r>
              <a:rPr lang="en-US" sz="3192" b="1" i="1" kern="1200" dirty="0">
                <a:solidFill>
                  <a:srgbClr val="0000FF"/>
                </a:solidFill>
                <a:latin typeface="Times New Roman" panose="02020603050405020304" pitchFamily="18" charset="0"/>
                <a:cs typeface="Times New Roman" panose="02020603050405020304" pitchFamily="18" charset="0"/>
              </a:rPr>
              <a:t> Thu </a:t>
            </a:r>
            <a:r>
              <a:rPr lang="en-US" sz="3192" b="1" i="1" kern="1200" dirty="0" err="1">
                <a:solidFill>
                  <a:srgbClr val="0000FF"/>
                </a:solidFill>
                <a:latin typeface="Times New Roman" panose="02020603050405020304" pitchFamily="18" charset="0"/>
                <a:cs typeface="Times New Roman" panose="02020603050405020304" pitchFamily="18" charset="0"/>
              </a:rPr>
              <a:t>Hường</a:t>
            </a:r>
            <a:endParaRPr lang="en-US" sz="3192" b="1" i="1" kern="1200"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72" y="4533545"/>
            <a:ext cx="3234499" cy="1744928"/>
          </a:xfrm>
          <a:prstGeom prst="rect">
            <a:avLst/>
          </a:prstGeom>
        </p:spPr>
      </p:pic>
    </p:spTree>
    <p:extLst>
      <p:ext uri="{BB962C8B-B14F-4D97-AF65-F5344CB8AC3E}">
        <p14:creationId xmlns:p14="http://schemas.microsoft.com/office/powerpoint/2010/main" val="6744379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8" name="TextBox 7">
            <a:extLst>
              <a:ext uri="{FF2B5EF4-FFF2-40B4-BE49-F238E27FC236}">
                <a16:creationId xmlns:a16="http://schemas.microsoft.com/office/drawing/2014/main" id="{E6169E66-156D-45F7-BEB6-DB2934234C49}"/>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Tí ta tí tách </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Mưa </a:t>
            </a:r>
            <a:r>
              <a:rPr lang="vi-VN" sz="3600" dirty="0">
                <a:solidFill>
                  <a:srgbClr val="FF0000"/>
                </a:solidFill>
                <a:latin typeface="+mj-lt"/>
                <a:ea typeface="Arial-Rounded" panose="020B0500000000000000" pitchFamily="34" charset="0"/>
                <a:cs typeface="Arial-Rounded" panose="020B0500000000000000" pitchFamily="34" charset="0"/>
              </a:rPr>
              <a:t>rơi</a:t>
            </a:r>
          </a:p>
          <a:p>
            <a:pPr marL="59265" algn="just">
              <a:spcAft>
                <a:spcPts val="600"/>
              </a:spcAft>
            </a:pPr>
            <a:r>
              <a:rPr lang="vi-VN" sz="3600" dirty="0">
                <a:latin typeface="+mj-lt"/>
                <a:ea typeface="Arial-Rounded" panose="020B0500000000000000" pitchFamily="34" charset="0"/>
                <a:cs typeface="Arial-Rounded" panose="020B0500000000000000" pitchFamily="34" charset="0"/>
              </a:rPr>
              <a:t>Rơi </a:t>
            </a:r>
            <a:r>
              <a:rPr lang="vi-VN" sz="3600" dirty="0">
                <a:solidFill>
                  <a:srgbClr val="FF0000"/>
                </a:solidFill>
                <a:latin typeface="+mj-lt"/>
                <a:ea typeface="Arial-Rounded" panose="020B0500000000000000" pitchFamily="34" charset="0"/>
                <a:cs typeface="Arial-Rounded" panose="020B0500000000000000" pitchFamily="34" charset="0"/>
              </a:rPr>
              <a:t>rơi</a:t>
            </a:r>
            <a:r>
              <a:rPr lang="vi-VN" sz="3600" dirty="0">
                <a:latin typeface="+mj-lt"/>
                <a:ea typeface="Arial-Rounded" panose="020B0500000000000000" pitchFamily="34" charset="0"/>
                <a:cs typeface="Arial-Rounded" panose="020B0500000000000000" pitchFamily="34" charset="0"/>
              </a:rPr>
              <a:t>.</a:t>
            </a:r>
          </a:p>
          <a:p>
            <a:pPr marL="59265" algn="just"/>
            <a:r>
              <a:rPr lang="vi-VN" sz="3600" dirty="0">
                <a:latin typeface="+mj-lt"/>
                <a:ea typeface="Arial-Rounded" panose="020B0500000000000000" pitchFamily="34" charset="0"/>
                <a:cs typeface="Arial-Rounded" panose="020B0500000000000000" pitchFamily="34" charset="0"/>
              </a:rPr>
              <a:t>Góp lại bao ngày</a:t>
            </a:r>
          </a:p>
          <a:p>
            <a:pPr marL="59265" algn="just"/>
            <a:r>
              <a:rPr lang="vi-VN" sz="3600" dirty="0">
                <a:latin typeface="+mj-lt"/>
                <a:ea typeface="Arial-Rounded" panose="020B0500000000000000" pitchFamily="34" charset="0"/>
                <a:cs typeface="Arial-Rounded" panose="020B0500000000000000" pitchFamily="34" charset="0"/>
              </a:rPr>
              <a:t>Thành dòng suối nhỏ</a:t>
            </a:r>
          </a:p>
          <a:p>
            <a:pPr marL="59265" algn="just"/>
            <a:r>
              <a:rPr lang="vi-VN" sz="3600" dirty="0">
                <a:latin typeface="+mj-lt"/>
                <a:ea typeface="Arial-Rounded" panose="020B0500000000000000" pitchFamily="34" charset="0"/>
                <a:cs typeface="Arial-Rounded" panose="020B0500000000000000" pitchFamily="34" charset="0"/>
              </a:rPr>
              <a:t>Lượn trên bãi cỏ</a:t>
            </a:r>
          </a:p>
          <a:p>
            <a:pPr marL="59265" algn="just"/>
            <a:r>
              <a:rPr lang="vi-VN" sz="3600" dirty="0">
                <a:latin typeface="+mj-lt"/>
                <a:ea typeface="Arial-Rounded" panose="020B0500000000000000" pitchFamily="34" charset="0"/>
                <a:cs typeface="Arial-Rounded" panose="020B0500000000000000" pitchFamily="34" charset="0"/>
              </a:rPr>
              <a:t>Chảy xuống </a:t>
            </a:r>
            <a:r>
              <a:rPr lang="vi-VN" sz="3600" dirty="0">
                <a:solidFill>
                  <a:srgbClr val="FF0000"/>
                </a:solidFill>
                <a:latin typeface="+mj-lt"/>
                <a:ea typeface="Arial-Rounded" panose="020B0500000000000000" pitchFamily="34" charset="0"/>
                <a:cs typeface="Arial-Rounded" panose="020B0500000000000000" pitchFamily="34" charset="0"/>
              </a:rPr>
              <a:t>chân</a:t>
            </a:r>
            <a:r>
              <a:rPr lang="vi-VN" sz="3600" dirty="0">
                <a:latin typeface="+mj-lt"/>
                <a:ea typeface="Arial-Rounded" panose="020B0500000000000000" pitchFamily="34" charset="0"/>
                <a:cs typeface="Arial-Rounded" panose="020B0500000000000000" pitchFamily="34" charset="0"/>
              </a:rPr>
              <a:t> đồi.</a:t>
            </a:r>
          </a:p>
        </p:txBody>
      </p:sp>
      <p:sp>
        <p:nvSpPr>
          <p:cNvPr id="12" name="TextBox 11">
            <a:extLst>
              <a:ext uri="{FF2B5EF4-FFF2-40B4-BE49-F238E27FC236}">
                <a16:creationId xmlns:a16="http://schemas.microsoft.com/office/drawing/2014/main" id="{3D29FB9E-2D2B-4CE7-BDEB-37AACC865220}"/>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solidFill>
                  <a:srgbClr val="FF0000"/>
                </a:solidFill>
                <a:latin typeface="+mj-lt"/>
                <a:ea typeface="Arial-Rounded" panose="020B0500000000000000" pitchFamily="34" charset="0"/>
                <a:cs typeface="Arial-Rounded" panose="020B0500000000000000" pitchFamily="34" charset="0"/>
              </a:rPr>
              <a:t>Suối</a:t>
            </a:r>
            <a:r>
              <a:rPr lang="vi-VN" sz="3600" dirty="0">
                <a:latin typeface="+mj-lt"/>
                <a:ea typeface="Arial-Rounded" panose="020B0500000000000000" pitchFamily="34" charset="0"/>
                <a:cs typeface="Arial-Rounded" panose="020B0500000000000000" pitchFamily="34" charset="0"/>
              </a:rPr>
              <a:t> gặp bạn rồi</a:t>
            </a:r>
          </a:p>
          <a:p>
            <a:pPr marL="59265" algn="just"/>
            <a:r>
              <a:rPr lang="vi-VN" sz="3600" dirty="0">
                <a:latin typeface="+mj-lt"/>
                <a:ea typeface="Arial-Rounded" panose="020B0500000000000000" pitchFamily="34" charset="0"/>
                <a:cs typeface="Arial-Rounded" panose="020B0500000000000000" pitchFamily="34" charset="0"/>
              </a:rPr>
              <a:t>Góp thành </a:t>
            </a:r>
            <a:r>
              <a:rPr lang="vi-VN" sz="3600" dirty="0">
                <a:solidFill>
                  <a:srgbClr val="FF0000"/>
                </a:solidFill>
                <a:latin typeface="+mj-lt"/>
                <a:ea typeface="Arial-Rounded" panose="020B0500000000000000" pitchFamily="34" charset="0"/>
                <a:cs typeface="Arial-Rounded" panose="020B0500000000000000" pitchFamily="34" charset="0"/>
              </a:rPr>
              <a:t>sông</a:t>
            </a:r>
            <a:r>
              <a:rPr lang="vi-VN" sz="3600" dirty="0">
                <a:latin typeface="+mj-lt"/>
                <a:ea typeface="Arial-Rounded" panose="020B0500000000000000" pitchFamily="34" charset="0"/>
                <a:cs typeface="Arial-Rounded" panose="020B0500000000000000" pitchFamily="34" charset="0"/>
              </a:rPr>
              <a:t> lớn</a:t>
            </a:r>
          </a:p>
          <a:p>
            <a:pPr marL="59265" algn="just"/>
            <a:r>
              <a:rPr lang="vi-VN" sz="3600" dirty="0">
                <a:latin typeface="+mj-lt"/>
                <a:ea typeface="Arial-Rounded" panose="020B0500000000000000" pitchFamily="34" charset="0"/>
                <a:cs typeface="Arial-Rounded" panose="020B0500000000000000" pitchFamily="34" charset="0"/>
              </a:rPr>
              <a:t>Sông đi ra biển </a:t>
            </a:r>
          </a:p>
          <a:p>
            <a:pPr marL="59265" algn="just"/>
            <a:r>
              <a:rPr lang="vi-VN" sz="3600" dirty="0">
                <a:latin typeface="+mj-lt"/>
                <a:ea typeface="Arial-Rounded" panose="020B0500000000000000" pitchFamily="34" charset="0"/>
                <a:cs typeface="Arial-Rounded" panose="020B0500000000000000" pitchFamily="34" charset="0"/>
              </a:rPr>
              <a:t>Biển thành </a:t>
            </a:r>
            <a:r>
              <a:rPr lang="vi-VN" sz="3600" dirty="0">
                <a:solidFill>
                  <a:srgbClr val="FF0000"/>
                </a:solidFill>
                <a:latin typeface="+mj-lt"/>
                <a:ea typeface="Arial-Rounded" panose="020B0500000000000000" pitchFamily="34" charset="0"/>
                <a:cs typeface="Arial-Rounded" panose="020B0500000000000000" pitchFamily="34" charset="0"/>
              </a:rPr>
              <a:t>mênh mông</a:t>
            </a:r>
            <a:r>
              <a:rPr lang="vi-VN" sz="3600" dirty="0">
                <a:latin typeface="+mj-lt"/>
                <a:ea typeface="Arial-Rounded" panose="020B0500000000000000" pitchFamily="34" charset="0"/>
                <a:cs typeface="Arial-Rounded" panose="020B0500000000000000" pitchFamily="34" charset="0"/>
              </a:rPr>
              <a:t>.</a:t>
            </a:r>
          </a:p>
        </p:txBody>
      </p:sp>
      <p:sp>
        <p:nvSpPr>
          <p:cNvPr id="13" name="TextBox 12">
            <a:extLst>
              <a:ext uri="{FF2B5EF4-FFF2-40B4-BE49-F238E27FC236}">
                <a16:creationId xmlns:a16="http://schemas.microsoft.com/office/drawing/2014/main" id="{688B6325-D5C2-4F1B-BF23-A3EC3F7F2573}"/>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Biển ơi, có biết</a:t>
            </a:r>
          </a:p>
          <a:p>
            <a:pPr marL="59265" algn="just"/>
            <a:r>
              <a:rPr lang="vi-VN" sz="3600" dirty="0">
                <a:latin typeface="+mj-lt"/>
                <a:ea typeface="Arial-Rounded" panose="020B0500000000000000" pitchFamily="34" charset="0"/>
                <a:cs typeface="Arial-Rounded" panose="020B0500000000000000" pitchFamily="34" charset="0"/>
              </a:rPr>
              <a:t>Biển lớn vô cùng</a:t>
            </a:r>
          </a:p>
          <a:p>
            <a:pPr marL="59265" algn="just"/>
            <a:r>
              <a:rPr lang="vi-VN" sz="3600" dirty="0">
                <a:latin typeface="+mj-lt"/>
                <a:ea typeface="Arial-Rounded" panose="020B0500000000000000" pitchFamily="34" charset="0"/>
                <a:cs typeface="Arial-Rounded" panose="020B0500000000000000" pitchFamily="34" charset="0"/>
              </a:rPr>
              <a:t>Từng giọt nước trong</a:t>
            </a:r>
          </a:p>
          <a:p>
            <a:pPr marL="59265" algn="just"/>
            <a:r>
              <a:rPr lang="vi-VN" sz="3600" dirty="0">
                <a:latin typeface="+mj-lt"/>
                <a:ea typeface="Arial-Rounded" panose="020B0500000000000000" pitchFamily="34" charset="0"/>
                <a:cs typeface="Arial-Rounded" panose="020B0500000000000000" pitchFamily="34" charset="0"/>
              </a:rPr>
              <a:t>Làm nên biển đấy!</a:t>
            </a:r>
          </a:p>
        </p:txBody>
      </p:sp>
      <p:sp>
        <p:nvSpPr>
          <p:cNvPr id="19" name="TextBox 18">
            <a:extLst>
              <a:ext uri="{FF2B5EF4-FFF2-40B4-BE49-F238E27FC236}">
                <a16:creationId xmlns:a16="http://schemas.microsoft.com/office/drawing/2014/main" id="{B2D54B21-1983-46B6-ADB0-68DA7825105C}"/>
              </a:ext>
            </a:extLst>
          </p:cNvPr>
          <p:cNvSpPr txBox="1"/>
          <p:nvPr/>
        </p:nvSpPr>
        <p:spPr>
          <a:xfrm>
            <a:off x="8379644" y="5929125"/>
            <a:ext cx="2712602" cy="584775"/>
          </a:xfrm>
          <a:prstGeom prst="rect">
            <a:avLst/>
          </a:prstGeom>
          <a:noFill/>
        </p:spPr>
        <p:txBody>
          <a:bodyPr wrap="none" rtlCol="0">
            <a:spAutoFit/>
          </a:bodyPr>
          <a:lstStyle/>
          <a:p>
            <a:r>
              <a:rPr lang="en-VN" sz="3200" dirty="0">
                <a:latin typeface="+mj-lt"/>
                <a:ea typeface="Arial-Rounded" panose="020B0500000000000000" pitchFamily="34" charset="0"/>
                <a:cs typeface="Arial-Rounded" panose="020B0500000000000000" pitchFamily="34" charset="0"/>
              </a:rPr>
              <a:t>(Nguyễn Bao)</a:t>
            </a:r>
          </a:p>
        </p:txBody>
      </p:sp>
      <p:sp>
        <p:nvSpPr>
          <p:cNvPr id="21" name="TextBox 20">
            <a:extLst>
              <a:ext uri="{FF2B5EF4-FFF2-40B4-BE49-F238E27FC236}">
                <a16:creationId xmlns:a16="http://schemas.microsoft.com/office/drawing/2014/main" id="{0CE6C0F0-47BE-4D65-A10E-F6A78A7A87EC}"/>
              </a:ext>
            </a:extLst>
          </p:cNvPr>
          <p:cNvSpPr txBox="1"/>
          <p:nvPr/>
        </p:nvSpPr>
        <p:spPr>
          <a:xfrm>
            <a:off x="917359" y="141621"/>
            <a:ext cx="10327119" cy="646331"/>
          </a:xfrm>
          <a:prstGeom prst="rect">
            <a:avLst/>
          </a:prstGeom>
          <a:noFill/>
        </p:spPr>
        <p:txBody>
          <a:bodyPr wrap="square" rtlCol="0">
            <a:spAutoFit/>
          </a:bodyPr>
          <a:lstStyle/>
          <a:p>
            <a:pPr algn="ctr"/>
            <a:r>
              <a:rPr lang="en-US" sz="3600" b="1">
                <a:solidFill>
                  <a:srgbClr val="FF8E1D"/>
                </a:solidFill>
                <a:latin typeface="+mj-lt"/>
                <a:ea typeface="Arial-Rounded" pitchFamily="34" charset="0"/>
                <a:cs typeface="Arial-Rounded" pitchFamily="34" charset="0"/>
              </a:rPr>
              <a:t>GIỌT NƯỚC VÀ BIỂN LỚN</a:t>
            </a:r>
            <a:endParaRPr lang="en-US" sz="3600" b="1" dirty="0">
              <a:solidFill>
                <a:srgbClr val="FF8E1D"/>
              </a:solidFill>
              <a:latin typeface="+mj-lt"/>
              <a:ea typeface="Arial-Rounded" pitchFamily="34" charset="0"/>
              <a:cs typeface="Arial-Rounded" pitchFamily="34" charset="0"/>
            </a:endParaRPr>
          </a:p>
        </p:txBody>
      </p:sp>
      <p:cxnSp>
        <p:nvCxnSpPr>
          <p:cNvPr id="22" name="Straight Connector 21">
            <a:extLst>
              <a:ext uri="{FF2B5EF4-FFF2-40B4-BE49-F238E27FC236}">
                <a16:creationId xmlns:a16="http://schemas.microsoft.com/office/drawing/2014/main" id="{AEA99E8A-6769-41A7-83CD-A5075759527F}"/>
              </a:ext>
            </a:extLst>
          </p:cNvPr>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8EDA8-3B72-4B84-93DD-DE5CBD67596E}"/>
              </a:ext>
            </a:extLst>
          </p:cNvPr>
          <p:cNvCxnSpPr>
            <a:cxnSpLocks/>
          </p:cNvCxnSpPr>
          <p:nvPr/>
        </p:nvCxnSpPr>
        <p:spPr>
          <a:xfrm>
            <a:off x="2562072"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B60B4-8E3D-41D7-9E25-4470A61CAD9C}"/>
              </a:ext>
            </a:extLst>
          </p:cNvPr>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F63801-3FE7-4342-90D4-CB3E735023A3}"/>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CF7D33-C6FD-494D-BA39-9A9FD4EDA281}"/>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13C744-26A1-4683-B596-D03AC82AFEF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Google Shape;747;p69"/>
          <p:cNvSpPr/>
          <p:nvPr/>
        </p:nvSpPr>
        <p:spPr>
          <a:xfrm>
            <a:off x="1921452" y="656880"/>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latin typeface="Times New Roman" panose="02020603050405020304" pitchFamily="18" charset="0"/>
              <a:cs typeface="Times New Roman" panose="02020603050405020304" pitchFamily="18" charset="0"/>
            </a:endParaRPr>
          </a:p>
        </p:txBody>
      </p:sp>
      <p:sp>
        <p:nvSpPr>
          <p:cNvPr id="4" name="TextBox 3"/>
          <p:cNvSpPr txBox="1"/>
          <p:nvPr/>
        </p:nvSpPr>
        <p:spPr>
          <a:xfrm>
            <a:off x="2522760" y="604337"/>
            <a:ext cx="5433571"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ea typeface="Arial-Rounded" pitchFamily="34" charset="0"/>
                <a:cs typeface="Times New Roman" panose="02020603050405020304" pitchFamily="18" charset="0"/>
              </a:rPr>
              <a:t>Lượn:</a:t>
            </a:r>
            <a:endParaRPr lang="en-US" sz="4000">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1388053" y="604337"/>
            <a:ext cx="9364307" cy="707886"/>
          </a:xfrm>
          <a:prstGeom prst="rect">
            <a:avLst/>
          </a:prstGeom>
          <a:noFill/>
        </p:spPr>
        <p:txBody>
          <a:bodyPr wrap="square" rtlCol="0">
            <a:spAutoFit/>
          </a:bodyPr>
          <a:lstStyle/>
          <a:p>
            <a:pPr algn="just"/>
            <a:r>
              <a:rPr lang="en-US" sz="4000">
                <a:solidFill>
                  <a:srgbClr val="002060"/>
                </a:solidFill>
                <a:latin typeface="Times New Roman" panose="02020603050405020304" pitchFamily="18" charset="0"/>
                <a:ea typeface="Arial-Rounded" pitchFamily="34" charset="0"/>
                <a:cs typeface="Times New Roman" panose="02020603050405020304" pitchFamily="18" charset="0"/>
              </a:rPr>
              <a:t>                     uốn theo đường vòng.</a:t>
            </a:r>
          </a:p>
        </p:txBody>
      </p:sp>
      <p:pic>
        <p:nvPicPr>
          <p:cNvPr id="1026" name="Picture 2" descr="Phong Cách Cuộc Sống: Tại sao các con sông đều uốn khúc mà không chảy theo  một đường thẳng?">
            <a:extLst>
              <a:ext uri="{FF2B5EF4-FFF2-40B4-BE49-F238E27FC236}">
                <a16:creationId xmlns:a16="http://schemas.microsoft.com/office/drawing/2014/main" id="{CB04C3CC-0428-417C-9C06-BC139FB69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9" y="1752600"/>
            <a:ext cx="6249194" cy="4686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3252D6-5A20-449E-8777-AE2AF7B40D20}"/>
              </a:ext>
            </a:extLst>
          </p:cNvPr>
          <p:cNvSpPr txBox="1"/>
          <p:nvPr/>
        </p:nvSpPr>
        <p:spPr>
          <a:xfrm>
            <a:off x="1813719" y="1021860"/>
            <a:ext cx="7154436" cy="741998"/>
          </a:xfrm>
          <a:prstGeom prst="rect">
            <a:avLst/>
          </a:prstGeom>
          <a:noFill/>
        </p:spPr>
        <p:txBody>
          <a:bodyPr wrap="square" rtlCol="0">
            <a:spAutoFit/>
          </a:bodyPr>
          <a:lstStyle/>
          <a:p>
            <a:pPr algn="ctr">
              <a:lnSpc>
                <a:spcPct val="150000"/>
              </a:lnSpc>
            </a:pPr>
            <a:r>
              <a:rPr lang="vi-VN" sz="3200" b="1" dirty="0">
                <a:solidFill>
                  <a:schemeClr val="accent6">
                    <a:lumMod val="50000"/>
                  </a:schemeClr>
                </a:solidFill>
                <a:latin typeface="+mj-lt"/>
                <a:ea typeface="Arial-Rounded" panose="020B0500000000000000" pitchFamily="34" charset="0"/>
                <a:cs typeface="Arial-Rounded" panose="020B0500000000000000" pitchFamily="34" charset="0"/>
              </a:rPr>
              <a:t>Ngắt nghỉ đoạn thơ</a:t>
            </a:r>
            <a:endParaRPr lang="en-US" sz="3200" b="1" dirty="0">
              <a:solidFill>
                <a:schemeClr val="accent6">
                  <a:lumMod val="50000"/>
                </a:schemeClr>
              </a:solidFill>
              <a:latin typeface="+mj-lt"/>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84BC1FD4-DAAA-4870-A20A-D5CD77B61EF0}"/>
              </a:ext>
            </a:extLst>
          </p:cNvPr>
          <p:cNvSpPr/>
          <p:nvPr/>
        </p:nvSpPr>
        <p:spPr>
          <a:xfrm>
            <a:off x="4191106" y="2008955"/>
            <a:ext cx="2544708" cy="3709349"/>
          </a:xfrm>
          <a:prstGeom prst="rect">
            <a:avLst/>
          </a:prstGeom>
        </p:spPr>
        <p:txBody>
          <a:bodyPr wrap="square">
            <a:spAutoFit/>
          </a:bodyPr>
          <a:lstStyle/>
          <a:p>
            <a:pPr marL="59265" algn="just">
              <a:lnSpc>
                <a:spcPct val="150000"/>
              </a:lnSpc>
            </a:pPr>
            <a:r>
              <a:rPr lang="vi-VN" sz="3200" dirty="0">
                <a:latin typeface="+mj-lt"/>
                <a:ea typeface="Arial-Rounded" panose="020B0500000000000000" pitchFamily="34" charset="0"/>
                <a:cs typeface="Arial-Rounded" panose="020B0500000000000000" pitchFamily="34" charset="0"/>
              </a:rPr>
              <a:t>Tí ta tí tách </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Mưa rơi</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Rơi rơi.</a:t>
            </a:r>
          </a:p>
        </p:txBody>
      </p:sp>
      <p:cxnSp>
        <p:nvCxnSpPr>
          <p:cNvPr id="7" name="Straight Connector 6">
            <a:extLst>
              <a:ext uri="{FF2B5EF4-FFF2-40B4-BE49-F238E27FC236}">
                <a16:creationId xmlns:a16="http://schemas.microsoft.com/office/drawing/2014/main" id="{D9A1B11B-286A-4B40-83A9-7CAD7C7A735D}"/>
              </a:ext>
            </a:extLst>
          </p:cNvPr>
          <p:cNvCxnSpPr/>
          <p:nvPr/>
        </p:nvCxnSpPr>
        <p:spPr>
          <a:xfrm flipH="1">
            <a:off x="5048979" y="21872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919011-D7C8-4A00-85C3-247BCBD99884}"/>
              </a:ext>
            </a:extLst>
          </p:cNvPr>
          <p:cNvCxnSpPr/>
          <p:nvPr/>
        </p:nvCxnSpPr>
        <p:spPr>
          <a:xfrm flipH="1">
            <a:off x="6007875" y="36793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385FE9-DA15-49F3-BD2C-24D22B73ACD2}"/>
              </a:ext>
            </a:extLst>
          </p:cNvPr>
          <p:cNvCxnSpPr/>
          <p:nvPr/>
        </p:nvCxnSpPr>
        <p:spPr>
          <a:xfrm flipH="1">
            <a:off x="6007875" y="295736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C7516-BE25-47DE-990D-3D5A6DB992EA}"/>
              </a:ext>
            </a:extLst>
          </p:cNvPr>
          <p:cNvCxnSpPr/>
          <p:nvPr/>
        </p:nvCxnSpPr>
        <p:spPr>
          <a:xfrm flipH="1">
            <a:off x="6171762" y="221987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336D81C-ECDE-41EF-917A-6EB07BF2BD22}"/>
              </a:ext>
            </a:extLst>
          </p:cNvPr>
          <p:cNvGrpSpPr/>
          <p:nvPr/>
        </p:nvGrpSpPr>
        <p:grpSpPr>
          <a:xfrm>
            <a:off x="5511836" y="5131353"/>
            <a:ext cx="188083" cy="471639"/>
            <a:chOff x="8719213" y="2921749"/>
            <a:chExt cx="141062" cy="353729"/>
          </a:xfrm>
        </p:grpSpPr>
        <p:cxnSp>
          <p:nvCxnSpPr>
            <p:cNvPr id="12" name="Straight Connector 11">
              <a:extLst>
                <a:ext uri="{FF2B5EF4-FFF2-40B4-BE49-F238E27FC236}">
                  <a16:creationId xmlns:a16="http://schemas.microsoft.com/office/drawing/2014/main" id="{E80F1B34-21CB-4760-B6F0-EBD728E34F5F}"/>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7D52E7-7EC3-4B10-8502-311EE7398AD0}"/>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ED63567C-5B43-484E-AB56-11B14DA22D5D}"/>
              </a:ext>
            </a:extLst>
          </p:cNvPr>
          <p:cNvCxnSpPr/>
          <p:nvPr/>
        </p:nvCxnSpPr>
        <p:spPr>
          <a:xfrm flipH="1">
            <a:off x="5773197" y="440568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E1F35-8FC2-4057-B106-407A763071CE}"/>
              </a:ext>
            </a:extLst>
          </p:cNvPr>
          <p:cNvCxnSpPr/>
          <p:nvPr/>
        </p:nvCxnSpPr>
        <p:spPr>
          <a:xfrm flipH="1">
            <a:off x="4951854" y="5147118"/>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2C97F172-48BC-4A1B-8CBC-982D47E61DD3}"/>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Tí ta tí tách </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mj-lt"/>
                <a:ea typeface="Arial-Rounded" panose="020B0500000000000000" pitchFamily="34" charset="0"/>
                <a:cs typeface="Arial-Rounded" panose="020B0500000000000000" pitchFamily="34" charset="0"/>
              </a:rPr>
              <a:t>Rơi rơi.</a:t>
            </a:r>
          </a:p>
          <a:p>
            <a:pPr marL="59265" algn="just"/>
            <a:r>
              <a:rPr lang="vi-VN" sz="3600" dirty="0">
                <a:latin typeface="+mj-lt"/>
                <a:ea typeface="Arial-Rounded" panose="020B0500000000000000" pitchFamily="34" charset="0"/>
                <a:cs typeface="Arial-Rounded" panose="020B0500000000000000" pitchFamily="34" charset="0"/>
              </a:rPr>
              <a:t>Góp lại bao ngày</a:t>
            </a:r>
          </a:p>
          <a:p>
            <a:pPr marL="59265" algn="just"/>
            <a:r>
              <a:rPr lang="vi-VN" sz="3600" dirty="0">
                <a:latin typeface="+mj-lt"/>
                <a:ea typeface="Arial-Rounded" panose="020B0500000000000000" pitchFamily="34" charset="0"/>
                <a:cs typeface="Arial-Rounded" panose="020B0500000000000000" pitchFamily="34" charset="0"/>
              </a:rPr>
              <a:t>Thành dòng suối nhỏ</a:t>
            </a:r>
          </a:p>
          <a:p>
            <a:pPr marL="59265" algn="just"/>
            <a:r>
              <a:rPr lang="vi-VN" sz="3600" dirty="0">
                <a:latin typeface="+mj-lt"/>
                <a:ea typeface="Arial-Rounded" panose="020B0500000000000000" pitchFamily="34" charset="0"/>
                <a:cs typeface="Arial-Rounded" panose="020B0500000000000000" pitchFamily="34" charset="0"/>
              </a:rPr>
              <a:t>Lượn trên bãi cỏ</a:t>
            </a:r>
          </a:p>
          <a:p>
            <a:pPr marL="59265" algn="just"/>
            <a:r>
              <a:rPr lang="vi-VN" sz="3600" dirty="0">
                <a:latin typeface="+mj-lt"/>
                <a:ea typeface="Arial-Rounded" panose="020B0500000000000000" pitchFamily="34" charset="0"/>
                <a:cs typeface="Arial-Rounded" panose="020B0500000000000000" pitchFamily="34" charset="0"/>
              </a:rPr>
              <a:t>Chảy xuống chân đồi.</a:t>
            </a:r>
          </a:p>
        </p:txBody>
      </p:sp>
      <p:pic>
        <p:nvPicPr>
          <p:cNvPr id="5" name="Picture 4">
            <a:extLst>
              <a:ext uri="{FF2B5EF4-FFF2-40B4-BE49-F238E27FC236}">
                <a16:creationId xmlns:a16="http://schemas.microsoft.com/office/drawing/2014/main" id="{E3D7600E-1E52-496E-AFE1-20B7EF50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8" name="Picture 7">
            <a:extLst>
              <a:ext uri="{FF2B5EF4-FFF2-40B4-BE49-F238E27FC236}">
                <a16:creationId xmlns:a16="http://schemas.microsoft.com/office/drawing/2014/main" id="{610A9612-75B2-4B64-84B9-82B8BD3C621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9" name="Picture 8">
            <a:extLst>
              <a:ext uri="{FF2B5EF4-FFF2-40B4-BE49-F238E27FC236}">
                <a16:creationId xmlns:a16="http://schemas.microsoft.com/office/drawing/2014/main" id="{0B909686-3414-47BB-A28F-4476F84EB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0" name="TextBox 9">
            <a:extLst>
              <a:ext uri="{FF2B5EF4-FFF2-40B4-BE49-F238E27FC236}">
                <a16:creationId xmlns:a16="http://schemas.microsoft.com/office/drawing/2014/main" id="{EE9F0558-5465-4C4E-A318-6D2F26403B08}"/>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Suối gặp bạn rồi</a:t>
            </a:r>
          </a:p>
          <a:p>
            <a:pPr marL="59265" algn="just"/>
            <a:r>
              <a:rPr lang="vi-VN" sz="3600" dirty="0">
                <a:latin typeface="+mj-lt"/>
                <a:ea typeface="Arial-Rounded" panose="020B0500000000000000" pitchFamily="34" charset="0"/>
                <a:cs typeface="Arial-Rounded" panose="020B0500000000000000" pitchFamily="34" charset="0"/>
              </a:rPr>
              <a:t>Góp thành sông lớn</a:t>
            </a:r>
          </a:p>
          <a:p>
            <a:pPr marL="59265" algn="just"/>
            <a:r>
              <a:rPr lang="vi-VN" sz="3600" dirty="0">
                <a:latin typeface="+mj-lt"/>
                <a:ea typeface="Arial-Rounded" panose="020B0500000000000000" pitchFamily="34" charset="0"/>
                <a:cs typeface="Arial-Rounded" panose="020B0500000000000000" pitchFamily="34" charset="0"/>
              </a:rPr>
              <a:t>Sông đi ra biển </a:t>
            </a:r>
          </a:p>
          <a:p>
            <a:pPr marL="59265" algn="just"/>
            <a:r>
              <a:rPr lang="vi-VN" sz="3600" dirty="0">
                <a:latin typeface="+mj-lt"/>
                <a:ea typeface="Arial-Rounded" panose="020B0500000000000000" pitchFamily="34" charset="0"/>
                <a:cs typeface="Arial-Rounded" panose="020B0500000000000000" pitchFamily="34" charset="0"/>
              </a:rPr>
              <a:t>Biển thành mênh mông.</a:t>
            </a:r>
          </a:p>
        </p:txBody>
      </p:sp>
      <p:sp>
        <p:nvSpPr>
          <p:cNvPr id="11" name="TextBox 10">
            <a:extLst>
              <a:ext uri="{FF2B5EF4-FFF2-40B4-BE49-F238E27FC236}">
                <a16:creationId xmlns:a16="http://schemas.microsoft.com/office/drawing/2014/main" id="{B968AB07-6580-4524-A73E-621358A37819}"/>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Biển ơi, có biết</a:t>
            </a:r>
          </a:p>
          <a:p>
            <a:pPr marL="59265" algn="just"/>
            <a:r>
              <a:rPr lang="vi-VN" sz="3600" dirty="0">
                <a:latin typeface="+mj-lt"/>
                <a:ea typeface="Arial-Rounded" panose="020B0500000000000000" pitchFamily="34" charset="0"/>
                <a:cs typeface="Arial-Rounded" panose="020B0500000000000000" pitchFamily="34" charset="0"/>
              </a:rPr>
              <a:t>Biển lớn vô cùng</a:t>
            </a:r>
          </a:p>
          <a:p>
            <a:pPr marL="59265" algn="just"/>
            <a:r>
              <a:rPr lang="vi-VN" sz="3600" dirty="0">
                <a:latin typeface="+mj-lt"/>
                <a:ea typeface="Arial-Rounded" panose="020B0500000000000000" pitchFamily="34" charset="0"/>
                <a:cs typeface="Arial-Rounded" panose="020B0500000000000000" pitchFamily="34" charset="0"/>
              </a:rPr>
              <a:t>Từng giọt nước trong</a:t>
            </a:r>
          </a:p>
          <a:p>
            <a:pPr marL="59265" algn="just"/>
            <a:r>
              <a:rPr lang="vi-VN" sz="3600" dirty="0">
                <a:latin typeface="+mj-lt"/>
                <a:ea typeface="Arial-Rounded" panose="020B0500000000000000" pitchFamily="34" charset="0"/>
                <a:cs typeface="Arial-Rounded" panose="020B0500000000000000" pitchFamily="34" charset="0"/>
              </a:rPr>
              <a:t>Làm nên biển đấy!</a:t>
            </a:r>
          </a:p>
        </p:txBody>
      </p:sp>
      <p:sp>
        <p:nvSpPr>
          <p:cNvPr id="12" name="TextBox 11">
            <a:extLst>
              <a:ext uri="{FF2B5EF4-FFF2-40B4-BE49-F238E27FC236}">
                <a16:creationId xmlns:a16="http://schemas.microsoft.com/office/drawing/2014/main" id="{9E40026C-EBF2-4F47-B44F-BEA8AA44D992}"/>
              </a:ext>
            </a:extLst>
          </p:cNvPr>
          <p:cNvSpPr txBox="1"/>
          <p:nvPr/>
        </p:nvSpPr>
        <p:spPr>
          <a:xfrm>
            <a:off x="8379644" y="5929125"/>
            <a:ext cx="2712602" cy="584775"/>
          </a:xfrm>
          <a:prstGeom prst="rect">
            <a:avLst/>
          </a:prstGeom>
          <a:noFill/>
        </p:spPr>
        <p:txBody>
          <a:bodyPr wrap="none" rtlCol="0">
            <a:spAutoFit/>
          </a:bodyPr>
          <a:lstStyle/>
          <a:p>
            <a:r>
              <a:rPr lang="en-VN" sz="3200" dirty="0">
                <a:latin typeface="+mj-lt"/>
                <a:ea typeface="Arial-Rounded" panose="020B0500000000000000" pitchFamily="34" charset="0"/>
                <a:cs typeface="Arial-Rounded" panose="020B0500000000000000" pitchFamily="34" charset="0"/>
              </a:rPr>
              <a:t>(Nguyễn Bao)</a:t>
            </a:r>
          </a:p>
        </p:txBody>
      </p:sp>
      <p:pic>
        <p:nvPicPr>
          <p:cNvPr id="13" name="Picture 12">
            <a:extLst>
              <a:ext uri="{FF2B5EF4-FFF2-40B4-BE49-F238E27FC236}">
                <a16:creationId xmlns:a16="http://schemas.microsoft.com/office/drawing/2014/main" id="{41625784-59D5-400E-A3A2-7C055D5B77BA}"/>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14" name="TextBox 13">
            <a:extLst>
              <a:ext uri="{FF2B5EF4-FFF2-40B4-BE49-F238E27FC236}">
                <a16:creationId xmlns:a16="http://schemas.microsoft.com/office/drawing/2014/main" id="{5ECFC189-191F-4304-B614-3B507D0EB73D}"/>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mj-lt"/>
                <a:ea typeface="Arial-Rounded" pitchFamily="34" charset="0"/>
                <a:cs typeface="Arial-Rounded" pitchFamily="34" charset="0"/>
              </a:rPr>
              <a:t>GIỌT NƯỚC VÀ BIỂN LỚN</a:t>
            </a:r>
            <a:endParaRPr lang="en-US" sz="3200" b="1" dirty="0">
              <a:solidFill>
                <a:srgbClr val="FF8E1D"/>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28141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Times New Roman" panose="02020603050405020304" pitchFamily="18" charset="0"/>
                  <a:ea typeface="Arial-Rounded" pitchFamily="34" charset="0"/>
                  <a:cs typeface="Times New Roman" panose="02020603050405020304" pitchFamily="18" charset="0"/>
                </a:rPr>
                <a:t>Luyện đọc</a:t>
              </a:r>
            </a:p>
            <a:p>
              <a:pPr algn="ctr"/>
              <a:r>
                <a:rPr lang="en-US" sz="4400">
                  <a:latin typeface="Times New Roman" panose="02020603050405020304" pitchFamily="18" charset="0"/>
                  <a:ea typeface="Arial-Rounded" pitchFamily="34" charset="0"/>
                  <a:cs typeface="Times New Roman" panose="02020603050405020304" pitchFamily="18" charset="0"/>
                </a:rPr>
                <a:t>toàn bài</a:t>
              </a:r>
            </a:p>
          </p:txBody>
        </p:sp>
      </p:grpSp>
      <p:grpSp>
        <p:nvGrpSpPr>
          <p:cNvPr id="5" name="Google Shape;5305;p55"/>
          <p:cNvGrpSpPr/>
          <p:nvPr/>
        </p:nvGrpSpPr>
        <p:grpSpPr>
          <a:xfrm>
            <a:off x="3045950" y="2177805"/>
            <a:ext cx="2785328" cy="3932404"/>
            <a:chOff x="1144326" y="1466330"/>
            <a:chExt cx="2094177" cy="2949303"/>
          </a:xfrm>
        </p:grpSpPr>
        <p:sp>
          <p:nvSpPr>
            <p:cNvPr id="6"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nvGrpSpPr>
            <p:cNvPr id="7" name="Google Shape;5307;p55"/>
            <p:cNvGrpSpPr/>
            <p:nvPr/>
          </p:nvGrpSpPr>
          <p:grpSpPr>
            <a:xfrm>
              <a:off x="1144326" y="1466330"/>
              <a:ext cx="2094177" cy="2949303"/>
              <a:chOff x="460000" y="2685550"/>
              <a:chExt cx="1407850" cy="1982725"/>
            </a:xfrm>
          </p:grpSpPr>
          <p:sp>
            <p:nvSpPr>
              <p:cNvPr id="8"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6"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7"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8"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9"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0"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1"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latin typeface="Times New Roman" panose="02020603050405020304" pitchFamily="18" charset="0"/>
                  <a:cs typeface="Times New Roman" panose="02020603050405020304" pitchFamily="18" charset="0"/>
                </a:endParaRPr>
              </a:p>
            </p:txBody>
          </p:sp>
          <p:sp>
            <p:nvSpPr>
              <p:cNvPr id="58"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latin typeface="Times New Roman" panose="02020603050405020304" pitchFamily="18" charset="0"/>
                  <a:cs typeface="Times New Roman" panose="02020603050405020304" pitchFamily="18" charset="0"/>
                </a:endParaRPr>
              </a:p>
            </p:txBody>
          </p:sp>
          <p:sp>
            <p:nvSpPr>
              <p:cNvPr id="65"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8"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9"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0"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1"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2"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3"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4"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5"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6"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7"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8"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0"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1"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2"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3"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4"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5"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6"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7"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8"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9"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0"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1"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2"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3"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4"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5"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6"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7"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8"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9"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0"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1"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2"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3"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4"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5"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6"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7"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8"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9"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0"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1"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2"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3"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4"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5"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6"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7"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8"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9"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0"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1"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2"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3"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4"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5"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6"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7"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8"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9"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0"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1"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2"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3"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4"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5"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6"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7"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8"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9"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0"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1"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2"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3"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4"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5"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6"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7"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8"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9"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0"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1"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2"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3"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4"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93726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0EFC54-AA3D-407A-93EF-F5DB280C8791}"/>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Tí ta tí tách </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mj-lt"/>
                <a:ea typeface="Arial-Rounded" panose="020B0500000000000000" pitchFamily="34" charset="0"/>
                <a:cs typeface="Arial-Rounded" panose="020B0500000000000000" pitchFamily="34" charset="0"/>
              </a:rPr>
              <a:t>Rơi rơi.</a:t>
            </a:r>
          </a:p>
          <a:p>
            <a:pPr marL="59265" algn="just"/>
            <a:r>
              <a:rPr lang="vi-VN" sz="3600" dirty="0">
                <a:latin typeface="+mj-lt"/>
                <a:ea typeface="Arial-Rounded" panose="020B0500000000000000" pitchFamily="34" charset="0"/>
                <a:cs typeface="Arial-Rounded" panose="020B0500000000000000" pitchFamily="34" charset="0"/>
              </a:rPr>
              <a:t>Góp lại bao ngày</a:t>
            </a:r>
          </a:p>
          <a:p>
            <a:pPr marL="59265" algn="just"/>
            <a:r>
              <a:rPr lang="vi-VN" sz="3600" dirty="0">
                <a:latin typeface="+mj-lt"/>
                <a:ea typeface="Arial-Rounded" panose="020B0500000000000000" pitchFamily="34" charset="0"/>
                <a:cs typeface="Arial-Rounded" panose="020B0500000000000000" pitchFamily="34" charset="0"/>
              </a:rPr>
              <a:t>Thành dòng suối nhỏ</a:t>
            </a:r>
          </a:p>
          <a:p>
            <a:pPr marL="59265" algn="just"/>
            <a:r>
              <a:rPr lang="vi-VN" sz="3600" dirty="0">
                <a:latin typeface="+mj-lt"/>
                <a:ea typeface="Arial-Rounded" panose="020B0500000000000000" pitchFamily="34" charset="0"/>
                <a:cs typeface="Arial-Rounded" panose="020B0500000000000000" pitchFamily="34" charset="0"/>
              </a:rPr>
              <a:t>Lượn trên bãi cỏ</a:t>
            </a:r>
          </a:p>
          <a:p>
            <a:pPr marL="59265" algn="just"/>
            <a:r>
              <a:rPr lang="vi-VN" sz="3600" dirty="0">
                <a:latin typeface="+mj-lt"/>
                <a:ea typeface="Arial-Rounded" panose="020B0500000000000000" pitchFamily="34" charset="0"/>
                <a:cs typeface="Arial-Rounded" panose="020B0500000000000000" pitchFamily="34" charset="0"/>
              </a:rPr>
              <a:t>Chảy xuống chân đồi.</a:t>
            </a:r>
          </a:p>
        </p:txBody>
      </p:sp>
      <p:sp>
        <p:nvSpPr>
          <p:cNvPr id="7" name="TextBox 6">
            <a:extLst>
              <a:ext uri="{FF2B5EF4-FFF2-40B4-BE49-F238E27FC236}">
                <a16:creationId xmlns:a16="http://schemas.microsoft.com/office/drawing/2014/main" id="{EDD679A4-13B3-4A0F-9BFF-87B2057E004B}"/>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Suối gặp bạn rồi</a:t>
            </a:r>
          </a:p>
          <a:p>
            <a:pPr marL="59265" algn="just"/>
            <a:r>
              <a:rPr lang="vi-VN" sz="3600" dirty="0">
                <a:latin typeface="+mj-lt"/>
                <a:ea typeface="Arial-Rounded" panose="020B0500000000000000" pitchFamily="34" charset="0"/>
                <a:cs typeface="Arial-Rounded" panose="020B0500000000000000" pitchFamily="34" charset="0"/>
              </a:rPr>
              <a:t>Góp thành sông lớn</a:t>
            </a:r>
          </a:p>
          <a:p>
            <a:pPr marL="59265" algn="just"/>
            <a:r>
              <a:rPr lang="vi-VN" sz="3600" dirty="0">
                <a:latin typeface="+mj-lt"/>
                <a:ea typeface="Arial-Rounded" panose="020B0500000000000000" pitchFamily="34" charset="0"/>
                <a:cs typeface="Arial-Rounded" panose="020B0500000000000000" pitchFamily="34" charset="0"/>
              </a:rPr>
              <a:t>Sông đi ra biển </a:t>
            </a:r>
          </a:p>
          <a:p>
            <a:pPr marL="59265" algn="just"/>
            <a:r>
              <a:rPr lang="vi-VN" sz="3600" dirty="0">
                <a:latin typeface="+mj-lt"/>
                <a:ea typeface="Arial-Rounded" panose="020B0500000000000000" pitchFamily="34" charset="0"/>
                <a:cs typeface="Arial-Rounded" panose="020B0500000000000000" pitchFamily="34" charset="0"/>
              </a:rPr>
              <a:t>Biển thành mênh mông.</a:t>
            </a:r>
          </a:p>
        </p:txBody>
      </p:sp>
      <p:sp>
        <p:nvSpPr>
          <p:cNvPr id="8" name="TextBox 7">
            <a:extLst>
              <a:ext uri="{FF2B5EF4-FFF2-40B4-BE49-F238E27FC236}">
                <a16:creationId xmlns:a16="http://schemas.microsoft.com/office/drawing/2014/main" id="{00ED4810-CE06-4CE5-8628-73B00D4EB5E5}"/>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Biển ơi, có biết</a:t>
            </a:r>
          </a:p>
          <a:p>
            <a:pPr marL="59265" algn="just"/>
            <a:r>
              <a:rPr lang="vi-VN" sz="3600" dirty="0">
                <a:latin typeface="+mj-lt"/>
                <a:ea typeface="Arial-Rounded" panose="020B0500000000000000" pitchFamily="34" charset="0"/>
                <a:cs typeface="Arial-Rounded" panose="020B0500000000000000" pitchFamily="34" charset="0"/>
              </a:rPr>
              <a:t>Biển lớn vô cùng</a:t>
            </a:r>
          </a:p>
          <a:p>
            <a:pPr marL="59265" algn="just"/>
            <a:r>
              <a:rPr lang="vi-VN" sz="3600" dirty="0">
                <a:latin typeface="+mj-lt"/>
                <a:ea typeface="Arial-Rounded" panose="020B0500000000000000" pitchFamily="34" charset="0"/>
                <a:cs typeface="Arial-Rounded" panose="020B0500000000000000" pitchFamily="34" charset="0"/>
              </a:rPr>
              <a:t>Từng giọt nước trong</a:t>
            </a:r>
          </a:p>
          <a:p>
            <a:pPr marL="59265" algn="just"/>
            <a:r>
              <a:rPr lang="vi-VN" sz="3600" dirty="0">
                <a:latin typeface="+mj-lt"/>
                <a:ea typeface="Arial-Rounded" panose="020B0500000000000000" pitchFamily="34" charset="0"/>
                <a:cs typeface="Arial-Rounded" panose="020B0500000000000000" pitchFamily="34" charset="0"/>
              </a:rPr>
              <a:t>Làm nên biển đấy!</a:t>
            </a:r>
          </a:p>
        </p:txBody>
      </p:sp>
      <p:sp>
        <p:nvSpPr>
          <p:cNvPr id="9" name="TextBox 8">
            <a:extLst>
              <a:ext uri="{FF2B5EF4-FFF2-40B4-BE49-F238E27FC236}">
                <a16:creationId xmlns:a16="http://schemas.microsoft.com/office/drawing/2014/main" id="{3554EAF7-A374-4982-BC6C-D8F0719AD4DC}"/>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mj-lt"/>
                <a:ea typeface="Arial-Rounded" pitchFamily="34" charset="0"/>
                <a:cs typeface="Arial-Rounded" pitchFamily="34" charset="0"/>
              </a:rPr>
              <a:t>GIỌT NƯỚC VÀ BIỂN LỚN</a:t>
            </a:r>
            <a:endParaRPr lang="en-US" sz="3200" b="1" dirty="0">
              <a:solidFill>
                <a:srgbClr val="FF8E1D"/>
              </a:solidFill>
              <a:latin typeface="+mj-lt"/>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0A6E8D23-0402-4D92-AF12-F324093B705B}"/>
              </a:ext>
            </a:extLst>
          </p:cNvPr>
          <p:cNvSpPr txBox="1"/>
          <p:nvPr/>
        </p:nvSpPr>
        <p:spPr>
          <a:xfrm>
            <a:off x="8366919" y="5970699"/>
            <a:ext cx="2712602" cy="584775"/>
          </a:xfrm>
          <a:prstGeom prst="rect">
            <a:avLst/>
          </a:prstGeom>
          <a:noFill/>
        </p:spPr>
        <p:txBody>
          <a:bodyPr wrap="none" rtlCol="0">
            <a:spAutoFit/>
          </a:bodyPr>
          <a:lstStyle/>
          <a:p>
            <a:r>
              <a:rPr lang="en-VN" sz="3200" dirty="0">
                <a:latin typeface="+mj-lt"/>
                <a:ea typeface="Arial-Rounded" panose="020B0500000000000000" pitchFamily="34" charset="0"/>
                <a:cs typeface="Arial-Rounded" panose="020B0500000000000000" pitchFamily="34" charset="0"/>
              </a:rPr>
              <a:t>(Nguyễn Bao)</a:t>
            </a:r>
          </a:p>
        </p:txBody>
      </p:sp>
    </p:spTree>
    <p:extLst>
      <p:ext uri="{BB962C8B-B14F-4D97-AF65-F5344CB8AC3E}">
        <p14:creationId xmlns:p14="http://schemas.microsoft.com/office/powerpoint/2010/main" val="165291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343574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228600"/>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Times New Roman" panose="02020603050405020304" pitchFamily="18" charset="0"/>
                    <a:ea typeface="Arial-Rounded" pitchFamily="34" charset="0"/>
                    <a:cs typeface="Times New Roman" panose="02020603050405020304" pitchFamily="18" charset="0"/>
                  </a:rPr>
                  <a:t>1</a:t>
                </a: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en-US" sz="3200">
                  <a:solidFill>
                    <a:schemeClr val="tx1"/>
                  </a:solidFill>
                  <a:latin typeface="Times New Roman" panose="02020603050405020304" pitchFamily="18" charset="0"/>
                  <a:ea typeface="Arial-Rounded" pitchFamily="34" charset="0"/>
                  <a:cs typeface="Times New Roman" panose="02020603050405020304" pitchFamily="18" charset="0"/>
                </a:rPr>
                <a:t>Kể tên các sự vật được nhắc đến trong bài thơ.</a:t>
              </a:r>
            </a:p>
          </p:txBody>
        </p:sp>
      </p:grpSp>
      <p:pic>
        <p:nvPicPr>
          <p:cNvPr id="2" name="Picture 1">
            <a:extLst>
              <a:ext uri="{FF2B5EF4-FFF2-40B4-BE49-F238E27FC236}">
                <a16:creationId xmlns:a16="http://schemas.microsoft.com/office/drawing/2014/main" id="{12507924-7E89-49D4-A259-830F2E8743B2}"/>
              </a:ext>
            </a:extLst>
          </p:cNvPr>
          <p:cNvPicPr>
            <a:picLocks noChangeAspect="1"/>
          </p:cNvPicPr>
          <p:nvPr/>
        </p:nvPicPr>
        <p:blipFill>
          <a:blip r:embed="rId3"/>
          <a:stretch>
            <a:fillRect/>
          </a:stretch>
        </p:blipFill>
        <p:spPr>
          <a:xfrm>
            <a:off x="2409152" y="975886"/>
            <a:ext cx="8233111" cy="4913536"/>
          </a:xfrm>
          <a:prstGeom prst="rect">
            <a:avLst/>
          </a:prstGeom>
        </p:spPr>
      </p:pic>
      <p:cxnSp>
        <p:nvCxnSpPr>
          <p:cNvPr id="11" name="Straight Connector 10">
            <a:extLst>
              <a:ext uri="{FF2B5EF4-FFF2-40B4-BE49-F238E27FC236}">
                <a16:creationId xmlns:a16="http://schemas.microsoft.com/office/drawing/2014/main" id="{1C202049-4435-4C24-A8DA-CEA78F01B57A}"/>
              </a:ext>
            </a:extLst>
          </p:cNvPr>
          <p:cNvCxnSpPr>
            <a:cxnSpLocks/>
          </p:cNvCxnSpPr>
          <p:nvPr/>
        </p:nvCxnSpPr>
        <p:spPr>
          <a:xfrm>
            <a:off x="2607251" y="2787868"/>
            <a:ext cx="6799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ABEF24-EB06-4DFD-A920-FDDA2D3B83C4}"/>
              </a:ext>
            </a:extLst>
          </p:cNvPr>
          <p:cNvCxnSpPr>
            <a:cxnSpLocks/>
          </p:cNvCxnSpPr>
          <p:nvPr/>
        </p:nvCxnSpPr>
        <p:spPr>
          <a:xfrm>
            <a:off x="3629383" y="4114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5F8D59-7FEB-4FBF-9250-064EAEEB7425}"/>
              </a:ext>
            </a:extLst>
          </p:cNvPr>
          <p:cNvCxnSpPr>
            <a:cxnSpLocks/>
          </p:cNvCxnSpPr>
          <p:nvPr/>
        </p:nvCxnSpPr>
        <p:spPr>
          <a:xfrm>
            <a:off x="3989357" y="4524702"/>
            <a:ext cx="9888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8B04B9-A884-4509-B0A5-0520DB9F0D5F}"/>
              </a:ext>
            </a:extLst>
          </p:cNvPr>
          <p:cNvCxnSpPr>
            <a:cxnSpLocks/>
          </p:cNvCxnSpPr>
          <p:nvPr/>
        </p:nvCxnSpPr>
        <p:spPr>
          <a:xfrm>
            <a:off x="4483790" y="4953000"/>
            <a:ext cx="12923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7E80AC-39B5-4C60-B649-15D7232D36C9}"/>
              </a:ext>
            </a:extLst>
          </p:cNvPr>
          <p:cNvCxnSpPr>
            <a:cxnSpLocks/>
          </p:cNvCxnSpPr>
          <p:nvPr/>
        </p:nvCxnSpPr>
        <p:spPr>
          <a:xfrm>
            <a:off x="7596303" y="1524000"/>
            <a:ext cx="663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400D30-61C0-4ED2-AB70-33635DF77B99}"/>
              </a:ext>
            </a:extLst>
          </p:cNvPr>
          <p:cNvCxnSpPr>
            <a:cxnSpLocks/>
          </p:cNvCxnSpPr>
          <p:nvPr/>
        </p:nvCxnSpPr>
        <p:spPr>
          <a:xfrm>
            <a:off x="7851971" y="1936532"/>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C949C8-D6F9-48F4-9020-A0DFE68842B3}"/>
              </a:ext>
            </a:extLst>
          </p:cNvPr>
          <p:cNvCxnSpPr>
            <a:cxnSpLocks/>
          </p:cNvCxnSpPr>
          <p:nvPr/>
        </p:nvCxnSpPr>
        <p:spPr>
          <a:xfrm>
            <a:off x="7759139" y="2362200"/>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A6FDF0-2165-4BE4-8A6E-26193E896241}"/>
              </a:ext>
            </a:extLst>
          </p:cNvPr>
          <p:cNvCxnSpPr>
            <a:cxnSpLocks/>
          </p:cNvCxnSpPr>
          <p:nvPr/>
        </p:nvCxnSpPr>
        <p:spPr>
          <a:xfrm>
            <a:off x="7063722" y="4346030"/>
            <a:ext cx="13120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3629C-2014-4D42-A4F7-2E155546C20F}"/>
              </a:ext>
            </a:extLst>
          </p:cNvPr>
          <p:cNvCxnSpPr>
            <a:cxnSpLocks/>
          </p:cNvCxnSpPr>
          <p:nvPr/>
        </p:nvCxnSpPr>
        <p:spPr>
          <a:xfrm>
            <a:off x="3453386" y="1968064"/>
            <a:ext cx="6181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F655B8-5D7F-435A-8F4E-6515FE3249C5}"/>
              </a:ext>
            </a:extLst>
          </p:cNvPr>
          <p:cNvSpPr txBox="1"/>
          <p:nvPr/>
        </p:nvSpPr>
        <p:spPr>
          <a:xfrm>
            <a:off x="910736" y="5446693"/>
            <a:ext cx="10732783" cy="1077218"/>
          </a:xfrm>
          <a:prstGeom prst="rect">
            <a:avLst/>
          </a:prstGeom>
          <a:solidFill>
            <a:srgbClr val="CEEBEA"/>
          </a:solidFill>
        </p:spPr>
        <p:txBody>
          <a:bodyPr wrap="square" rtlCol="0">
            <a:spAutoFit/>
          </a:bodyPr>
          <a:lstStyle/>
          <a:p>
            <a:pPr algn="just"/>
            <a:r>
              <a:rPr lang="en-US" sz="3200">
                <a:solidFill>
                  <a:schemeClr val="tx1"/>
                </a:solidFill>
                <a:latin typeface="Times New Roman" panose="02020603050405020304" pitchFamily="18" charset="0"/>
                <a:ea typeface="Arial-Rounded" pitchFamily="34" charset="0"/>
                <a:cs typeface="Times New Roman" panose="02020603050405020304" pitchFamily="18" charset="0"/>
              </a:rPr>
              <a:t>Các sự vật được nhắc đến trong bài thơ là: giọt mưa, dòng suối, bãi cỏ, chân đồi, bạn, song, biển…</a:t>
            </a:r>
          </a:p>
        </p:txBody>
      </p:sp>
    </p:spTree>
    <p:extLst>
      <p:ext uri="{BB962C8B-B14F-4D97-AF65-F5344CB8AC3E}">
        <p14:creationId xmlns:p14="http://schemas.microsoft.com/office/powerpoint/2010/main" val="832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E096F5-F5EF-4CBF-AAEC-65F2F89549D9}"/>
              </a:ext>
            </a:extLst>
          </p:cNvPr>
          <p:cNvSpPr txBox="1"/>
          <p:nvPr/>
        </p:nvSpPr>
        <p:spPr>
          <a:xfrm>
            <a:off x="4480719" y="930594"/>
            <a:ext cx="5612245" cy="4047262"/>
          </a:xfrm>
          <a:prstGeom prst="rect">
            <a:avLst/>
          </a:prstGeom>
          <a:noFill/>
        </p:spPr>
        <p:txBody>
          <a:bodyPr wrap="square" rtlCol="0">
            <a:spAutoFit/>
          </a:bodyPr>
          <a:lstStyle/>
          <a:p>
            <a:pPr marL="59265" algn="just"/>
            <a:r>
              <a:rPr lang="vi-VN" sz="2800" dirty="0">
                <a:latin typeface="+mj-lt"/>
                <a:ea typeface="Arial-Rounded" panose="020B0500000000000000" pitchFamily="34" charset="0"/>
                <a:cs typeface="Arial-Rounded" panose="020B0500000000000000" pitchFamily="34" charset="0"/>
              </a:rPr>
              <a:t>Tí ta tí tách </a:t>
            </a:r>
          </a:p>
          <a:p>
            <a:pPr marL="59265" algn="just"/>
            <a:r>
              <a:rPr lang="vi-VN" sz="2800" dirty="0">
                <a:latin typeface="+mj-lt"/>
                <a:ea typeface="Arial-Rounded" panose="020B0500000000000000" pitchFamily="34" charset="0"/>
                <a:cs typeface="Arial-Rounded" panose="020B0500000000000000" pitchFamily="34" charset="0"/>
              </a:rPr>
              <a:t>Từng giọt</a:t>
            </a:r>
          </a:p>
          <a:p>
            <a:pPr marL="59265" algn="just"/>
            <a:r>
              <a:rPr lang="vi-VN" sz="2800" dirty="0">
                <a:latin typeface="+mj-lt"/>
                <a:ea typeface="Arial-Rounded" panose="020B0500000000000000" pitchFamily="34" charset="0"/>
                <a:cs typeface="Arial-Rounded" panose="020B0500000000000000" pitchFamily="34" charset="0"/>
              </a:rPr>
              <a:t>Từng giọt</a:t>
            </a:r>
          </a:p>
          <a:p>
            <a:pPr marL="59265" algn="just"/>
            <a:r>
              <a:rPr lang="vi-VN" sz="2800" dirty="0">
                <a:latin typeface="+mj-lt"/>
                <a:ea typeface="Arial-Rounded" panose="020B0500000000000000" pitchFamily="34" charset="0"/>
                <a:cs typeface="Arial-Rounded" panose="020B0500000000000000" pitchFamily="34" charset="0"/>
              </a:rPr>
              <a:t>Mưa rơi</a:t>
            </a:r>
          </a:p>
          <a:p>
            <a:pPr marL="59265" algn="just">
              <a:spcAft>
                <a:spcPts val="600"/>
              </a:spcAft>
            </a:pPr>
            <a:r>
              <a:rPr lang="vi-VN" sz="2800" dirty="0">
                <a:latin typeface="+mj-lt"/>
                <a:ea typeface="Arial-Rounded" panose="020B0500000000000000" pitchFamily="34" charset="0"/>
                <a:cs typeface="Arial-Rounded" panose="020B0500000000000000" pitchFamily="34" charset="0"/>
              </a:rPr>
              <a:t>Rơi rơi.</a:t>
            </a:r>
          </a:p>
          <a:p>
            <a:pPr marL="59265" algn="just"/>
            <a:r>
              <a:rPr lang="vi-VN" sz="2800" dirty="0">
                <a:latin typeface="+mj-lt"/>
                <a:ea typeface="Arial-Rounded" panose="020B0500000000000000" pitchFamily="34" charset="0"/>
                <a:cs typeface="Arial-Rounded" panose="020B0500000000000000" pitchFamily="34" charset="0"/>
              </a:rPr>
              <a:t>Góp lại bao ngày</a:t>
            </a:r>
          </a:p>
          <a:p>
            <a:pPr marL="59265" algn="just"/>
            <a:r>
              <a:rPr lang="vi-VN" sz="2800" dirty="0">
                <a:latin typeface="+mj-lt"/>
                <a:ea typeface="Arial-Rounded" panose="020B0500000000000000" pitchFamily="34" charset="0"/>
                <a:cs typeface="Arial-Rounded" panose="020B0500000000000000" pitchFamily="34" charset="0"/>
              </a:rPr>
              <a:t>Thành dòng suối nhỏ</a:t>
            </a:r>
          </a:p>
          <a:p>
            <a:pPr marL="59265" algn="just"/>
            <a:r>
              <a:rPr lang="vi-VN" sz="2800" dirty="0">
                <a:latin typeface="+mj-lt"/>
                <a:ea typeface="Arial-Rounded" panose="020B0500000000000000" pitchFamily="34" charset="0"/>
                <a:cs typeface="Arial-Rounded" panose="020B0500000000000000" pitchFamily="34" charset="0"/>
              </a:rPr>
              <a:t>Lượn trên bãi cỏ</a:t>
            </a:r>
          </a:p>
          <a:p>
            <a:pPr marL="59265" algn="just"/>
            <a:r>
              <a:rPr lang="vi-VN" sz="2800" dirty="0">
                <a:latin typeface="+mj-lt"/>
                <a:ea typeface="Arial-Rounded" panose="020B0500000000000000" pitchFamily="34" charset="0"/>
                <a:cs typeface="Arial-Rounded" panose="020B0500000000000000" pitchFamily="34" charset="0"/>
              </a:rPr>
              <a:t>Chảy xuống chân đồi.</a:t>
            </a:r>
          </a:p>
        </p:txBody>
      </p:sp>
      <p:grpSp>
        <p:nvGrpSpPr>
          <p:cNvPr id="21" name="Group 20"/>
          <p:cNvGrpSpPr/>
          <p:nvPr/>
        </p:nvGrpSpPr>
        <p:grpSpPr>
          <a:xfrm>
            <a:off x="899319" y="85753"/>
            <a:ext cx="10515600" cy="745586"/>
            <a:chOff x="294783" y="915918"/>
            <a:chExt cx="105156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mj-lt"/>
                    <a:ea typeface="Arial-Rounded" pitchFamily="34" charset="0"/>
                    <a:cs typeface="Arial-Rounded" pitchFamily="34" charset="0"/>
                  </a:rPr>
                  <a:t>2</a:t>
                </a:r>
              </a:p>
            </p:txBody>
          </p:sp>
        </p:grpSp>
        <p:sp>
          <p:nvSpPr>
            <p:cNvPr id="23" name="TextBox 22"/>
            <p:cNvSpPr txBox="1"/>
            <p:nvPr/>
          </p:nvSpPr>
          <p:spPr>
            <a:xfrm>
              <a:off x="978051" y="1015173"/>
              <a:ext cx="9832332" cy="646331"/>
            </a:xfrm>
            <a:prstGeom prst="rect">
              <a:avLst/>
            </a:prstGeom>
            <a:noFill/>
          </p:spPr>
          <p:txBody>
            <a:bodyPr wrap="square" rtlCol="0">
              <a:spAutoFit/>
            </a:bodyPr>
            <a:lstStyle/>
            <a:p>
              <a:pPr algn="just"/>
              <a:r>
                <a:rPr lang="en-US" sz="3600">
                  <a:solidFill>
                    <a:schemeClr val="tx1"/>
                  </a:solidFill>
                  <a:latin typeface="+mj-lt"/>
                  <a:ea typeface="Arial-Rounded" pitchFamily="34" charset="0"/>
                  <a:cs typeface="Arial-Rounded" pitchFamily="34" charset="0"/>
                </a:rPr>
                <a:t>Những gì góp phần tạo nên dòng suối nhỏ?</a:t>
              </a:r>
            </a:p>
          </p:txBody>
        </p:sp>
      </p:grpSp>
      <p:sp>
        <p:nvSpPr>
          <p:cNvPr id="14" name="TextBox 13">
            <a:extLst>
              <a:ext uri="{FF2B5EF4-FFF2-40B4-BE49-F238E27FC236}">
                <a16:creationId xmlns:a16="http://schemas.microsoft.com/office/drawing/2014/main" id="{83DE1F8B-C43D-4B7A-8155-BEAC33AC1D49}"/>
              </a:ext>
            </a:extLst>
          </p:cNvPr>
          <p:cNvSpPr txBox="1"/>
          <p:nvPr/>
        </p:nvSpPr>
        <p:spPr>
          <a:xfrm>
            <a:off x="1262549" y="5534057"/>
            <a:ext cx="10100451" cy="1077218"/>
          </a:xfrm>
          <a:prstGeom prst="rect">
            <a:avLst/>
          </a:prstGeom>
          <a:solidFill>
            <a:srgbClr val="CEEBEA"/>
          </a:solidFill>
        </p:spPr>
        <p:txBody>
          <a:bodyPr wrap="square" rtlCol="0">
            <a:spAutoFit/>
          </a:bodyPr>
          <a:lstStyle/>
          <a:p>
            <a:pPr algn="just"/>
            <a:r>
              <a:rPr lang="en-US" sz="3200">
                <a:latin typeface="+mj-lt"/>
                <a:ea typeface="Arial-Rounded" pitchFamily="34" charset="0"/>
                <a:cs typeface="Arial-Rounded" pitchFamily="34" charset="0"/>
              </a:rPr>
              <a:t>Những giọt mưa góp lại bao ngày thành dòng suối nhỏ. </a:t>
            </a:r>
            <a:endParaRPr lang="en-US" sz="3200">
              <a:solidFill>
                <a:schemeClr val="tx1"/>
              </a:solidFill>
              <a:latin typeface="+mj-lt"/>
              <a:ea typeface="Arial-Rounded" pitchFamily="34" charset="0"/>
              <a:cs typeface="Arial-Rounded" pitchFamily="34" charset="0"/>
            </a:endParaRPr>
          </a:p>
        </p:txBody>
      </p:sp>
      <p:cxnSp>
        <p:nvCxnSpPr>
          <p:cNvPr id="13" name="Straight Connector 12"/>
          <p:cNvCxnSpPr>
            <a:cxnSpLocks/>
          </p:cNvCxnSpPr>
          <p:nvPr/>
        </p:nvCxnSpPr>
        <p:spPr>
          <a:xfrm>
            <a:off x="4672841" y="2286000"/>
            <a:ext cx="1405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B0C9F4-C19E-48BD-8D2B-3A298D2851ED}"/>
              </a:ext>
            </a:extLst>
          </p:cNvPr>
          <p:cNvCxnSpPr>
            <a:cxnSpLocks/>
          </p:cNvCxnSpPr>
          <p:nvPr/>
        </p:nvCxnSpPr>
        <p:spPr>
          <a:xfrm>
            <a:off x="4544593" y="2695902"/>
            <a:ext cx="1277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CAC800-D989-4540-A5E4-D06B85295F24}"/>
              </a:ext>
            </a:extLst>
          </p:cNvPr>
          <p:cNvCxnSpPr>
            <a:cxnSpLocks/>
          </p:cNvCxnSpPr>
          <p:nvPr/>
        </p:nvCxnSpPr>
        <p:spPr>
          <a:xfrm>
            <a:off x="4677224" y="3644464"/>
            <a:ext cx="24894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3DC861-E8E5-4672-BC53-0DC96C3A69BC}"/>
              </a:ext>
            </a:extLst>
          </p:cNvPr>
          <p:cNvCxnSpPr>
            <a:cxnSpLocks/>
          </p:cNvCxnSpPr>
          <p:nvPr/>
        </p:nvCxnSpPr>
        <p:spPr>
          <a:xfrm>
            <a:off x="4654651" y="4038600"/>
            <a:ext cx="3102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51719" y="507251"/>
            <a:ext cx="11378086" cy="760100"/>
            <a:chOff x="294783" y="915918"/>
            <a:chExt cx="10558095" cy="76010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Times New Roman" panose="02020603050405020304" pitchFamily="18" charset="0"/>
                    <a:ea typeface="Arial-Rounded" pitchFamily="34" charset="0"/>
                    <a:cs typeface="Times New Roman" panose="02020603050405020304" pitchFamily="18" charset="0"/>
                  </a:rPr>
                  <a:t>3</a:t>
                </a:r>
              </a:p>
            </p:txBody>
          </p:sp>
        </p:grpSp>
        <p:sp>
          <p:nvSpPr>
            <p:cNvPr id="23" name="TextBox 22"/>
            <p:cNvSpPr txBox="1"/>
            <p:nvPr/>
          </p:nvSpPr>
          <p:spPr>
            <a:xfrm>
              <a:off x="978051" y="1029687"/>
              <a:ext cx="9874827" cy="646331"/>
            </a:xfrm>
            <a:prstGeom prst="rect">
              <a:avLst/>
            </a:prstGeom>
            <a:noFill/>
          </p:spPr>
          <p:txBody>
            <a:bodyPr wrap="square" rtlCol="0">
              <a:spAutoFit/>
            </a:bodyPr>
            <a:lstStyle/>
            <a:p>
              <a:pPr algn="just"/>
              <a:r>
                <a:rPr lang="en-US" sz="3600">
                  <a:solidFill>
                    <a:schemeClr val="tx1"/>
                  </a:solidFill>
                  <a:latin typeface="Times New Roman" panose="02020603050405020304" pitchFamily="18" charset="0"/>
                  <a:ea typeface="Arial-Rounded" pitchFamily="34" charset="0"/>
                  <a:cs typeface="Times New Roman" panose="02020603050405020304" pitchFamily="18" charset="0"/>
                </a:rPr>
                <a:t>Những dòng sông từ đâu mà có?</a:t>
              </a:r>
            </a:p>
          </p:txBody>
        </p:sp>
      </p:grpSp>
      <p:sp>
        <p:nvSpPr>
          <p:cNvPr id="8" name="TextBox 7">
            <a:extLst>
              <a:ext uri="{FF2B5EF4-FFF2-40B4-BE49-F238E27FC236}">
                <a16:creationId xmlns:a16="http://schemas.microsoft.com/office/drawing/2014/main" id="{30D97447-D913-4D46-8861-F4B7FC84AB0B}"/>
              </a:ext>
            </a:extLst>
          </p:cNvPr>
          <p:cNvSpPr txBox="1"/>
          <p:nvPr/>
        </p:nvSpPr>
        <p:spPr>
          <a:xfrm>
            <a:off x="3566319" y="1676400"/>
            <a:ext cx="5858238"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Suối gặp bạn rồi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thành sông lớn</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Sông đi ra biển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thành mênh mông.</a:t>
            </a:r>
          </a:p>
        </p:txBody>
      </p:sp>
      <p:sp>
        <p:nvSpPr>
          <p:cNvPr id="9" name="TextBox 8">
            <a:extLst>
              <a:ext uri="{FF2B5EF4-FFF2-40B4-BE49-F238E27FC236}">
                <a16:creationId xmlns:a16="http://schemas.microsoft.com/office/drawing/2014/main" id="{E3EFB03C-A833-4BE1-A6F9-906B4F044F5A}"/>
              </a:ext>
            </a:extLst>
          </p:cNvPr>
          <p:cNvSpPr txBox="1"/>
          <p:nvPr/>
        </p:nvSpPr>
        <p:spPr>
          <a:xfrm>
            <a:off x="2286610" y="4947771"/>
            <a:ext cx="7588618" cy="646331"/>
          </a:xfrm>
          <a:prstGeom prst="rect">
            <a:avLst/>
          </a:prstGeom>
          <a:solidFill>
            <a:srgbClr val="CEEBEA"/>
          </a:solidFill>
        </p:spPr>
        <p:txBody>
          <a:bodyPr wrap="square" rtlCol="0">
            <a:spAutoFit/>
          </a:bodyPr>
          <a:lstStyle/>
          <a:p>
            <a:pPr algn="ctr"/>
            <a:r>
              <a:rPr lang="en-US" sz="3600">
                <a:latin typeface="Times New Roman" panose="02020603050405020304" pitchFamily="18" charset="0"/>
                <a:ea typeface="Arial-Rounded" pitchFamily="34" charset="0"/>
                <a:cs typeface="Times New Roman" panose="02020603050405020304" pitchFamily="18" charset="0"/>
              </a:rPr>
              <a:t>Những dòng suối nhỏ góp thành sông.</a:t>
            </a:r>
            <a:endParaRPr lang="en-US" sz="3600">
              <a:solidFill>
                <a:schemeClr val="tx1"/>
              </a:solidFill>
              <a:latin typeface="Times New Roman" panose="02020603050405020304" pitchFamily="18" charset="0"/>
              <a:ea typeface="Arial-Rounded"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BEC0E42-6B75-4EA9-88D9-677916C1120D}"/>
              </a:ext>
            </a:extLst>
          </p:cNvPr>
          <p:cNvCxnSpPr>
            <a:cxnSpLocks/>
          </p:cNvCxnSpPr>
          <p:nvPr/>
        </p:nvCxnSpPr>
        <p:spPr>
          <a:xfrm>
            <a:off x="3718719" y="2286000"/>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B7557F-5022-4CA5-9630-C0A56E4AAC81}"/>
              </a:ext>
            </a:extLst>
          </p:cNvPr>
          <p:cNvCxnSpPr>
            <a:cxnSpLocks/>
          </p:cNvCxnSpPr>
          <p:nvPr/>
        </p:nvCxnSpPr>
        <p:spPr>
          <a:xfrm>
            <a:off x="3718719" y="28194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mj-lt"/>
              </a:rPr>
              <a:t>Khởi động</a:t>
            </a:r>
          </a:p>
        </p:txBody>
      </p:sp>
    </p:spTree>
    <p:extLst>
      <p:ext uri="{BB962C8B-B14F-4D97-AF65-F5344CB8AC3E}">
        <p14:creationId xmlns:p14="http://schemas.microsoft.com/office/powerpoint/2010/main" val="192120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01207" y="191461"/>
            <a:ext cx="11049000" cy="745586"/>
            <a:chOff x="294783" y="915918"/>
            <a:chExt cx="110490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a:solidFill>
                      <a:srgbClr val="002060"/>
                    </a:solidFill>
                    <a:latin typeface="Times New Roman" panose="02020603050405020304" pitchFamily="18" charset="0"/>
                    <a:ea typeface="Arial-Rounded" pitchFamily="34" charset="0"/>
                    <a:cs typeface="Times New Roman" panose="02020603050405020304" pitchFamily="18" charset="0"/>
                  </a:rPr>
                  <a:t>4</a:t>
                </a:r>
                <a:endParaRPr lang="en" sz="540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23" name="TextBox 22"/>
            <p:cNvSpPr txBox="1"/>
            <p:nvPr/>
          </p:nvSpPr>
          <p:spPr>
            <a:xfrm>
              <a:off x="978051" y="1015173"/>
              <a:ext cx="10365732" cy="646331"/>
            </a:xfrm>
            <a:prstGeom prst="rect">
              <a:avLst/>
            </a:prstGeom>
            <a:noFill/>
          </p:spPr>
          <p:txBody>
            <a:bodyPr wrap="square" rtlCol="0">
              <a:spAutoFit/>
            </a:bodyPr>
            <a:lstStyle/>
            <a:p>
              <a:pPr algn="just"/>
              <a:r>
                <a:rPr lang="en-US" sz="3600">
                  <a:solidFill>
                    <a:schemeClr val="tx1"/>
                  </a:solidFill>
                  <a:latin typeface="Times New Roman" panose="02020603050405020304" pitchFamily="18" charset="0"/>
                  <a:ea typeface="Arial-Rounded" pitchFamily="34" charset="0"/>
                  <a:cs typeface="Times New Roman" panose="02020603050405020304" pitchFamily="18" charset="0"/>
                </a:rPr>
                <a:t>Nói về hành trình giọt nước đi ra biển.</a:t>
              </a:r>
            </a:p>
          </p:txBody>
        </p:sp>
      </p:grpSp>
      <p:sp>
        <p:nvSpPr>
          <p:cNvPr id="12" name="TextBox 11">
            <a:extLst>
              <a:ext uri="{FF2B5EF4-FFF2-40B4-BE49-F238E27FC236}">
                <a16:creationId xmlns:a16="http://schemas.microsoft.com/office/drawing/2014/main" id="{05654A64-C243-408D-9843-8F3632556980}"/>
              </a:ext>
            </a:extLst>
          </p:cNvPr>
          <p:cNvSpPr txBox="1"/>
          <p:nvPr/>
        </p:nvSpPr>
        <p:spPr>
          <a:xfrm>
            <a:off x="899319" y="5096879"/>
            <a:ext cx="10732783" cy="1569660"/>
          </a:xfrm>
          <a:prstGeom prst="rect">
            <a:avLst/>
          </a:prstGeom>
          <a:solidFill>
            <a:srgbClr val="CEEBEA"/>
          </a:solidFill>
        </p:spPr>
        <p:txBody>
          <a:bodyPr wrap="square" rtlCol="0">
            <a:spAutoFit/>
          </a:bodyPr>
          <a:lstStyle/>
          <a:p>
            <a:r>
              <a:rPr lang="en-US" sz="3200">
                <a:solidFill>
                  <a:schemeClr val="tx1"/>
                </a:solidFill>
                <a:latin typeface="Times New Roman" panose="02020603050405020304" pitchFamily="18" charset="0"/>
                <a:ea typeface="Arial-Rounded" pitchFamily="34" charset="0"/>
                <a:cs typeface="Times New Roman" panose="02020603050405020304" pitchFamily="18" charset="0"/>
              </a:rPr>
              <a:t>Hành trình giọt nước đi ra biển là: </a:t>
            </a:r>
            <a:r>
              <a:rPr lang="en-VN"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Nhiều giọt mưa góp thành suối.</a:t>
            </a:r>
            <a:r>
              <a:rPr lang="en-US"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VN"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Nhiều dòng suối góp thành sông.</a:t>
            </a:r>
            <a:r>
              <a:rPr lang="en-US"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VN"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Nhiều dòng sông ra biển lớn. </a:t>
            </a:r>
          </a:p>
        </p:txBody>
      </p:sp>
      <p:pic>
        <p:nvPicPr>
          <p:cNvPr id="13" name="Picture 12">
            <a:extLst>
              <a:ext uri="{FF2B5EF4-FFF2-40B4-BE49-F238E27FC236}">
                <a16:creationId xmlns:a16="http://schemas.microsoft.com/office/drawing/2014/main" id="{76811AC2-F3BD-449C-9A42-1F052184A27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894831" y="1575759"/>
            <a:ext cx="1395277" cy="2763195"/>
          </a:xfrm>
          <a:prstGeom prst="rect">
            <a:avLst/>
          </a:prstGeom>
        </p:spPr>
      </p:pic>
      <p:pic>
        <p:nvPicPr>
          <p:cNvPr id="14" name="Picture 13">
            <a:extLst>
              <a:ext uri="{FF2B5EF4-FFF2-40B4-BE49-F238E27FC236}">
                <a16:creationId xmlns:a16="http://schemas.microsoft.com/office/drawing/2014/main" id="{66298410-96B8-4E84-8D2A-DB92183C5CF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621757" y="1575759"/>
            <a:ext cx="1969711" cy="2763195"/>
          </a:xfrm>
          <a:prstGeom prst="roundRect">
            <a:avLst/>
          </a:prstGeom>
        </p:spPr>
      </p:pic>
      <p:pic>
        <p:nvPicPr>
          <p:cNvPr id="15" name="Picture 14">
            <a:extLst>
              <a:ext uri="{FF2B5EF4-FFF2-40B4-BE49-F238E27FC236}">
                <a16:creationId xmlns:a16="http://schemas.microsoft.com/office/drawing/2014/main" id="{49029801-380D-4477-BA5D-21CB22E58E27}"/>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6012524" y="1600900"/>
            <a:ext cx="1926487" cy="2763195"/>
          </a:xfrm>
          <a:prstGeom prst="roundRect">
            <a:avLst>
              <a:gd name="adj" fmla="val 21754"/>
            </a:avLst>
          </a:prstGeom>
        </p:spPr>
      </p:pic>
      <p:pic>
        <p:nvPicPr>
          <p:cNvPr id="16" name="Picture 15">
            <a:extLst>
              <a:ext uri="{FF2B5EF4-FFF2-40B4-BE49-F238E27FC236}">
                <a16:creationId xmlns:a16="http://schemas.microsoft.com/office/drawing/2014/main" id="{A3C8C5CC-2053-4651-B772-F1CE0C25F270}"/>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281235" y="1600901"/>
            <a:ext cx="1956077" cy="2763196"/>
          </a:xfrm>
          <a:prstGeom prst="roundRect">
            <a:avLst>
              <a:gd name="adj" fmla="val 19189"/>
            </a:avLst>
          </a:prstGeom>
        </p:spPr>
      </p:pic>
      <p:sp>
        <p:nvSpPr>
          <p:cNvPr id="17" name="Right Arrow 16">
            <a:extLst>
              <a:ext uri="{FF2B5EF4-FFF2-40B4-BE49-F238E27FC236}">
                <a16:creationId xmlns:a16="http://schemas.microsoft.com/office/drawing/2014/main" id="{94441B64-9D90-4209-BCE7-AFF42295942C}"/>
              </a:ext>
            </a:extLst>
          </p:cNvPr>
          <p:cNvSpPr/>
          <p:nvPr/>
        </p:nvSpPr>
        <p:spPr>
          <a:xfrm>
            <a:off x="3273123"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latin typeface="Times New Roman" panose="02020603050405020304" pitchFamily="18" charset="0"/>
              <a:cs typeface="Times New Roman" panose="02020603050405020304" pitchFamily="18" charset="0"/>
            </a:endParaRPr>
          </a:p>
        </p:txBody>
      </p:sp>
      <p:sp>
        <p:nvSpPr>
          <p:cNvPr id="18" name="Right Arrow 17">
            <a:extLst>
              <a:ext uri="{FF2B5EF4-FFF2-40B4-BE49-F238E27FC236}">
                <a16:creationId xmlns:a16="http://schemas.microsoft.com/office/drawing/2014/main" id="{6B7B0989-A90F-482C-8486-7DAAF27A9463}"/>
              </a:ext>
            </a:extLst>
          </p:cNvPr>
          <p:cNvSpPr/>
          <p:nvPr/>
        </p:nvSpPr>
        <p:spPr>
          <a:xfrm>
            <a:off x="5624000"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latin typeface="Times New Roman" panose="02020603050405020304" pitchFamily="18" charset="0"/>
              <a:cs typeface="Times New Roman" panose="02020603050405020304" pitchFamily="18" charset="0"/>
            </a:endParaRPr>
          </a:p>
        </p:txBody>
      </p:sp>
      <p:sp>
        <p:nvSpPr>
          <p:cNvPr id="19" name="Right Arrow 18">
            <a:extLst>
              <a:ext uri="{FF2B5EF4-FFF2-40B4-BE49-F238E27FC236}">
                <a16:creationId xmlns:a16="http://schemas.microsoft.com/office/drawing/2014/main" id="{108E8BCA-FD56-40B6-B7AF-264AEB72FE2C}"/>
              </a:ext>
            </a:extLst>
          </p:cNvPr>
          <p:cNvSpPr/>
          <p:nvPr/>
        </p:nvSpPr>
        <p:spPr>
          <a:xfrm>
            <a:off x="7949731" y="2893572"/>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5AA11-27D9-4953-A399-B87E2369E628}"/>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Mưa rơi</a:t>
            </a:r>
          </a:p>
          <a:p>
            <a:pPr marL="59265" algn="just">
              <a:spcAft>
                <a:spcPts val="600"/>
              </a:spcAft>
            </a:pPr>
            <a:r>
              <a:rPr lang="vi-VN" sz="3600" dirty="0">
                <a:latin typeface="Times New Roman" panose="02020603050405020304" pitchFamily="18" charset="0"/>
                <a:ea typeface="Arial-Rounded" panose="020B0500000000000000" pitchFamily="34" charset="0"/>
                <a:cs typeface="Times New Roman" panose="02020603050405020304" pitchFamily="18" charset="0"/>
              </a:rPr>
              <a:t>Rơi rơi.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lại bao ngày</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Thành dòng suối nhỏ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Lượn trên bãi cỏ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Chảy xuống chân đồi.</a:t>
            </a:r>
          </a:p>
        </p:txBody>
      </p:sp>
      <p:sp>
        <p:nvSpPr>
          <p:cNvPr id="7" name="TextBox 6">
            <a:extLst>
              <a:ext uri="{FF2B5EF4-FFF2-40B4-BE49-F238E27FC236}">
                <a16:creationId xmlns:a16="http://schemas.microsoft.com/office/drawing/2014/main" id="{D8DF26DC-D711-4F91-931D-4B5C1967B15C}"/>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Suối gặp bạn rồi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thành sông lớn</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Sông đi ra biển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thành mênh mông.</a:t>
            </a:r>
          </a:p>
        </p:txBody>
      </p:sp>
      <p:sp>
        <p:nvSpPr>
          <p:cNvPr id="8" name="TextBox 7">
            <a:extLst>
              <a:ext uri="{FF2B5EF4-FFF2-40B4-BE49-F238E27FC236}">
                <a16:creationId xmlns:a16="http://schemas.microsoft.com/office/drawing/2014/main" id="{ADFEC34D-A72E-459D-BB4E-0B7C0A2A9C95}"/>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ơi, có biết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lớn vô cùng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 nước trong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Làm nên biển đấy!</a:t>
            </a:r>
          </a:p>
        </p:txBody>
      </p:sp>
      <p:sp>
        <p:nvSpPr>
          <p:cNvPr id="9" name="TextBox 8">
            <a:extLst>
              <a:ext uri="{FF2B5EF4-FFF2-40B4-BE49-F238E27FC236}">
                <a16:creationId xmlns:a16="http://schemas.microsoft.com/office/drawing/2014/main" id="{69CE14F3-B21C-4AEC-97A2-F84B634B5366}"/>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Times New Roman" panose="02020603050405020304" pitchFamily="18" charset="0"/>
                <a:ea typeface="Arial-Rounded" pitchFamily="34" charset="0"/>
                <a:cs typeface="Times New Roman" panose="02020603050405020304" pitchFamily="18" charset="0"/>
              </a:rPr>
              <a:t>GIỌT NƯỚC VÀ BIỂN LỚN</a:t>
            </a:r>
            <a:endParaRPr lang="en-US" sz="3200" b="1" dirty="0">
              <a:solidFill>
                <a:srgbClr val="FF8E1D"/>
              </a:solidFill>
              <a:latin typeface="Times New Roman" panose="02020603050405020304" pitchFamily="18" charset="0"/>
              <a:ea typeface="Arial-Rounded"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DAAC5A6-53E2-40F3-A27C-471FFFD966BB}"/>
              </a:ext>
            </a:extLst>
          </p:cNvPr>
          <p:cNvSpPr txBox="1"/>
          <p:nvPr/>
        </p:nvSpPr>
        <p:spPr>
          <a:xfrm>
            <a:off x="8366919" y="5970699"/>
            <a:ext cx="2521844" cy="584775"/>
          </a:xfrm>
          <a:prstGeom prst="rect">
            <a:avLst/>
          </a:prstGeom>
          <a:noFill/>
        </p:spPr>
        <p:txBody>
          <a:bodyPr wrap="none" rtlCol="0">
            <a:spAutoFit/>
          </a:bodyPr>
          <a:lstStyle/>
          <a:p>
            <a:r>
              <a:rPr lang="en-VN" sz="3200" dirty="0">
                <a:latin typeface="Times New Roman" panose="02020603050405020304" pitchFamily="18" charset="0"/>
                <a:ea typeface="Arial-Rounded" panose="020B0500000000000000" pitchFamily="34" charset="0"/>
                <a:cs typeface="Times New Roman" panose="02020603050405020304" pitchFamily="18" charset="0"/>
              </a:rPr>
              <a:t>(Nguyễn Bao)</a:t>
            </a:r>
          </a:p>
        </p:txBody>
      </p:sp>
    </p:spTree>
    <p:extLst>
      <p:ext uri="{BB962C8B-B14F-4D97-AF65-F5344CB8AC3E}">
        <p14:creationId xmlns:p14="http://schemas.microsoft.com/office/powerpoint/2010/main" val="293832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6519" y="685800"/>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Times New Roman" panose="02020603050405020304" pitchFamily="18" charset="0"/>
                    <a:ea typeface="Arial-Rounded" pitchFamily="34" charset="0"/>
                    <a:cs typeface="Times New Roman" panose="02020603050405020304" pitchFamily="18" charset="0"/>
                  </a:rPr>
                  <a:t>1</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Times New Roman" panose="02020603050405020304" pitchFamily="18" charset="0"/>
                  <a:ea typeface="Arial-Rounded" pitchFamily="34" charset="0"/>
                  <a:cs typeface="Times New Roman" panose="02020603050405020304" pitchFamily="18" charset="0"/>
                </a:rPr>
                <a:t>Mỗi từ dưới đây tả sự vật nào trong bài thơ?</a:t>
              </a:r>
            </a:p>
          </p:txBody>
        </p:sp>
      </p:grpSp>
      <p:grpSp>
        <p:nvGrpSpPr>
          <p:cNvPr id="7" name="Group 6"/>
          <p:cNvGrpSpPr/>
          <p:nvPr/>
        </p:nvGrpSpPr>
        <p:grpSpPr>
          <a:xfrm>
            <a:off x="332581" y="613771"/>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a:extLst>
              <a:ext uri="{FF2B5EF4-FFF2-40B4-BE49-F238E27FC236}">
                <a16:creationId xmlns:a16="http://schemas.microsoft.com/office/drawing/2014/main" id="{9299D683-F1FD-47F0-B21C-D1AF1AC6C03C}"/>
              </a:ext>
            </a:extLst>
          </p:cNvPr>
          <p:cNvGrpSpPr/>
          <p:nvPr/>
        </p:nvGrpSpPr>
        <p:grpSpPr>
          <a:xfrm>
            <a:off x="2575719" y="2438400"/>
            <a:ext cx="1285807" cy="1285807"/>
            <a:chOff x="942297" y="2492397"/>
            <a:chExt cx="964355" cy="964355"/>
          </a:xfrm>
        </p:grpSpPr>
        <p:sp>
          <p:nvSpPr>
            <p:cNvPr id="22" name="Teardrop 21">
              <a:extLst>
                <a:ext uri="{FF2B5EF4-FFF2-40B4-BE49-F238E27FC236}">
                  <a16:creationId xmlns:a16="http://schemas.microsoft.com/office/drawing/2014/main" id="{CEDD0538-9D0C-4129-8B58-2395A10EA797}"/>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323D04E-5A22-4242-B364-58BBE3F59E72}"/>
                </a:ext>
              </a:extLst>
            </p:cNvPr>
            <p:cNvSpPr txBox="1"/>
            <p:nvPr/>
          </p:nvSpPr>
          <p:spPr>
            <a:xfrm>
              <a:off x="1124392" y="2743740"/>
              <a:ext cx="600164" cy="438581"/>
            </a:xfrm>
            <a:prstGeom prst="rect">
              <a:avLst/>
            </a:prstGeom>
            <a:noFill/>
          </p:spPr>
          <p:txBody>
            <a:bodyPr wrap="none" rtlCol="0">
              <a:spAutoFit/>
            </a:bodyPr>
            <a:lstStyle/>
            <a:p>
              <a:pPr algn="ctr"/>
              <a:r>
                <a:rPr lang="en-VN" sz="3200" dirty="0">
                  <a:latin typeface="Times New Roman" panose="02020603050405020304" pitchFamily="18" charset="0"/>
                  <a:ea typeface="Arial-Rounded" panose="020B0500000000000000" pitchFamily="34" charset="0"/>
                  <a:cs typeface="Times New Roman" panose="02020603050405020304" pitchFamily="18" charset="0"/>
                </a:rPr>
                <a:t>nhỏ</a:t>
              </a:r>
            </a:p>
          </p:txBody>
        </p:sp>
      </p:grpSp>
      <p:grpSp>
        <p:nvGrpSpPr>
          <p:cNvPr id="24" name="Group 23">
            <a:extLst>
              <a:ext uri="{FF2B5EF4-FFF2-40B4-BE49-F238E27FC236}">
                <a16:creationId xmlns:a16="http://schemas.microsoft.com/office/drawing/2014/main" id="{8A70BC94-2EDF-4874-9517-1B5CF49B8C41}"/>
              </a:ext>
            </a:extLst>
          </p:cNvPr>
          <p:cNvGrpSpPr/>
          <p:nvPr/>
        </p:nvGrpSpPr>
        <p:grpSpPr>
          <a:xfrm>
            <a:off x="4996157" y="2438397"/>
            <a:ext cx="1285807" cy="1285807"/>
            <a:chOff x="942297" y="2492397"/>
            <a:chExt cx="964355" cy="964355"/>
          </a:xfrm>
        </p:grpSpPr>
        <p:sp>
          <p:nvSpPr>
            <p:cNvPr id="25" name="Teardrop 24">
              <a:extLst>
                <a:ext uri="{FF2B5EF4-FFF2-40B4-BE49-F238E27FC236}">
                  <a16:creationId xmlns:a16="http://schemas.microsoft.com/office/drawing/2014/main" id="{FD7191F8-5989-4A7D-BEE3-2D0F731B1229}"/>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98521DB-9EAF-4A24-A868-C2CC664FC498}"/>
                </a:ext>
              </a:extLst>
            </p:cNvPr>
            <p:cNvSpPr txBox="1"/>
            <p:nvPr/>
          </p:nvSpPr>
          <p:spPr>
            <a:xfrm>
              <a:off x="1149637" y="2743740"/>
              <a:ext cx="549670" cy="438581"/>
            </a:xfrm>
            <a:prstGeom prst="rect">
              <a:avLst/>
            </a:prstGeom>
            <a:noFill/>
          </p:spPr>
          <p:txBody>
            <a:bodyPr wrap="none" rtlCol="0">
              <a:spAutoFit/>
            </a:bodyPr>
            <a:lstStyle/>
            <a:p>
              <a:pPr algn="ctr"/>
              <a:r>
                <a:rPr lang="en-VN" sz="3200" dirty="0">
                  <a:latin typeface="Times New Roman" panose="02020603050405020304" pitchFamily="18" charset="0"/>
                  <a:ea typeface="Arial-Rounded" panose="020B0500000000000000" pitchFamily="34" charset="0"/>
                  <a:cs typeface="Times New Roman" panose="02020603050405020304" pitchFamily="18" charset="0"/>
                </a:rPr>
                <a:t>lớn</a:t>
              </a:r>
            </a:p>
          </p:txBody>
        </p:sp>
      </p:grpSp>
      <p:grpSp>
        <p:nvGrpSpPr>
          <p:cNvPr id="27" name="Group 26">
            <a:extLst>
              <a:ext uri="{FF2B5EF4-FFF2-40B4-BE49-F238E27FC236}">
                <a16:creationId xmlns:a16="http://schemas.microsoft.com/office/drawing/2014/main" id="{CAB45E35-DA09-4EA7-B4DF-9A35DF997E0F}"/>
              </a:ext>
            </a:extLst>
          </p:cNvPr>
          <p:cNvGrpSpPr/>
          <p:nvPr/>
        </p:nvGrpSpPr>
        <p:grpSpPr>
          <a:xfrm>
            <a:off x="7416597" y="2477174"/>
            <a:ext cx="1285807" cy="1285806"/>
            <a:chOff x="942297" y="2492397"/>
            <a:chExt cx="964355" cy="964355"/>
          </a:xfrm>
        </p:grpSpPr>
        <p:sp>
          <p:nvSpPr>
            <p:cNvPr id="28" name="Teardrop 27">
              <a:extLst>
                <a:ext uri="{FF2B5EF4-FFF2-40B4-BE49-F238E27FC236}">
                  <a16:creationId xmlns:a16="http://schemas.microsoft.com/office/drawing/2014/main" id="{29A28EAD-F69D-4219-A688-25F49F02C23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22249F3D-3154-483C-B38C-FFDB233A9FDD}"/>
                </a:ext>
              </a:extLst>
            </p:cNvPr>
            <p:cNvSpPr txBox="1"/>
            <p:nvPr/>
          </p:nvSpPr>
          <p:spPr>
            <a:xfrm>
              <a:off x="976729" y="2552506"/>
              <a:ext cx="899525" cy="807914"/>
            </a:xfrm>
            <a:prstGeom prst="rect">
              <a:avLst/>
            </a:prstGeom>
            <a:noFill/>
          </p:spPr>
          <p:txBody>
            <a:bodyPr wrap="none"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m</a:t>
              </a:r>
              <a:r>
                <a:rPr lang="en-VN" sz="3200" dirty="0">
                  <a:latin typeface="Times New Roman" panose="02020603050405020304" pitchFamily="18" charset="0"/>
                  <a:ea typeface="Arial-Rounded" panose="020B0500000000000000" pitchFamily="34" charset="0"/>
                  <a:cs typeface="Times New Roman" panose="02020603050405020304" pitchFamily="18" charset="0"/>
                </a:rPr>
                <a:t>ênh </a:t>
              </a:r>
            </a:p>
            <a:p>
              <a:pPr algn="ctr"/>
              <a:r>
                <a:rPr lang="en-VN" sz="3200" dirty="0">
                  <a:latin typeface="Times New Roman" panose="02020603050405020304" pitchFamily="18" charset="0"/>
                  <a:ea typeface="Arial-Rounded" panose="020B0500000000000000" pitchFamily="34" charset="0"/>
                  <a:cs typeface="Times New Roman" panose="02020603050405020304" pitchFamily="18" charset="0"/>
                </a:rPr>
                <a:t>mông</a:t>
              </a:r>
            </a:p>
          </p:txBody>
        </p:sp>
      </p:grpSp>
      <p:sp>
        <p:nvSpPr>
          <p:cNvPr id="30" name="Rounded Rectangle 21">
            <a:extLst>
              <a:ext uri="{FF2B5EF4-FFF2-40B4-BE49-F238E27FC236}">
                <a16:creationId xmlns:a16="http://schemas.microsoft.com/office/drawing/2014/main" id="{15E87F59-3CDC-4533-A10A-72A53AE3C82A}"/>
              </a:ext>
            </a:extLst>
          </p:cNvPr>
          <p:cNvSpPr/>
          <p:nvPr/>
        </p:nvSpPr>
        <p:spPr>
          <a:xfrm>
            <a:off x="2573337" y="4025331"/>
            <a:ext cx="1337819" cy="461099"/>
          </a:xfrm>
          <a:prstGeom prst="roundRect">
            <a:avLst/>
          </a:prstGeom>
          <a:solidFill>
            <a:schemeClr val="accent2"/>
          </a:solidFill>
          <a:ln w="28575">
            <a:solidFill>
              <a:srgbClr val="FFFFFF"/>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suối</a:t>
            </a:r>
          </a:p>
        </p:txBody>
      </p:sp>
      <p:sp>
        <p:nvSpPr>
          <p:cNvPr id="31" name="Rounded Rectangle 22">
            <a:extLst>
              <a:ext uri="{FF2B5EF4-FFF2-40B4-BE49-F238E27FC236}">
                <a16:creationId xmlns:a16="http://schemas.microsoft.com/office/drawing/2014/main" id="{3AEA4927-E051-4461-9088-1CF421244135}"/>
              </a:ext>
            </a:extLst>
          </p:cNvPr>
          <p:cNvSpPr/>
          <p:nvPr/>
        </p:nvSpPr>
        <p:spPr>
          <a:xfrm>
            <a:off x="5041119" y="4025331"/>
            <a:ext cx="1337819" cy="461099"/>
          </a:xfrm>
          <a:prstGeom prst="roundRect">
            <a:avLst/>
          </a:prstGeom>
          <a:solidFill>
            <a:schemeClr val="accent2"/>
          </a:solidFill>
          <a:ln w="28575">
            <a:solidFill>
              <a:srgbClr val="FFFFFF"/>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sông</a:t>
            </a:r>
          </a:p>
        </p:txBody>
      </p:sp>
      <p:sp>
        <p:nvSpPr>
          <p:cNvPr id="32" name="Rounded Rectangle 23">
            <a:extLst>
              <a:ext uri="{FF2B5EF4-FFF2-40B4-BE49-F238E27FC236}">
                <a16:creationId xmlns:a16="http://schemas.microsoft.com/office/drawing/2014/main" id="{51920EEC-43B9-4DB8-8DD2-573D9295EA60}"/>
              </a:ext>
            </a:extLst>
          </p:cNvPr>
          <p:cNvSpPr/>
          <p:nvPr/>
        </p:nvSpPr>
        <p:spPr>
          <a:xfrm>
            <a:off x="7440866" y="4025331"/>
            <a:ext cx="1337819" cy="461099"/>
          </a:xfrm>
          <a:prstGeom prst="roundRect">
            <a:avLst/>
          </a:prstGeom>
          <a:solidFill>
            <a:schemeClr val="accent2"/>
          </a:solidFill>
          <a:ln w="28575">
            <a:solidFill>
              <a:srgbClr val="FFFFF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Đóng</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vai</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biển</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em</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hãy</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nói</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lời</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cảm</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ơn</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giọt</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nước</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descr="Ocean surface wave seamless underwater cartoon Vector Image">
            <a:extLst>
              <a:ext uri="{FF2B5EF4-FFF2-40B4-BE49-F238E27FC236}">
                <a16:creationId xmlns:a16="http://schemas.microsoft.com/office/drawing/2014/main" id="{44171C48-CF92-409E-ADD1-A759EFC2EE5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8000"/>
                    </a14:imgEffect>
                    <a14:imgEffect>
                      <a14:saturation sat="200000"/>
                    </a14:imgEffect>
                  </a14:imgLayer>
                </a14:imgProps>
              </a:ext>
              <a:ext uri="{28A0092B-C50C-407E-A947-70E740481C1C}">
                <a14:useLocalDpi xmlns:a14="http://schemas.microsoft.com/office/drawing/2010/main" val="0"/>
              </a:ext>
            </a:extLst>
          </a:blip>
          <a:srcRect t="31623" b="11646"/>
          <a:stretch/>
        </p:blipFill>
        <p:spPr bwMode="auto">
          <a:xfrm>
            <a:off x="1823146" y="2865748"/>
            <a:ext cx="8572109" cy="3670169"/>
          </a:xfrm>
          <a:prstGeom prst="round2SameRect">
            <a:avLst>
              <a:gd name="adj1" fmla="val 0"/>
              <a:gd name="adj2" fmla="val 29377"/>
            </a:avLst>
          </a:prstGeom>
          <a:noFill/>
          <a:extLst>
            <a:ext uri="{909E8E84-426E-40DD-AFC4-6F175D3DCCD1}">
              <a14:hiddenFill xmlns:a14="http://schemas.microsoft.com/office/drawing/2010/main">
                <a:solidFill>
                  <a:srgbClr val="FFFFFF"/>
                </a:solidFill>
              </a14:hiddenFill>
            </a:ext>
          </a:extLst>
        </p:spPr>
      </p:pic>
      <p:sp>
        <p:nvSpPr>
          <p:cNvPr id="13" name="Rounded Rectangular Callout 3">
            <a:extLst>
              <a:ext uri="{FF2B5EF4-FFF2-40B4-BE49-F238E27FC236}">
                <a16:creationId xmlns:a16="http://schemas.microsoft.com/office/drawing/2014/main" id="{39BB400D-3ECF-4C82-A220-13AF73CC1CA3}"/>
              </a:ext>
            </a:extLst>
          </p:cNvPr>
          <p:cNvSpPr/>
          <p:nvPr/>
        </p:nvSpPr>
        <p:spPr>
          <a:xfrm>
            <a:off x="5166518" y="1696252"/>
            <a:ext cx="3343375" cy="994099"/>
          </a:xfrm>
          <a:prstGeom prst="wedgeRoundRectCallou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latin typeface="UTM Avo" panose="02040603050506020204" pitchFamily="18" charset="0"/>
              </a:rPr>
              <a:t>…!</a:t>
            </a:r>
            <a:endParaRPr lang="en-VN" sz="24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108427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06276" y="5187642"/>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những giọt mưa</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006276" y="286274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con người</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006276" y="40397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cây cối</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594796" y="570901"/>
            <a:ext cx="9052560" cy="1784906"/>
          </a:xfrm>
          <a:prstGeom prst="rect">
            <a:avLst/>
          </a:prstGeom>
          <a:solidFill>
            <a:srgbClr val="FFCC99"/>
          </a:solidFill>
        </p:spPr>
        <p:txBody>
          <a:bodyPr wrap="square" lIns="121725" tIns="60862" rIns="121725" bIns="60862">
            <a:spAutoFit/>
          </a:bodyPr>
          <a:lstStyle/>
          <a:p>
            <a:pPr algn="ctr"/>
            <a:endParaRPr lang="en-US" sz="1200" b="1">
              <a:solidFill>
                <a:schemeClr val="tx1"/>
              </a:solidFill>
              <a:latin typeface="Arial-Rounded" pitchFamily="34" charset="0"/>
              <a:ea typeface="Arial-Rounded" pitchFamily="34" charset="0"/>
              <a:cs typeface="Arial-Rounded" pitchFamily="34" charset="0"/>
            </a:endParaRPr>
          </a:p>
          <a:p>
            <a:pPr algn="ctr"/>
            <a:r>
              <a:rPr lang="en-US" sz="4800" b="1">
                <a:solidFill>
                  <a:schemeClr val="tx1"/>
                </a:solidFill>
                <a:latin typeface="Arial-Rounded" pitchFamily="34" charset="0"/>
                <a:ea typeface="Arial-Rounded" pitchFamily="34" charset="0"/>
                <a:cs typeface="Arial-Rounded" pitchFamily="34" charset="0"/>
              </a:rPr>
              <a:t>Những dòng suối nên nói lời cảm ơn sự vật nào?</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36" y="539487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312772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13965" y="3965399"/>
            <a:ext cx="8229600"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B. Uống nước nhớ nguồn.</a:t>
            </a:r>
            <a:endParaRPr lang="vi-VN" sz="32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92260" y="5410200"/>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C. Ăn kĩ no lâu, cày sâu tốt lúa.</a:t>
            </a:r>
            <a:endParaRPr lang="en-US" sz="32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92260" y="252382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A. Một con ngựa đau, cả tàu bỏ cỏ.</a:t>
            </a:r>
            <a:endParaRPr lang="en-US" sz="32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49857" y="408166"/>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Câu thành ngữ nào sau đây nhắc nhở chúng ta sống cần phải biết ơn? </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625" y="4172634"/>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27275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567517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262A96-EF1A-4788-904F-C287C3718C7E}"/>
              </a:ext>
            </a:extLst>
          </p:cNvPr>
          <p:cNvSpPr/>
          <p:nvPr/>
        </p:nvSpPr>
        <p:spPr>
          <a:xfrm>
            <a:off x="1102011" y="2133600"/>
            <a:ext cx="9957816" cy="2338904"/>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Trong cuộc sống, em nên biết ơn những ai và nên nói lời cảm ơn người đó như thế nào?</a:t>
            </a:r>
            <a:endParaRPr lang="en-US" sz="16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491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69853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476971-67ED-4B7C-A5FF-AE7E7AE5A2E0}"/>
              </a:ext>
            </a:extLst>
          </p:cNvPr>
          <p:cNvSpPr>
            <a:spLocks noGrp="1"/>
          </p:cNvSpPr>
          <p:nvPr>
            <p:ph type="title"/>
          </p:nvPr>
        </p:nvSpPr>
        <p:spPr>
          <a:xfrm>
            <a:off x="948647" y="409149"/>
            <a:ext cx="10264543" cy="817200"/>
          </a:xfrm>
        </p:spPr>
        <p:txBody>
          <a:bodyPr/>
          <a:lstStyle/>
          <a:p>
            <a:r>
              <a:rPr lang="en-US" sz="4400">
                <a:latin typeface="Times New Roman" panose="02020603050405020304" pitchFamily="18" charset="0"/>
                <a:cs typeface="Times New Roman" panose="02020603050405020304" pitchFamily="18" charset="0"/>
              </a:rPr>
              <a:t>GIẢI ĐỐ VUI</a:t>
            </a:r>
          </a:p>
        </p:txBody>
      </p:sp>
      <p:pic>
        <p:nvPicPr>
          <p:cNvPr id="3" name="Picture 2">
            <a:extLst>
              <a:ext uri="{FF2B5EF4-FFF2-40B4-BE49-F238E27FC236}">
                <a16:creationId xmlns:a16="http://schemas.microsoft.com/office/drawing/2014/main" id="{AEE883B8-AF2E-4634-A394-7869962FA53B}"/>
              </a:ext>
            </a:extLst>
          </p:cNvPr>
          <p:cNvPicPr>
            <a:picLocks noChangeAspect="1"/>
          </p:cNvPicPr>
          <p:nvPr/>
        </p:nvPicPr>
        <p:blipFill>
          <a:blip r:embed="rId2"/>
          <a:stretch>
            <a:fillRect/>
          </a:stretch>
        </p:blipFill>
        <p:spPr>
          <a:xfrm>
            <a:off x="6229084" y="1846231"/>
            <a:ext cx="3276634" cy="4628896"/>
          </a:xfrm>
          <a:prstGeom prst="rect">
            <a:avLst/>
          </a:prstGeom>
        </p:spPr>
      </p:pic>
      <p:pic>
        <p:nvPicPr>
          <p:cNvPr id="6" name="Picture 5">
            <a:extLst>
              <a:ext uri="{FF2B5EF4-FFF2-40B4-BE49-F238E27FC236}">
                <a16:creationId xmlns:a16="http://schemas.microsoft.com/office/drawing/2014/main" id="{A6CF3512-9F6F-4DFF-BFA5-EAA9F6BFB80D}"/>
              </a:ext>
            </a:extLst>
          </p:cNvPr>
          <p:cNvPicPr>
            <a:picLocks noChangeAspect="1"/>
          </p:cNvPicPr>
          <p:nvPr/>
        </p:nvPicPr>
        <p:blipFill>
          <a:blip r:embed="rId3"/>
          <a:stretch>
            <a:fillRect/>
          </a:stretch>
        </p:blipFill>
        <p:spPr>
          <a:xfrm>
            <a:off x="2499519" y="1880390"/>
            <a:ext cx="3433237" cy="4258277"/>
          </a:xfrm>
          <a:prstGeom prst="rect">
            <a:avLst/>
          </a:prstGeom>
        </p:spPr>
      </p:pic>
    </p:spTree>
    <p:extLst>
      <p:ext uri="{BB962C8B-B14F-4D97-AF65-F5344CB8AC3E}">
        <p14:creationId xmlns:p14="http://schemas.microsoft.com/office/powerpoint/2010/main" val="385991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1204119" y="1905000"/>
            <a:ext cx="4419600" cy="817200"/>
          </a:xfrm>
        </p:spPr>
        <p:txBody>
          <a:bodyPr/>
          <a:lstStyle/>
          <a:p>
            <a:pPr algn="just"/>
            <a:r>
              <a:rPr lang="en-US">
                <a:latin typeface="Times New Roman" panose="02020603050405020304" pitchFamily="18" charset="0"/>
                <a:cs typeface="Times New Roman" panose="02020603050405020304" pitchFamily="18" charset="0"/>
              </a:rPr>
              <a:t>Trong như hạt ngọc</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Mọc trên lá xanh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Nắng gọi trên cành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Biến nhanh như chớp. </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Là gì?</a:t>
            </a:r>
          </a:p>
        </p:txBody>
      </p:sp>
      <p:pic>
        <p:nvPicPr>
          <p:cNvPr id="1026" name="Picture 2" descr="Hình ảnh giọt sương đẹp">
            <a:extLst>
              <a:ext uri="{FF2B5EF4-FFF2-40B4-BE49-F238E27FC236}">
                <a16:creationId xmlns:a16="http://schemas.microsoft.com/office/drawing/2014/main" id="{178F5238-65E2-4F0F-8459-E43443053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19" y="1600200"/>
            <a:ext cx="3857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2C5E75F-E306-4058-8A07-0E2053F3A621}"/>
              </a:ext>
            </a:extLst>
          </p:cNvPr>
          <p:cNvSpPr txBox="1">
            <a:spLocks/>
          </p:cNvSpPr>
          <p:nvPr/>
        </p:nvSpPr>
        <p:spPr>
          <a:xfrm>
            <a:off x="6919119" y="50292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Times New Roman" panose="02020603050405020304" pitchFamily="18" charset="0"/>
                <a:cs typeface="Times New Roman" panose="02020603050405020304" pitchFamily="18" charset="0"/>
              </a:rPr>
              <a:t>Hạt sương</a:t>
            </a:r>
          </a:p>
        </p:txBody>
      </p:sp>
    </p:spTree>
    <p:extLst>
      <p:ext uri="{BB962C8B-B14F-4D97-AF65-F5344CB8AC3E}">
        <p14:creationId xmlns:p14="http://schemas.microsoft.com/office/powerpoint/2010/main" val="28491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2423319" y="356008"/>
            <a:ext cx="7315200" cy="817200"/>
          </a:xfrm>
        </p:spPr>
        <p:txBody>
          <a:bodyPr/>
          <a:lstStyle/>
          <a:p>
            <a:pPr algn="just"/>
            <a:r>
              <a:rPr lang="en-US">
                <a:latin typeface="Times New Roman" panose="02020603050405020304" pitchFamily="18" charset="0"/>
                <a:cs typeface="Times New Roman" panose="02020603050405020304" pitchFamily="18" charset="0"/>
              </a:rPr>
              <a:t>Bồng bềnh từng đám nhẹ trôi</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Lang thang bay khắp bầu trời quê ta.</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Là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6309519" y="41253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Times New Roman" panose="02020603050405020304" pitchFamily="18" charset="0"/>
                <a:cs typeface="Times New Roman" panose="02020603050405020304" pitchFamily="18" charset="0"/>
              </a:rPr>
              <a:t>Đám mây</a:t>
            </a:r>
          </a:p>
        </p:txBody>
      </p:sp>
      <p:pic>
        <p:nvPicPr>
          <p:cNvPr id="2050" name="Picture 2" descr="Mây Hoạt Hình Nụ Cười Hài - Miễn Phí vector hình ảnh trên Pixabay">
            <a:extLst>
              <a:ext uri="{FF2B5EF4-FFF2-40B4-BE49-F238E27FC236}">
                <a16:creationId xmlns:a16="http://schemas.microsoft.com/office/drawing/2014/main" id="{D2F22008-F6CC-465D-AAE7-7B7B0D56C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19" y="2895600"/>
            <a:ext cx="4141694"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3032919" y="228600"/>
            <a:ext cx="7315200" cy="817200"/>
          </a:xfrm>
        </p:spPr>
        <p:txBody>
          <a:bodyPr/>
          <a:lstStyle/>
          <a:p>
            <a:pPr algn="l"/>
            <a:r>
              <a:rPr lang="en-US">
                <a:latin typeface="Times New Roman" panose="02020603050405020304" pitchFamily="18" charset="0"/>
                <a:cs typeface="Times New Roman" panose="02020603050405020304" pitchFamily="18" charset="0"/>
              </a:rPr>
              <a:t>      Khi đem tươi mát cho đời</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Khi gieo tai hoạ bao người kiếp kinh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Có tiếng mà chẳng có hình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Chợt đi chợt đến tính tình đổi thay.</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Là những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7401337" y="41910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Times New Roman" panose="02020603050405020304" pitchFamily="18" charset="0"/>
                <a:cs typeface="Times New Roman" panose="02020603050405020304" pitchFamily="18" charset="0"/>
              </a:rPr>
              <a:t>Sấm - sét</a:t>
            </a:r>
          </a:p>
        </p:txBody>
      </p:sp>
      <p:pic>
        <p:nvPicPr>
          <p:cNvPr id="4" name="Picture 3">
            <a:extLst>
              <a:ext uri="{FF2B5EF4-FFF2-40B4-BE49-F238E27FC236}">
                <a16:creationId xmlns:a16="http://schemas.microsoft.com/office/drawing/2014/main" id="{FDF22195-505E-4DA1-B0E9-616F4A727367}"/>
              </a:ext>
            </a:extLst>
          </p:cNvPr>
          <p:cNvPicPr>
            <a:picLocks noChangeAspect="1"/>
          </p:cNvPicPr>
          <p:nvPr/>
        </p:nvPicPr>
        <p:blipFill>
          <a:blip r:embed="rId4"/>
          <a:stretch>
            <a:fillRect/>
          </a:stretch>
        </p:blipFill>
        <p:spPr>
          <a:xfrm>
            <a:off x="1095890" y="3113700"/>
            <a:ext cx="6304762" cy="2542857"/>
          </a:xfrm>
          <a:prstGeom prst="rect">
            <a:avLst/>
          </a:prstGeom>
        </p:spPr>
      </p:pic>
    </p:spTree>
    <p:extLst>
      <p:ext uri="{BB962C8B-B14F-4D97-AF65-F5344CB8AC3E}">
        <p14:creationId xmlns:p14="http://schemas.microsoft.com/office/powerpoint/2010/main" val="33350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32"/>
          <p:cNvSpPr txBox="1">
            <a:spLocks noGrp="1"/>
          </p:cNvSpPr>
          <p:nvPr>
            <p:ph type="ctrTitle"/>
          </p:nvPr>
        </p:nvSpPr>
        <p:spPr>
          <a:xfrm>
            <a:off x="670719" y="1600200"/>
            <a:ext cx="11213191" cy="2153200"/>
          </a:xfrm>
          <a:prstGeom prst="rect">
            <a:avLst/>
          </a:prstGeom>
        </p:spPr>
        <p:txBody>
          <a:bodyPr spcFirstLastPara="1" wrap="square" lIns="121705" tIns="121705" rIns="121705" bIns="121705" anchor="ctr" anchorCtr="0">
            <a:noAutofit/>
          </a:bodyPr>
          <a:lstStyle/>
          <a:p>
            <a:r>
              <a:rPr lang="en" sz="6000" dirty="0">
                <a:solidFill>
                  <a:srgbClr val="0070C0"/>
                </a:solidFill>
                <a:latin typeface="Times New Roman" panose="02020603050405020304" pitchFamily="18" charset="0"/>
                <a:ea typeface="Arial-Rounded" pitchFamily="34" charset="0"/>
                <a:cs typeface="Times New Roman" panose="02020603050405020304" pitchFamily="18" charset="0"/>
              </a:rPr>
              <a:t>TIẾNG VIỆT 2</a:t>
            </a:r>
            <a:r>
              <a:rPr lang="en" sz="6600" dirty="0">
                <a:latin typeface="Times New Roman" panose="02020603050405020304" pitchFamily="18" charset="0"/>
                <a:ea typeface="Arial-Rounded" pitchFamily="34" charset="0"/>
                <a:cs typeface="Times New Roman" panose="02020603050405020304" pitchFamily="18" charset="0"/>
              </a:rPr>
              <a:t/>
            </a:r>
            <a:br>
              <a:rPr lang="en" sz="6600" dirty="0">
                <a:latin typeface="Times New Roman" panose="02020603050405020304" pitchFamily="18" charset="0"/>
                <a:ea typeface="Arial-Rounded" pitchFamily="34" charset="0"/>
                <a:cs typeface="Times New Roman" panose="02020603050405020304" pitchFamily="18" charset="0"/>
              </a:rPr>
            </a:br>
            <a:r>
              <a:rPr lang="en" sz="6600" dirty="0">
                <a:solidFill>
                  <a:srgbClr val="002060"/>
                </a:solidFill>
                <a:latin typeface="Times New Roman" panose="02020603050405020304" pitchFamily="18" charset="0"/>
                <a:ea typeface="Arial-Rounded" pitchFamily="34" charset="0"/>
                <a:cs typeface="Times New Roman" panose="02020603050405020304" pitchFamily="18" charset="0"/>
              </a:rPr>
              <a:t>Bài 5: </a:t>
            </a:r>
            <a:br>
              <a:rPr lang="en" sz="6600" dirty="0">
                <a:solidFill>
                  <a:srgbClr val="002060"/>
                </a:solidFill>
                <a:latin typeface="Times New Roman" panose="02020603050405020304" pitchFamily="18" charset="0"/>
                <a:ea typeface="Arial-Rounded" pitchFamily="34" charset="0"/>
                <a:cs typeface="Times New Roman" panose="02020603050405020304" pitchFamily="18" charset="0"/>
              </a:rPr>
            </a:br>
            <a:r>
              <a:rPr lang="en" sz="6600" dirty="0">
                <a:solidFill>
                  <a:srgbClr val="002060"/>
                </a:solidFill>
                <a:latin typeface="Times New Roman" panose="02020603050405020304" pitchFamily="18" charset="0"/>
                <a:ea typeface="Arial-Rounded" pitchFamily="34" charset="0"/>
                <a:cs typeface="Times New Roman" panose="02020603050405020304" pitchFamily="18" charset="0"/>
              </a:rPr>
              <a:t>GIỌT NƯỚC VÀ BIỂN LỚN</a:t>
            </a:r>
            <a:endParaRPr sz="6600"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 name="Subtitle 1"/>
          <p:cNvSpPr>
            <a:spLocks noGrp="1"/>
          </p:cNvSpPr>
          <p:nvPr>
            <p:ph type="subTitle" idx="1"/>
          </p:nvPr>
        </p:nvSpPr>
        <p:spPr>
          <a:xfrm>
            <a:off x="8595519" y="4876800"/>
            <a:ext cx="1752600" cy="575684"/>
          </a:xfrm>
          <a:solidFill>
            <a:schemeClr val="accent5">
              <a:lumMod val="40000"/>
              <a:lumOff val="60000"/>
            </a:schemeClr>
          </a:solidFill>
        </p:spPr>
        <p:txBody>
          <a:bodyPr/>
          <a:lstStyle/>
          <a:p>
            <a:r>
              <a:rPr lang="en-US" sz="3600">
                <a:latin typeface="Times New Roman" panose="02020603050405020304" pitchFamily="18" charset="0"/>
                <a:cs typeface="Times New Roman" panose="02020603050405020304" pitchFamily="18" charset="0"/>
              </a:rPr>
              <a:t>S/23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extBox 1"/>
          <p:cNvSpPr txBox="1"/>
          <p:nvPr/>
        </p:nvSpPr>
        <p:spPr>
          <a:xfrm>
            <a:off x="2128044" y="424525"/>
            <a:ext cx="9352845" cy="646331"/>
          </a:xfrm>
          <a:prstGeom prst="rect">
            <a:avLst/>
          </a:prstGeom>
          <a:noFill/>
        </p:spPr>
        <p:txBody>
          <a:bodyPr wrap="square" rtlCol="0">
            <a:spAutoFit/>
          </a:bodyPr>
          <a:lstStyle/>
          <a:p>
            <a:pPr algn="just"/>
            <a:r>
              <a:rPr lang="en-US" sz="3600">
                <a:solidFill>
                  <a:srgbClr val="002060"/>
                </a:solidFill>
                <a:latin typeface="Times New Roman" panose="02020603050405020304" pitchFamily="18" charset="0"/>
                <a:ea typeface="Arial-Rounded" pitchFamily="34" charset="0"/>
                <a:cs typeface="Times New Roman" panose="02020603050405020304" pitchFamily="18" charset="0"/>
              </a:rPr>
              <a:t>Theo em, nước mưa rơi xuống sẽ đi đâu?</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9" y="1524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D3338BA-1AD6-4B56-A587-D60C888BEF37}"/>
              </a:ext>
            </a:extLst>
          </p:cNvPr>
          <p:cNvPicPr>
            <a:picLocks noChangeAspect="1"/>
          </p:cNvPicPr>
          <p:nvPr/>
        </p:nvPicPr>
        <p:blipFill>
          <a:blip r:embed="rId4"/>
          <a:stretch>
            <a:fillRect/>
          </a:stretch>
        </p:blipFill>
        <p:spPr>
          <a:xfrm>
            <a:off x="2270919" y="1524000"/>
            <a:ext cx="8142610" cy="46229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12" name="TextBox 11">
            <a:extLst>
              <a:ext uri="{FF2B5EF4-FFF2-40B4-BE49-F238E27FC236}">
                <a16:creationId xmlns:a16="http://schemas.microsoft.com/office/drawing/2014/main" id="{A2AF7252-79E5-4616-91BC-5F40F16998EE}"/>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Mưa rơi</a:t>
            </a:r>
          </a:p>
          <a:p>
            <a:pPr marL="59265" algn="just">
              <a:spcAft>
                <a:spcPts val="600"/>
              </a:spcAft>
            </a:pPr>
            <a:r>
              <a:rPr lang="vi-VN" sz="3600" dirty="0">
                <a:latin typeface="Times New Roman" panose="02020603050405020304" pitchFamily="18" charset="0"/>
                <a:ea typeface="Arial-Rounded" panose="020B0500000000000000" pitchFamily="34" charset="0"/>
                <a:cs typeface="Times New Roman" panose="02020603050405020304" pitchFamily="18" charset="0"/>
              </a:rPr>
              <a:t>Rơi rơi.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lại bao ngày</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Thành dòng suối nhỏ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Lượn trên bãi cỏ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Chảy xuống chân đồi.</a:t>
            </a:r>
          </a:p>
        </p:txBody>
      </p:sp>
      <p:pic>
        <p:nvPicPr>
          <p:cNvPr id="9" name="Picture 8">
            <a:extLst>
              <a:ext uri="{FF2B5EF4-FFF2-40B4-BE49-F238E27FC236}">
                <a16:creationId xmlns:a16="http://schemas.microsoft.com/office/drawing/2014/main" id="{DB6C46FE-DAF1-4DAB-A3B7-7E871C3A3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10" name="Picture 9">
            <a:extLst>
              <a:ext uri="{FF2B5EF4-FFF2-40B4-BE49-F238E27FC236}">
                <a16:creationId xmlns:a16="http://schemas.microsoft.com/office/drawing/2014/main" id="{241CDB55-B04D-4644-8315-0B601474C505}"/>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11" name="Picture 10">
            <a:extLst>
              <a:ext uri="{FF2B5EF4-FFF2-40B4-BE49-F238E27FC236}">
                <a16:creationId xmlns:a16="http://schemas.microsoft.com/office/drawing/2014/main" id="{814BD12E-A450-4DAB-AAAB-577D7AF77F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3" name="TextBox 12">
            <a:extLst>
              <a:ext uri="{FF2B5EF4-FFF2-40B4-BE49-F238E27FC236}">
                <a16:creationId xmlns:a16="http://schemas.microsoft.com/office/drawing/2014/main" id="{054ABBDA-A596-4E4B-B26B-3FBED8950277}"/>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Suối gặp bạn rồi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thành sông lớn</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Sông đi ra biển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thành mênh mông.</a:t>
            </a:r>
          </a:p>
        </p:txBody>
      </p:sp>
      <p:sp>
        <p:nvSpPr>
          <p:cNvPr id="14" name="TextBox 13">
            <a:extLst>
              <a:ext uri="{FF2B5EF4-FFF2-40B4-BE49-F238E27FC236}">
                <a16:creationId xmlns:a16="http://schemas.microsoft.com/office/drawing/2014/main" id="{31E84B55-7B1E-41AF-8EC1-44D000A1D3B6}"/>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ơi, có biết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lớn vô cùng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 nước trong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Làm nên biển đấy!</a:t>
            </a:r>
          </a:p>
        </p:txBody>
      </p:sp>
      <p:sp>
        <p:nvSpPr>
          <p:cNvPr id="15" name="TextBox 14">
            <a:extLst>
              <a:ext uri="{FF2B5EF4-FFF2-40B4-BE49-F238E27FC236}">
                <a16:creationId xmlns:a16="http://schemas.microsoft.com/office/drawing/2014/main" id="{2BC9E54D-419E-4748-B2C8-0A7812434880}"/>
              </a:ext>
            </a:extLst>
          </p:cNvPr>
          <p:cNvSpPr txBox="1"/>
          <p:nvPr/>
        </p:nvSpPr>
        <p:spPr>
          <a:xfrm>
            <a:off x="8379644" y="5929125"/>
            <a:ext cx="2521844" cy="584775"/>
          </a:xfrm>
          <a:prstGeom prst="rect">
            <a:avLst/>
          </a:prstGeom>
          <a:noFill/>
        </p:spPr>
        <p:txBody>
          <a:bodyPr wrap="none" rtlCol="0">
            <a:spAutoFit/>
          </a:bodyPr>
          <a:lstStyle/>
          <a:p>
            <a:r>
              <a:rPr lang="en-VN" sz="3200" dirty="0">
                <a:latin typeface="Times New Roman" panose="02020603050405020304" pitchFamily="18" charset="0"/>
                <a:ea typeface="Arial-Rounded" panose="020B0500000000000000" pitchFamily="34" charset="0"/>
                <a:cs typeface="Times New Roman" panose="02020603050405020304" pitchFamily="18" charset="0"/>
              </a:rPr>
              <a:t>(Nguyễn Bao)</a:t>
            </a:r>
          </a:p>
        </p:txBody>
      </p:sp>
      <p:pic>
        <p:nvPicPr>
          <p:cNvPr id="16" name="Picture 15">
            <a:extLst>
              <a:ext uri="{FF2B5EF4-FFF2-40B4-BE49-F238E27FC236}">
                <a16:creationId xmlns:a16="http://schemas.microsoft.com/office/drawing/2014/main" id="{6C7D2926-00BE-40DB-BEDB-19222DC21ABE}"/>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5" name="TextBox 4">
            <a:extLst>
              <a:ext uri="{FF2B5EF4-FFF2-40B4-BE49-F238E27FC236}">
                <a16:creationId xmlns:a16="http://schemas.microsoft.com/office/drawing/2014/main" id="{EC1E3D26-0FBF-489D-9BF9-77F94C02DE90}"/>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Times New Roman" panose="02020603050405020304" pitchFamily="18" charset="0"/>
                <a:ea typeface="Arial-Rounded" pitchFamily="34" charset="0"/>
                <a:cs typeface="Times New Roman" panose="02020603050405020304" pitchFamily="18" charset="0"/>
              </a:rPr>
              <a:t>GIỌT NƯỚC VÀ BIỂN LỚN</a:t>
            </a:r>
            <a:endParaRPr lang="en-US" sz="3200" b="1" dirty="0">
              <a:solidFill>
                <a:srgbClr val="FF8E1D"/>
              </a:solidFill>
              <a:latin typeface="Times New Roman" panose="02020603050405020304" pitchFamily="18" charset="0"/>
              <a:ea typeface="Arial-Rounded" pitchFamily="34" charset="0"/>
              <a:cs typeface="Times New Roman" panose="02020603050405020304" pitchFamily="18" charset="0"/>
            </a:endParaRPr>
          </a:p>
        </p:txBody>
      </p:sp>
      <p:cxnSp>
        <p:nvCxnSpPr>
          <p:cNvPr id="6" name="Straight Connector 5"/>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638272"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FB8995-687D-4F7D-AA25-DBAF76D9E58F}"/>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FA89D0-F132-4EE7-BEC7-4E6A5DCE49CC}"/>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194E44-D37C-4D60-8401-8C09D2F8624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953</Words>
  <Application>Microsoft Office PowerPoint</Application>
  <PresentationFormat>Custom</PresentationFormat>
  <Paragraphs>190</Paragraphs>
  <Slides>28</Slides>
  <Notes>18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Delius Unicase</vt:lpstr>
      <vt:lpstr>Comfortaa</vt:lpstr>
      <vt:lpstr>Livvic</vt:lpstr>
      <vt:lpstr>Roboto Condensed Light</vt:lpstr>
      <vt:lpstr>Arial Rounded MT Bold</vt:lpstr>
      <vt:lpstr>华康少女文字W5</vt:lpstr>
      <vt:lpstr>Calibri</vt:lpstr>
      <vt:lpstr>DFPOP1-W9</vt:lpstr>
      <vt:lpstr>Arial</vt:lpstr>
      <vt:lpstr>Chewy</vt:lpstr>
      <vt:lpstr>Times New Roman</vt:lpstr>
      <vt:lpstr>Arial-Rounded</vt:lpstr>
      <vt:lpstr>UTM Avo</vt:lpstr>
      <vt:lpstr>Response to Intervention: The Alphabet by Slidesgo</vt:lpstr>
      <vt:lpstr>Office 主题</vt:lpstr>
      <vt:lpstr>PowerPoint Presentation</vt:lpstr>
      <vt:lpstr>Khởi động</vt:lpstr>
      <vt:lpstr>GIẢI ĐỐ VUI</vt:lpstr>
      <vt:lpstr>Trong như hạt ngọc Mọc trên lá xanh Nắng gọi trên cành Biến nhanh như chớp.                          Là gì?</vt:lpstr>
      <vt:lpstr>Bồng bềnh từng đám nhẹ trôi Lang thang bay khắp bầu trời quê ta.                                                 Là gì?</vt:lpstr>
      <vt:lpstr>      Khi đem tươi mát cho đời Khi gieo tai hoạ bao người kiếp kinh       Có tiếng mà chẳng có hình Chợt đi chợt đến tính tình đổi thay.                                           Là những gì?</vt:lpstr>
      <vt:lpstr>TIẾNG VIỆT 2 Bài 5:  GIỌT NƯỚC VÀ BIỂN LỚN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76</cp:revision>
  <dcterms:modified xsi:type="dcterms:W3CDTF">2022-01-19T04:25:30Z</dcterms:modified>
</cp:coreProperties>
</file>