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317" r:id="rId3"/>
    <p:sldId id="291" r:id="rId4"/>
    <p:sldId id="292" r:id="rId5"/>
    <p:sldId id="293" r:id="rId6"/>
    <p:sldId id="306" r:id="rId7"/>
    <p:sldId id="260" r:id="rId8"/>
    <p:sldId id="261" r:id="rId9"/>
    <p:sldId id="273" r:id="rId10"/>
    <p:sldId id="262" r:id="rId11"/>
    <p:sldId id="301" r:id="rId12"/>
    <p:sldId id="310" r:id="rId13"/>
    <p:sldId id="269" r:id="rId14"/>
    <p:sldId id="325" r:id="rId15"/>
    <p:sldId id="327" r:id="rId16"/>
    <p:sldId id="302" r:id="rId17"/>
    <p:sldId id="308" r:id="rId18"/>
    <p:sldId id="304" r:id="rId19"/>
    <p:sldId id="305" r:id="rId20"/>
    <p:sldId id="303" r:id="rId21"/>
    <p:sldId id="318" r:id="rId22"/>
    <p:sldId id="309" r:id="rId23"/>
    <p:sldId id="328" r:id="rId24"/>
    <p:sldId id="315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FFFF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9627" autoAdjust="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17CF2-DFBE-4D86-8FE2-A0AAB315BEE7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2A876-8361-4CE2-B276-AEE593D12A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025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24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4583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4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5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29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5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46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8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image" Target="../media/image21.jpe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7973" y="1654835"/>
            <a:ext cx="7884017" cy="25649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dirty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/>
            <a:r>
              <a:rPr lang="vi-VN" sz="6000" b="1" dirty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ĐẾN VỚI TIẾT HỌC</a:t>
            </a:r>
            <a:endParaRPr lang="en-US" sz="6000" b="1" dirty="0">
              <a:ln/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698869-C2B1-488D-8FEC-D4BE0836BE78}"/>
              </a:ext>
            </a:extLst>
          </p:cNvPr>
          <p:cNvSpPr/>
          <p:nvPr/>
        </p:nvSpPr>
        <p:spPr>
          <a:xfrm>
            <a:off x="2392385" y="2140438"/>
            <a:ext cx="7394973" cy="1913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89: 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ưng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ưc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9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01034" y="379530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89: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ưng - ưc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1165" y="1886870"/>
            <a:ext cx="1941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latin typeface="UTM Avo" panose="02040603050506020204" pitchFamily="18" charset="0"/>
              </a:rPr>
              <a:t>lưng</a:t>
            </a:r>
            <a:endParaRPr lang="en-US" sz="7200" b="1" dirty="0"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87188" y="3071044"/>
            <a:ext cx="17155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ưng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95315" y="1886870"/>
            <a:ext cx="2965299" cy="3362827"/>
            <a:chOff x="6995315" y="1886870"/>
            <a:chExt cx="2965299" cy="3362827"/>
          </a:xfrm>
        </p:grpSpPr>
        <p:sp>
          <p:nvSpPr>
            <p:cNvPr id="16" name="TextBox 15"/>
            <p:cNvSpPr txBox="1"/>
            <p:nvPr/>
          </p:nvSpPr>
          <p:spPr>
            <a:xfrm>
              <a:off x="6995315" y="1886870"/>
              <a:ext cx="296529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7200" b="1" dirty="0">
                  <a:latin typeface="UTM Avo" panose="02040603050506020204" pitchFamily="18" charset="0"/>
                </a:rPr>
                <a:t>cá mực</a:t>
              </a:r>
              <a:endParaRPr lang="en-US" sz="7200" b="1" dirty="0">
                <a:latin typeface="UTM Avo" panose="020406030505060202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25381" y="4049368"/>
              <a:ext cx="116891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ưc</a:t>
              </a:r>
              <a:endParaRPr lang="en-US" sz="72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82801" y="2968119"/>
              <a:ext cx="20778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>
                  <a:latin typeface="UTM Avo" panose="02040603050506020204" pitchFamily="18" charset="0"/>
                </a:rPr>
                <a:t> </a:t>
              </a:r>
              <a:r>
                <a:rPr lang="vi-VN" sz="7200" b="1" dirty="0">
                  <a:latin typeface="UTM Avo" panose="02040603050506020204" pitchFamily="18" charset="0"/>
                </a:rPr>
                <a:t>mực</a:t>
              </a:r>
              <a:endParaRPr lang="en-US" sz="72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280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7834" y="397239"/>
            <a:ext cx="805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Tìm từ ngữ ứng với mỗi hình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image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1875"/>
            <a:ext cx="12192000" cy="59061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>
            <a:off x="3725055" y="2218544"/>
            <a:ext cx="1708879" cy="11542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4047343" y="2106118"/>
            <a:ext cx="1079292" cy="5996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3972392" y="4699416"/>
            <a:ext cx="1229194" cy="7195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7337685" y="2443397"/>
            <a:ext cx="1199213" cy="10643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7037881" y="4751883"/>
            <a:ext cx="1753849" cy="107929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75160" y="5388964"/>
            <a:ext cx="1094282" cy="5846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812"/>
            <a:ext cx="12192000" cy="6453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3657" y="2061745"/>
            <a:ext cx="6284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</a:rPr>
              <a:t>Tập viết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36340" y="0"/>
            <a:ext cx="3853626" cy="1554564"/>
            <a:chOff x="4036340" y="35415"/>
            <a:chExt cx="3853626" cy="1554564"/>
          </a:xfrm>
        </p:grpSpPr>
        <p:sp>
          <p:nvSpPr>
            <p:cNvPr id="6" name="Rounded Rectangle 5"/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viết</a:t>
              </a:r>
              <a:endParaRPr lang="en-US" sz="40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7" name="Picture 6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22608" r="17012" b="59144"/>
          <a:stretch/>
        </p:blipFill>
        <p:spPr>
          <a:xfrm>
            <a:off x="368158" y="2445782"/>
            <a:ext cx="11681639" cy="18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18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6056" y="0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1E249E-250E-46D8-8D16-5838C247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19" y="797054"/>
            <a:ext cx="8326814" cy="55837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80841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6056" y="0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1E249E-250E-46D8-8D16-5838C247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19" y="797054"/>
            <a:ext cx="8294615" cy="55837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80841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38186"/>
      </p:ext>
    </p:extLst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1464" y="742044"/>
            <a:ext cx="4354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THƯ GIÃN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53195130-vector-illustration-of-choir-girls-and-boys-singing-a-song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137" y="1574801"/>
            <a:ext cx="9991725" cy="52578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ưc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10"/>
          <a:stretch/>
        </p:blipFill>
        <p:spPr>
          <a:xfrm>
            <a:off x="1419501" y="649479"/>
            <a:ext cx="9505674" cy="5495751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333064f4c6a43082b10f9f89f7427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859"/>
            <a:ext cx="12192000" cy="6389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8564" y="1465914"/>
            <a:ext cx="143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</a:t>
            </a:r>
            <a:r>
              <a:rPr lang="vi-VN" sz="3600" b="1" dirty="0">
                <a:solidFill>
                  <a:srgbClr val="002060"/>
                </a:solidFill>
              </a:rPr>
              <a:t>iển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6506" y="2172950"/>
            <a:ext cx="301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x</a:t>
            </a:r>
            <a:r>
              <a:rPr lang="vi-VN" sz="3600" b="1" dirty="0">
                <a:solidFill>
                  <a:srgbClr val="002060"/>
                </a:solidFill>
              </a:rPr>
              <a:t>a tít tắp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1514" y="2967429"/>
            <a:ext cx="308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j-lt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ầng hồng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2567" y="1573346"/>
            <a:ext cx="284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ửng hồng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3134134" y="468859"/>
            <a:ext cx="6505732" cy="112426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Luyện đọc từ ngữ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5223" y="2415295"/>
            <a:ext cx="393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</a:t>
            </a:r>
            <a:r>
              <a:rPr lang="vi-VN" sz="3600" b="1" dirty="0">
                <a:solidFill>
                  <a:srgbClr val="002060"/>
                </a:solidFill>
              </a:rPr>
              <a:t>óng nhấp nhô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0311" y="3164801"/>
            <a:ext cx="390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n</a:t>
            </a:r>
            <a:r>
              <a:rPr lang="vi-VN" sz="3600" b="1" dirty="0">
                <a:solidFill>
                  <a:srgbClr val="002060"/>
                </a:solidFill>
              </a:rPr>
              <a:t>ắng sớm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3953" y="3914310"/>
            <a:ext cx="2633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n</a:t>
            </a:r>
            <a:r>
              <a:rPr lang="vi-VN" sz="3600" b="1" dirty="0">
                <a:solidFill>
                  <a:srgbClr val="002060"/>
                </a:solidFill>
              </a:rPr>
              <a:t>ô đùa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0115" y="3989261"/>
            <a:ext cx="323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</a:t>
            </a:r>
            <a:r>
              <a:rPr lang="vi-VN" sz="3600" b="1" dirty="0">
                <a:solidFill>
                  <a:srgbClr val="002060"/>
                </a:solidFill>
              </a:rPr>
              <a:t>áng rực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E1121C-3B77-4A89-8636-B5869D702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66" y="-258085"/>
            <a:ext cx="7487444" cy="8605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0003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C939F5E3-6B2A-46DE-B2F7-5964B5DF4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9" y="2109019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" y="1"/>
            <a:ext cx="12192000" cy="6749142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797529" y="2452942"/>
            <a:ext cx="505977" cy="449706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D0DFA871-8D62-4FAB-9263-F4E1632601D9}"/>
              </a:ext>
            </a:extLst>
          </p:cNvPr>
          <p:cNvSpPr/>
          <p:nvPr/>
        </p:nvSpPr>
        <p:spPr>
          <a:xfrm>
            <a:off x="5993688" y="2228089"/>
            <a:ext cx="505977" cy="449706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D4E357F6-898A-4279-BB3D-EBE0D415A311}"/>
              </a:ext>
            </a:extLst>
          </p:cNvPr>
          <p:cNvSpPr/>
          <p:nvPr/>
        </p:nvSpPr>
        <p:spPr>
          <a:xfrm>
            <a:off x="4324545" y="3429000"/>
            <a:ext cx="505977" cy="449706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205FB60F-C1A6-4D2C-A20C-3A2F417C50AA}"/>
              </a:ext>
            </a:extLst>
          </p:cNvPr>
          <p:cNvSpPr/>
          <p:nvPr/>
        </p:nvSpPr>
        <p:spPr>
          <a:xfrm>
            <a:off x="8263173" y="3381829"/>
            <a:ext cx="505977" cy="417048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560EF09D-BC5E-41D3-95BB-53F86A14C847}"/>
              </a:ext>
            </a:extLst>
          </p:cNvPr>
          <p:cNvSpPr/>
          <p:nvPr/>
        </p:nvSpPr>
        <p:spPr>
          <a:xfrm>
            <a:off x="2530030" y="4528457"/>
            <a:ext cx="505977" cy="417048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64FFFEAD-E132-4737-AD34-A30040BD179B}"/>
              </a:ext>
            </a:extLst>
          </p:cNvPr>
          <p:cNvSpPr/>
          <p:nvPr/>
        </p:nvSpPr>
        <p:spPr>
          <a:xfrm>
            <a:off x="9903287" y="4528457"/>
            <a:ext cx="505977" cy="417048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CA4FA6B6-C7A1-47BE-8E2F-06613934FA3A}"/>
              </a:ext>
            </a:extLst>
          </p:cNvPr>
          <p:cNvSpPr/>
          <p:nvPr/>
        </p:nvSpPr>
        <p:spPr>
          <a:xfrm>
            <a:off x="2024053" y="5638800"/>
            <a:ext cx="505977" cy="417048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g.png"/>
          <p:cNvPicPr>
            <a:picLocks noChangeAspect="1"/>
          </p:cNvPicPr>
          <p:nvPr/>
        </p:nvPicPr>
        <p:blipFill rotWithShape="1">
          <a:blip r:embed="rId3"/>
          <a:srcRect t="15914"/>
          <a:stretch/>
        </p:blipFill>
        <p:spPr>
          <a:xfrm>
            <a:off x="-638628" y="0"/>
            <a:ext cx="13759542" cy="6749143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79449" y="1611113"/>
            <a:ext cx="537785" cy="696658"/>
          </a:xfrm>
          <a:prstGeom prst="flowChartConnecto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56C0348-935B-44E7-ADC2-F3A9CEC62B51}"/>
              </a:ext>
            </a:extLst>
          </p:cNvPr>
          <p:cNvSpPr/>
          <p:nvPr/>
        </p:nvSpPr>
        <p:spPr>
          <a:xfrm>
            <a:off x="8635243" y="2732342"/>
            <a:ext cx="537785" cy="696658"/>
          </a:xfrm>
          <a:prstGeom prst="flowChartConnecto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38010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-động-đặt-câu-hỏi-thắc-mắ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86" y="292932"/>
            <a:ext cx="1873771" cy="1454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8158" y="2399927"/>
            <a:ext cx="3977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ửng hồng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2727" y="877549"/>
            <a:ext cx="704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Nói tiếp để hoàn thành câu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2436526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a)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Khi vầng trắng nhô lê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</a:rPr>
              <a:t>, mặt biển ....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............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3635739"/>
            <a:ext cx="1008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b) Những tia nắng sớm .......</a:t>
            </a:r>
            <a:r>
              <a:rPr lang="en-US" sz="3600" b="1" dirty="0">
                <a:solidFill>
                  <a:srgbClr val="002060"/>
                </a:solidFill>
              </a:rPr>
              <a:t>......................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4663" y="3620748"/>
            <a:ext cx="458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nô đùa trên sóng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3-mau_slide_powerpoint_dep_ctu.vn_(11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115" y="4984853"/>
            <a:ext cx="1698885" cy="1753225"/>
          </a:xfrm>
          <a:prstGeom prst="rect">
            <a:avLst/>
          </a:prstGeom>
        </p:spPr>
      </p:pic>
      <p:pic>
        <p:nvPicPr>
          <p:cNvPr id="10" name="Picture 9" descr="1-ctu.vn_anh_dong_mau_slide_powerpoint_dep_(8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94716"/>
            <a:ext cx="1678898" cy="1663284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82D3-F3BF-7240-8C79-2B2005AC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49958-1752-DC43-8F4A-E3B801E88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7A46A-957C-1E41-A988-529839BCD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9" y="0"/>
            <a:ext cx="10135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27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7241"/>
            <a:ext cx="12193057" cy="6460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545" y="909395"/>
            <a:ext cx="10500851" cy="32113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84161" y="5010660"/>
            <a:ext cx="4683803" cy="6343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UTM Avo" pitchFamily="18" charset="0"/>
              </a:rPr>
              <a:t>B. </a:t>
            </a:r>
            <a:r>
              <a:rPr lang="vi-VN" sz="4000" b="1" dirty="0">
                <a:solidFill>
                  <a:srgbClr val="FFFFFF"/>
                </a:solidFill>
                <a:latin typeface="UTM Avo" pitchFamily="18" charset="0"/>
              </a:rPr>
              <a:t>Hoa súng</a:t>
            </a:r>
            <a:endParaRPr lang="en-US" sz="4000" b="1" dirty="0">
              <a:solidFill>
                <a:srgbClr val="FFFFFF"/>
              </a:solidFill>
              <a:latin typeface="UTM Avo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5910" y="4948383"/>
            <a:ext cx="4683803" cy="6343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UTM Avo" pitchFamily="18" charset="0"/>
              </a:rPr>
              <a:t>A. </a:t>
            </a:r>
            <a:r>
              <a:rPr lang="vi-VN" sz="4000" b="1" dirty="0">
                <a:solidFill>
                  <a:srgbClr val="FFFFFF"/>
                </a:solidFill>
                <a:latin typeface="UTM Avo" pitchFamily="18" charset="0"/>
              </a:rPr>
              <a:t>Hoa sen</a:t>
            </a:r>
            <a:endParaRPr lang="en-US" sz="4000" b="1" dirty="0">
              <a:solidFill>
                <a:srgbClr val="FFFFFF"/>
              </a:solidFill>
              <a:latin typeface="UTM Avo" pitchFamily="18" charset="0"/>
            </a:endParaRPr>
          </a:p>
        </p:txBody>
      </p:sp>
      <p:pic>
        <p:nvPicPr>
          <p:cNvPr id="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837" y="4252839"/>
            <a:ext cx="1092200" cy="11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723" y="4196462"/>
            <a:ext cx="1339598" cy="12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9" y="5507594"/>
            <a:ext cx="2112579" cy="1109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1065" y="2101197"/>
            <a:ext cx="3638841" cy="711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UTM Avo" pitchFamily="18" charset="0"/>
              </a:rPr>
              <a:t>Tranh</a:t>
            </a:r>
            <a:r>
              <a:rPr lang="en-US" sz="40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itchFamily="18" charset="0"/>
              </a:rPr>
              <a:t>vẽ</a:t>
            </a:r>
            <a:r>
              <a:rPr lang="en-US" sz="40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UTM Avo" pitchFamily="18" charset="0"/>
              </a:rPr>
              <a:t>gì</a:t>
            </a:r>
            <a:r>
              <a:rPr lang="en-US" sz="4000" b="1" dirty="0">
                <a:solidFill>
                  <a:srgbClr val="FFC000"/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10" name="Picture 9" descr="hoa-sung-1a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4515" y="914401"/>
            <a:ext cx="5325881" cy="3211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2233"/>
            <a:ext cx="12192000" cy="6445768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637148"/>
            <a:ext cx="2872757" cy="1133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201" y="1297601"/>
            <a:ext cx="10500851" cy="21649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1991" y="4448048"/>
            <a:ext cx="3053229" cy="8528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UTM Avo" pitchFamily="18" charset="0"/>
              </a:rPr>
              <a:t>A.   </a:t>
            </a:r>
            <a:r>
              <a:rPr lang="vi-VN" sz="4800" b="1" dirty="0">
                <a:solidFill>
                  <a:srgbClr val="FFFFFF"/>
                </a:solidFill>
                <a:latin typeface="UTM Avo" pitchFamily="18" charset="0"/>
              </a:rPr>
              <a:t>m</a:t>
            </a:r>
            <a:endParaRPr lang="en-US" sz="4800" b="1" dirty="0">
              <a:solidFill>
                <a:srgbClr val="FFFFFF"/>
              </a:solidFill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4792" y="4554192"/>
            <a:ext cx="2751612" cy="8215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UTM Avo" pitchFamily="18" charset="0"/>
              </a:rPr>
              <a:t>B.    </a:t>
            </a:r>
            <a:r>
              <a:rPr lang="vi-VN" sz="4800" b="1" dirty="0">
                <a:solidFill>
                  <a:srgbClr val="FFFFFF"/>
                </a:solidFill>
                <a:latin typeface="UTM Avo" pitchFamily="18" charset="0"/>
              </a:rPr>
              <a:t>x</a:t>
            </a:r>
            <a:endParaRPr lang="en-US" sz="4800" b="1" dirty="0">
              <a:solidFill>
                <a:srgbClr val="FFFFFF"/>
              </a:solidFill>
              <a:latin typeface="UTM Avo" pitchFamily="18" charset="0"/>
            </a:endParaRPr>
          </a:p>
        </p:txBody>
      </p:sp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82986" y="3876242"/>
            <a:ext cx="1092200" cy="10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98014" y="3674723"/>
            <a:ext cx="1339598" cy="109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90457" y="1525476"/>
            <a:ext cx="83153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Điền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chữ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cái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chỗ</a:t>
            </a:r>
            <a:r>
              <a:rPr lang="en-US" sz="3200" b="1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itchFamily="18" charset="0"/>
              </a:rPr>
              <a:t>chấm</a:t>
            </a:r>
            <a:endParaRPr lang="en-US" sz="3200" b="1" dirty="0">
              <a:solidFill>
                <a:srgbClr val="FFFF00"/>
              </a:solidFill>
              <a:latin typeface="UTM Avo" pitchFamily="18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UTM Avo" pitchFamily="18" charset="0"/>
              </a:rPr>
              <a:t>…..</a:t>
            </a:r>
            <a:r>
              <a:rPr lang="vi-VN" sz="5400" dirty="0">
                <a:solidFill>
                  <a:srgbClr val="FFFF00"/>
                </a:solidFill>
                <a:latin typeface="UTM Avo" pitchFamily="18" charset="0"/>
              </a:rPr>
              <a:t>úc</a:t>
            </a:r>
            <a:r>
              <a:rPr lang="en-US" sz="5400" dirty="0">
                <a:solidFill>
                  <a:srgbClr val="FFFF00"/>
                </a:solidFill>
                <a:latin typeface="UTM Avo" pitchFamily="18" charset="0"/>
              </a:rPr>
              <a:t> </a:t>
            </a:r>
            <a:r>
              <a:rPr lang="vi-VN" sz="5400" dirty="0">
                <a:solidFill>
                  <a:srgbClr val="FFFF00"/>
                </a:solidFill>
                <a:latin typeface="UTM Avo" pitchFamily="18" charset="0"/>
              </a:rPr>
              <a:t> nước</a:t>
            </a:r>
            <a:endParaRPr lang="en-US" sz="54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2231"/>
            <a:ext cx="12193057" cy="644576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5605881"/>
            <a:ext cx="2353706" cy="12490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374" y="1007496"/>
            <a:ext cx="10343299" cy="27171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49558" y="4999221"/>
            <a:ext cx="2893574" cy="8349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itchFamily="18" charset="0"/>
              </a:rPr>
              <a:t>B. </a:t>
            </a:r>
            <a:r>
              <a:rPr lang="vi-VN" sz="2800" b="1" dirty="0">
                <a:solidFill>
                  <a:schemeClr val="bg1"/>
                </a:solidFill>
                <a:latin typeface="UTM Avo" pitchFamily="18" charset="0"/>
              </a:rPr>
              <a:t>Thùng rác</a:t>
            </a:r>
            <a:endParaRPr lang="en-US" sz="2800" b="1" dirty="0">
              <a:solidFill>
                <a:schemeClr val="bg1"/>
              </a:solidFill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6071" y="5014210"/>
            <a:ext cx="2498062" cy="7853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itchFamily="18" charset="0"/>
              </a:rPr>
              <a:t>A. </a:t>
            </a:r>
            <a:r>
              <a:rPr lang="vi-VN" sz="2800" b="1" dirty="0">
                <a:solidFill>
                  <a:schemeClr val="bg1"/>
                </a:solidFill>
                <a:latin typeface="UTM Avo" pitchFamily="18" charset="0"/>
              </a:rPr>
              <a:t>Xô rác</a:t>
            </a:r>
            <a:endParaRPr lang="en-US" sz="2800" b="1" dirty="0">
              <a:solidFill>
                <a:schemeClr val="bg1"/>
              </a:solidFill>
              <a:latin typeface="UTM Avo" pitchFamily="18" charset="0"/>
            </a:endParaRPr>
          </a:p>
        </p:txBody>
      </p:sp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77610" y="4748413"/>
            <a:ext cx="1092200" cy="9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55294" y="4606626"/>
            <a:ext cx="1339598" cy="10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03876" y="2035774"/>
            <a:ext cx="461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C000"/>
                </a:solidFill>
                <a:latin typeface="UTM Avo" pitchFamily="18" charset="0"/>
              </a:rPr>
              <a:t>Tranh</a:t>
            </a:r>
            <a:r>
              <a:rPr lang="en-US" sz="48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UTM Avo" pitchFamily="18" charset="0"/>
              </a:rPr>
              <a:t>vẽ</a:t>
            </a:r>
            <a:r>
              <a:rPr lang="en-US" sz="48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UTM Avo" pitchFamily="18" charset="0"/>
              </a:rPr>
              <a:t>gì</a:t>
            </a:r>
            <a:r>
              <a:rPr lang="vi-VN" sz="4800" b="1" dirty="0">
                <a:solidFill>
                  <a:srgbClr val="FFC000"/>
                </a:solidFill>
                <a:latin typeface="UTM Avo" pitchFamily="18" charset="0"/>
              </a:rPr>
              <a:t> </a:t>
            </a:r>
            <a:r>
              <a:rPr lang="en-US" sz="4800" b="1" dirty="0">
                <a:solidFill>
                  <a:srgbClr val="FFC000"/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12" name="Picture 11" descr="thung-rac-nhua-240-lit-2-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3423" y="1022523"/>
            <a:ext cx="352425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941696" y="1342844"/>
            <a:ext cx="4967785" cy="313362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ưng</a:t>
            </a:r>
            <a:endParaRPr lang="en-US" sz="10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0" name="Picture 9" descr="1-mau_slide_powerpoint_dep_ctu.vn_(4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628" y="0"/>
            <a:ext cx="1861457" cy="1322614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731755" y="1397434"/>
            <a:ext cx="4885898" cy="307903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ưc</a:t>
            </a:r>
            <a:endParaRPr lang="en-US" sz="10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1692" y="1177972"/>
            <a:ext cx="3324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latin typeface="UTM Avo" panose="02040603050506020204" pitchFamily="18" charset="0"/>
              </a:rPr>
              <a:t>l</a:t>
            </a:r>
            <a:r>
              <a:rPr lang="vi-VN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ưng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t="24111" r="50961" b="37629"/>
          <a:stretch/>
        </p:blipFill>
        <p:spPr>
          <a:xfrm>
            <a:off x="321972" y="568371"/>
            <a:ext cx="6226566" cy="44703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73483" y="2574420"/>
            <a:ext cx="2204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ưng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92954" y="1223610"/>
            <a:ext cx="35860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800" b="1" dirty="0">
                <a:latin typeface="UTM Avo" panose="02040603050506020204" pitchFamily="18" charset="0"/>
              </a:rPr>
              <a:t>cá m</a:t>
            </a:r>
            <a:r>
              <a:rPr lang="vi-VN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ực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24794" r="18822" b="37629"/>
          <a:stretch/>
        </p:blipFill>
        <p:spPr>
          <a:xfrm>
            <a:off x="785611" y="1412499"/>
            <a:ext cx="5397362" cy="39405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43718" y="2676633"/>
            <a:ext cx="24352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UTM Avo" panose="02040603050506020204" pitchFamily="18" charset="0"/>
              </a:rPr>
              <a:t> </a:t>
            </a:r>
            <a:r>
              <a:rPr lang="vi-VN" sz="8800" b="1" dirty="0">
                <a:latin typeface="UTM Avo" panose="02040603050506020204" pitchFamily="18" charset="0"/>
              </a:rPr>
              <a:t>m</a:t>
            </a:r>
            <a:r>
              <a:rPr lang="vi-VN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ực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2238" y="4123183"/>
            <a:ext cx="15167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UTM Avo" panose="02040603050506020204" pitchFamily="18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764" y="1772944"/>
            <a:ext cx="105536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6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16600" b="1" dirty="0">
                <a:solidFill>
                  <a:srgbClr val="00B0F0"/>
                </a:solidFill>
                <a:latin typeface="UTM Avo" panose="02040603050506020204" pitchFamily="18" charset="0"/>
              </a:rPr>
              <a:t>ng</a:t>
            </a:r>
            <a:r>
              <a:rPr lang="vi-VN" sz="16600" b="1" dirty="0">
                <a:solidFill>
                  <a:srgbClr val="FF0000"/>
                </a:solidFill>
                <a:latin typeface="UTM Avo" panose="02040603050506020204" pitchFamily="18" charset="0"/>
              </a:rPr>
              <a:t> - ư</a:t>
            </a:r>
            <a:r>
              <a:rPr lang="vi-VN" sz="16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16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3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173</Words>
  <Application>Microsoft Office PowerPoint</Application>
  <PresentationFormat>Widescreen</PresentationFormat>
  <Paragraphs>57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UTM Avo</vt:lpstr>
      <vt:lpstr>Arial</vt:lpstr>
      <vt:lpstr>Times New Roman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84969615018</cp:lastModifiedBy>
  <cp:revision>77</cp:revision>
  <dcterms:created xsi:type="dcterms:W3CDTF">2021-11-01T08:16:43Z</dcterms:created>
  <dcterms:modified xsi:type="dcterms:W3CDTF">2022-01-05T06:41:18Z</dcterms:modified>
</cp:coreProperties>
</file>