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60" r:id="rId2"/>
    <p:sldId id="399" r:id="rId3"/>
    <p:sldId id="265" r:id="rId4"/>
    <p:sldId id="431" r:id="rId5"/>
    <p:sldId id="433" r:id="rId6"/>
    <p:sldId id="267" r:id="rId7"/>
    <p:sldId id="268" r:id="rId8"/>
    <p:sldId id="269" r:id="rId9"/>
    <p:sldId id="434" r:id="rId10"/>
    <p:sldId id="273" r:id="rId11"/>
    <p:sldId id="274" r:id="rId12"/>
    <p:sldId id="277" r:id="rId13"/>
    <p:sldId id="278" r:id="rId14"/>
    <p:sldId id="438" r:id="rId15"/>
    <p:sldId id="439" r:id="rId16"/>
    <p:sldId id="440" r:id="rId17"/>
    <p:sldId id="441" r:id="rId18"/>
    <p:sldId id="430" r:id="rId19"/>
    <p:sldId id="283" r:id="rId20"/>
    <p:sldId id="284" r:id="rId21"/>
    <p:sldId id="435" r:id="rId22"/>
    <p:sldId id="436" r:id="rId23"/>
    <p:sldId id="437" r:id="rId24"/>
    <p:sldId id="292" r:id="rId25"/>
    <p:sldId id="294" r:id="rId26"/>
    <p:sldId id="295" r:id="rId27"/>
    <p:sldId id="296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7" autoAdjust="0"/>
    <p:restoredTop sz="94689"/>
  </p:normalViewPr>
  <p:slideViewPr>
    <p:cSldViewPr snapToGrid="0">
      <p:cViewPr varScale="1">
        <p:scale>
          <a:sx n="108" d="100"/>
          <a:sy n="108" d="100"/>
        </p:scale>
        <p:origin x="7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9A160-E9E3-4A25-B00F-E2AF206FA945}" type="datetimeFigureOut">
              <a:rPr lang="en-US" smtClean="0"/>
              <a:t>1/27/22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36AA3-BD10-4931-AEAC-CD83C54D2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221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511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fld id="{150AF8FD-6570-4548-94FF-EB59A293B285}" type="slidenum">
              <a:rPr lang="zh-CN" altLang="en-US" b="0" smtClean="0">
                <a:latin typeface="等线" charset="-122"/>
                <a:ea typeface="等线" charset="-122"/>
              </a:rPr>
              <a:pPr/>
              <a:t>7</a:t>
            </a:fld>
            <a:endParaRPr lang="en-US" altLang="zh-CN" b="0">
              <a:latin typeface="等线" charset="-122"/>
              <a:ea typeface="等线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6186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 txBox="1">
            <a:spLocks noGrp="1"/>
          </p:cNvSpPr>
          <p:nvPr/>
        </p:nvSpPr>
        <p:spPr bwMode="auto">
          <a:xfrm>
            <a:off x="4024313" y="9721850"/>
            <a:ext cx="3078162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/>
            <a:fld id="{7DFFC051-D4C5-43C2-91A6-3516D4B0315A}" type="slidenum">
              <a:rPr lang="zh-CN" altLang="en-US" sz="1200" b="0">
                <a:latin typeface="等线" charset="-122"/>
                <a:ea typeface="等线" charset="-122"/>
              </a:rPr>
              <a:pPr algn="r" eaLnBrk="1" hangingPunct="1"/>
              <a:t>8</a:t>
            </a:fld>
            <a:endParaRPr lang="en-US" altLang="zh-CN" sz="1200" b="0">
              <a:latin typeface="等线" charset="-122"/>
              <a:ea typeface="等线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504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等线" charset="-122"/>
                <a:ea typeface="等线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等线" charset="-122"/>
                <a:ea typeface="等线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等线" charset="-122"/>
                <a:ea typeface="等线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等线" charset="-122"/>
                <a:ea typeface="等线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等线" charset="-122"/>
                <a:ea typeface="等线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等线" charset="-122"/>
                <a:ea typeface="等线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等线" charset="-122"/>
                <a:ea typeface="等线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等线" charset="-122"/>
                <a:ea typeface="等线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等线" charset="-122"/>
                <a:ea typeface="等线" charset="-122"/>
              </a:defRPr>
            </a:lvl9pPr>
          </a:lstStyle>
          <a:p>
            <a:pPr>
              <a:spcBef>
                <a:spcPct val="0"/>
              </a:spcBef>
            </a:pPr>
            <a:fld id="{ADB21ADC-7794-4273-A041-087B63B47ADB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195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fld id="{324EB234-E221-4205-A7A2-A7FDE26E5B12}" type="slidenum">
              <a:rPr lang="zh-CN" altLang="en-US" b="0" smtClean="0">
                <a:latin typeface="等线" charset="-122"/>
                <a:ea typeface="等线" charset="-122"/>
              </a:rPr>
              <a:pPr/>
              <a:t>13</a:t>
            </a:fld>
            <a:endParaRPr lang="en-US" altLang="zh-CN" b="0">
              <a:latin typeface="等线" charset="-122"/>
              <a:ea typeface="等线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3292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33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1456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48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11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606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8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8791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924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1/27/22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693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67328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AA882-BD8A-42AC-9FE4-7185B49C1B60}" type="datetimeFigureOut">
              <a:rPr lang="en-US" smtClean="0"/>
              <a:t>1/27/22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51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50" r:id="rId7"/>
    <p:sldLayoutId id="2147483655" r:id="rId8"/>
    <p:sldLayoutId id="2147483660" r:id="rId9"/>
    <p:sldLayoutId id="214748366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emf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microsoft.com/office/2007/relationships/hdphoto" Target="../media/hdphoto3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14303" y="1586959"/>
            <a:ext cx="7653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09109" y="295629"/>
            <a:ext cx="78639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1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97" y="-106879"/>
            <a:ext cx="1052759" cy="1052759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27580" y="5850075"/>
            <a:ext cx="5826977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Long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78400" y="3169521"/>
            <a:ext cx="4321576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92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 - ay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6266" y="3651961"/>
            <a:ext cx="160415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4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4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100:</a:t>
            </a:r>
          </a:p>
        </p:txBody>
      </p:sp>
    </p:spTree>
    <p:extLst>
      <p:ext uri="{BB962C8B-B14F-4D97-AF65-F5344CB8AC3E}">
        <p14:creationId xmlns:p14="http://schemas.microsoft.com/office/powerpoint/2010/main" val="51447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Kết quả hình ảnh cho boneca palito escola | Школьные проекты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62" y="191394"/>
            <a:ext cx="10363919" cy="54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826738" y="3543300"/>
            <a:ext cx="7657231" cy="1383171"/>
          </a:xfrm>
          <a:prstGeom prst="rect">
            <a:avLst/>
          </a:prstGeom>
          <a:noFill/>
        </p:spPr>
        <p:txBody>
          <a:bodyPr wrap="square" lIns="40104" tIns="20052" rIns="40104" bIns="2005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725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2392440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直接连接符 3084"/>
          <p:cNvSpPr>
            <a:spLocks noChangeShapeType="1"/>
          </p:cNvSpPr>
          <p:nvPr/>
        </p:nvSpPr>
        <p:spPr bwMode="auto">
          <a:xfrm>
            <a:off x="5986463" y="3522663"/>
            <a:ext cx="0" cy="768351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2531">
              <a:solidFill>
                <a:srgbClr val="FFFFFF">
                  <a:lumMod val="6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403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6" y="517941"/>
            <a:ext cx="11593513" cy="6314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>
            <a:cxnSpLocks/>
          </p:cNvCxnSpPr>
          <p:nvPr/>
        </p:nvCxnSpPr>
        <p:spPr>
          <a:xfrm>
            <a:off x="2224881" y="2984502"/>
            <a:ext cx="1534319" cy="6907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>
          <a:xfrm>
            <a:off x="4572001" y="4291014"/>
            <a:ext cx="874329" cy="13843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 flipH="1">
            <a:off x="4705349" y="2695575"/>
            <a:ext cx="1044576" cy="7000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 flipV="1">
            <a:off x="7772400" y="2616203"/>
            <a:ext cx="1168400" cy="1059068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7673593" y="4090989"/>
            <a:ext cx="924307" cy="735806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3759200" y="4090989"/>
            <a:ext cx="2438400" cy="1471612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7998693"/>
      </p:ext>
    </p:extLst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室内, 物体&#10;&#10;描述已自动生成">
            <a:extLst>
              <a:ext uri="{FF2B5EF4-FFF2-40B4-BE49-F238E27FC236}">
                <a16:creationId xmlns:a16="http://schemas.microsoft.com/office/drawing/2014/main" id="{7CD291DC-213D-4B38-BFA1-5EF80B1899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072" y="67408"/>
            <a:ext cx="9539079" cy="65973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1" b="100000" l="409" r="98636">
                        <a14:foregroundMark x1="10778" y1="16793" x2="34106" y2="81313"/>
                        <a14:foregroundMark x1="13779" y1="19949" x2="37108" y2="19192"/>
                        <a14:foregroundMark x1="9550" y1="46591" x2="47885" y2="42677"/>
                        <a14:foregroundMark x1="23329" y1="47727" x2="21692" y2="58081"/>
                        <a14:foregroundMark x1="18690" y1="47348" x2="14598" y2="55051"/>
                        <a14:foregroundMark x1="24966" y1="46970" x2="22510" y2="59975"/>
                        <a14:foregroundMark x1="75443" y1="50000" x2="91269" y2="44949"/>
                        <a14:foregroundMark x1="52524" y1="41162" x2="64939" y2="47348"/>
                        <a14:foregroundMark x1="68759" y1="68939" x2="68349" y2="79672"/>
                        <a14:foregroundMark x1="64939" y1="39141" x2="73806" y2="38763"/>
                        <a14:foregroundMark x1="27967" y1="37626" x2="34516" y2="383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333" t="6164" r="3333" b="14170"/>
          <a:stretch/>
        </p:blipFill>
        <p:spPr>
          <a:xfrm>
            <a:off x="7063306" y="2035248"/>
            <a:ext cx="4037511" cy="46295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87166" y="2223546"/>
            <a:ext cx="549483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9600" b="1" kern="0" spc="51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vo" panose="02040603050506020204" pitchFamily="18" charset="0"/>
                <a:cs typeface="Arial"/>
                <a:sym typeface="Arial"/>
              </a:rPr>
              <a:t>TẬP VIẾT</a:t>
            </a:r>
          </a:p>
        </p:txBody>
      </p:sp>
    </p:spTree>
    <p:extLst>
      <p:ext uri="{BB962C8B-B14F-4D97-AF65-F5344CB8AC3E}">
        <p14:creationId xmlns:p14="http://schemas.microsoft.com/office/powerpoint/2010/main" val="209337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948185" y="901802"/>
            <a:ext cx="41386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0" dirty="0">
                <a:latin typeface="UTM Avo" panose="02040603050506020204" pitchFamily="18" charset="0"/>
                <a:ea typeface="Yu Gothic Light" panose="020B0300000000000000" pitchFamily="34" charset="-128"/>
              </a:rPr>
              <a:t>4. </a:t>
            </a:r>
            <a:r>
              <a:rPr lang="en-US" altLang="zh-CN" sz="4000" b="0" dirty="0" err="1">
                <a:latin typeface="UTM Avo" panose="02040603050506020204" pitchFamily="18" charset="0"/>
                <a:ea typeface="Yu Gothic Light" panose="020B0300000000000000" pitchFamily="34" charset="-128"/>
              </a:rPr>
              <a:t>Tập</a:t>
            </a:r>
            <a:r>
              <a:rPr lang="en-US" altLang="zh-CN" sz="4000" b="0" dirty="0">
                <a:latin typeface="UTM Avo" panose="02040603050506020204" pitchFamily="18" charset="0"/>
                <a:ea typeface="Yu Gothic Light" panose="020B0300000000000000" pitchFamily="34" charset="-128"/>
              </a:rPr>
              <a:t> </a:t>
            </a:r>
            <a:r>
              <a:rPr lang="en-US" altLang="zh-CN" sz="4000" b="0" dirty="0" err="1">
                <a:latin typeface="UTM Avo" panose="02040603050506020204" pitchFamily="18" charset="0"/>
                <a:ea typeface="Yu Gothic Light" panose="020B0300000000000000" pitchFamily="34" charset="-128"/>
              </a:rPr>
              <a:t>viết</a:t>
            </a:r>
            <a:endParaRPr lang="zh-CN" altLang="en-US" sz="4000" b="0" dirty="0">
              <a:latin typeface="UTM Avo" panose="02040603050506020204" pitchFamily="18" charset="0"/>
              <a:ea typeface="Yu Gothic Light" panose="020B0300000000000000" pitchFamily="34" charset="-128"/>
            </a:endParaRPr>
          </a:p>
        </p:txBody>
      </p:sp>
      <p:pic>
        <p:nvPicPr>
          <p:cNvPr id="55300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94504" y="1723775"/>
            <a:ext cx="9886122" cy="150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455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730717616803958501.mp4">
            <a:hlinkClick r:id="" action="ppaction://media"/>
            <a:extLst>
              <a:ext uri="{FF2B5EF4-FFF2-40B4-BE49-F238E27FC236}">
                <a16:creationId xmlns:a16="http://schemas.microsoft.com/office/drawing/2014/main" id="{1765C80C-25D6-954F-BFCD-75AEAF889A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3100" y="381000"/>
            <a:ext cx="108458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780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C842FA-3129-C04D-A37E-396A5C3F0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4170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9005149998256617442 (1).mp4">
            <a:hlinkClick r:id="" action="ppaction://media"/>
            <a:extLst>
              <a:ext uri="{FF2B5EF4-FFF2-40B4-BE49-F238E27FC236}">
                <a16:creationId xmlns:a16="http://schemas.microsoft.com/office/drawing/2014/main" id="{D747F722-22AC-E042-BCBD-CE990AB390B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3100" y="381000"/>
            <a:ext cx="108458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7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3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C842FA-3129-C04D-A37E-396A5C3F0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20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10367224" y="4458241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17116A6-DC4B-4A55-A9AD-8986E1FC76A5}"/>
              </a:ext>
            </a:extLst>
          </p:cNvPr>
          <p:cNvSpPr txBox="1"/>
          <p:nvPr/>
        </p:nvSpPr>
        <p:spPr>
          <a:xfrm flipH="1">
            <a:off x="3610985" y="2005659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GIẢI LAO</a:t>
            </a:r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Kết quả hình ảnh cho boneca palito escola | Школьные проекты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62" y="191394"/>
            <a:ext cx="10363919" cy="54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801338" y="3488774"/>
            <a:ext cx="7657231" cy="1383171"/>
          </a:xfrm>
          <a:prstGeom prst="rect">
            <a:avLst/>
          </a:prstGeom>
          <a:noFill/>
        </p:spPr>
        <p:txBody>
          <a:bodyPr wrap="square" lIns="40104" tIns="20052" rIns="40104" bIns="2005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725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TẬP ĐỌC</a:t>
            </a:r>
          </a:p>
        </p:txBody>
      </p:sp>
    </p:spTree>
    <p:extLst>
      <p:ext uri="{BB962C8B-B14F-4D97-AF65-F5344CB8AC3E}">
        <p14:creationId xmlns:p14="http://schemas.microsoft.com/office/powerpoint/2010/main" val="393970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899" y="3734474"/>
            <a:ext cx="2573357" cy="2573357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3515864" y="1918473"/>
            <a:ext cx="5685464" cy="1938044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3853801" y="2416596"/>
            <a:ext cx="5009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vi-VN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217" y="2887493"/>
            <a:ext cx="2780352" cy="27803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2" y="2"/>
            <a:ext cx="864108" cy="86410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084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963" b="100000" l="1595" r="62477">
                        <a14:foregroundMark x1="56191" y1="88682" x2="59756" y2="85885"/>
                        <a14:foregroundMark x1="60038" y1="91345" x2="59006" y2="91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676" r="36576"/>
          <a:stretch/>
        </p:blipFill>
        <p:spPr bwMode="auto">
          <a:xfrm>
            <a:off x="2032000" y="279401"/>
            <a:ext cx="9448800" cy="58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1931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70400" y="425105"/>
            <a:ext cx="6197600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67" dirty="0" err="1">
                <a:solidFill>
                  <a:srgbClr val="FF0000"/>
                </a:solidFill>
                <a:latin typeface="UTM Avo" panose="02040603050506020204" pitchFamily="18" charset="0"/>
              </a:rPr>
              <a:t>Sói</a:t>
            </a:r>
            <a:r>
              <a:rPr lang="en-US" sz="5867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5867" dirty="0" err="1">
                <a:solidFill>
                  <a:srgbClr val="FF0000"/>
                </a:solidFill>
                <a:latin typeface="UTM Avo" panose="02040603050506020204" pitchFamily="18" charset="0"/>
              </a:rPr>
              <a:t>và</a:t>
            </a:r>
            <a:r>
              <a:rPr lang="en-US" sz="5867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5867" dirty="0" err="1">
                <a:solidFill>
                  <a:srgbClr val="FF0000"/>
                </a:solidFill>
                <a:latin typeface="UTM Avo" panose="02040603050506020204" pitchFamily="18" charset="0"/>
              </a:rPr>
              <a:t>dê</a:t>
            </a:r>
            <a:endParaRPr lang="en-US" sz="5867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002" y="1601690"/>
            <a:ext cx="11600070" cy="4441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5867" dirty="0">
                <a:latin typeface="UTM Avo" panose="02040603050506020204" pitchFamily="18" charset="0"/>
              </a:rPr>
              <a:t>    </a:t>
            </a:r>
            <a:r>
              <a:rPr lang="en-US" sz="3733" dirty="0" err="1">
                <a:latin typeface="UTM Avo" panose="02040603050506020204" pitchFamily="18" charset="0"/>
              </a:rPr>
              <a:t>Dê</a:t>
            </a:r>
            <a:r>
              <a:rPr lang="en-US" sz="3733" dirty="0">
                <a:latin typeface="UTM Avo" panose="02040603050506020204" pitchFamily="18" charset="0"/>
              </a:rPr>
              <a:t> con </a:t>
            </a:r>
            <a:r>
              <a:rPr lang="en-US" sz="3733" dirty="0" err="1">
                <a:latin typeface="UTM Avo" panose="02040603050506020204" pitchFamily="18" charset="0"/>
              </a:rPr>
              <a:t>đang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gặm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cỏ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bỗng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thấy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sói</a:t>
            </a:r>
            <a:r>
              <a:rPr lang="en-US" sz="3733" dirty="0">
                <a:latin typeface="UTM Avo" panose="02040603050506020204" pitchFamily="18" charset="0"/>
              </a:rPr>
              <a:t> ở </a:t>
            </a:r>
            <a:r>
              <a:rPr lang="en-US" sz="3733" dirty="0" err="1">
                <a:latin typeface="UTM Avo" panose="02040603050506020204" pitchFamily="18" charset="0"/>
              </a:rPr>
              <a:t>ngay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trước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mặt</a:t>
            </a:r>
            <a:r>
              <a:rPr lang="en-US" sz="3733" dirty="0">
                <a:latin typeface="UTM Avo" panose="02040603050506020204" pitchFamily="18" charset="0"/>
              </a:rPr>
              <a:t>. </a:t>
            </a:r>
            <a:r>
              <a:rPr lang="en-US" sz="3733" dirty="0" err="1">
                <a:latin typeface="UTM Avo" panose="02040603050506020204" pitchFamily="18" charset="0"/>
              </a:rPr>
              <a:t>Dù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rất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sợ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dê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vẫn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bình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tĩnh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nói</a:t>
            </a:r>
            <a:r>
              <a:rPr lang="en-US" sz="3733" dirty="0">
                <a:latin typeface="UTM Avo" panose="02040603050506020204" pitchFamily="18" charset="0"/>
              </a:rPr>
              <a:t>:</a:t>
            </a:r>
          </a:p>
          <a:p>
            <a:pPr algn="just"/>
            <a:r>
              <a:rPr lang="en-US" sz="3733" dirty="0">
                <a:latin typeface="UTM Avo" panose="02040603050506020204" pitchFamily="18" charset="0"/>
              </a:rPr>
              <a:t> - </a:t>
            </a:r>
            <a:r>
              <a:rPr lang="en-US" sz="3733" dirty="0" err="1">
                <a:latin typeface="UTM Avo" panose="02040603050506020204" pitchFamily="18" charset="0"/>
              </a:rPr>
              <a:t>Để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bác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ngon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miệng</a:t>
            </a:r>
            <a:r>
              <a:rPr lang="en-US" sz="3733" dirty="0">
                <a:latin typeface="UTM Avo" panose="02040603050506020204" pitchFamily="18" charset="0"/>
              </a:rPr>
              <a:t>, con </a:t>
            </a:r>
            <a:r>
              <a:rPr lang="en-US" sz="3733" dirty="0" err="1">
                <a:latin typeface="UTM Avo" panose="02040603050506020204" pitchFamily="18" charset="0"/>
              </a:rPr>
              <a:t>hát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tặng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bác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một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bài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nhé</a:t>
            </a:r>
            <a:r>
              <a:rPr lang="en-US" sz="3733" dirty="0">
                <a:latin typeface="UTM Avo" panose="02040603050506020204" pitchFamily="18" charset="0"/>
              </a:rPr>
              <a:t>?</a:t>
            </a:r>
          </a:p>
          <a:p>
            <a:pPr algn="just"/>
            <a:r>
              <a:rPr lang="en-US" sz="3733" dirty="0">
                <a:latin typeface="UTM Avo" panose="02040603050506020204" pitchFamily="18" charset="0"/>
              </a:rPr>
              <a:t>    </a:t>
            </a:r>
            <a:r>
              <a:rPr lang="en-US" sz="3733" dirty="0" err="1">
                <a:latin typeface="UTM Avo" panose="02040603050506020204" pitchFamily="18" charset="0"/>
              </a:rPr>
              <a:t>Sói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đồng</a:t>
            </a:r>
            <a:r>
              <a:rPr lang="en-US" sz="3733" dirty="0">
                <a:latin typeface="UTM Avo" panose="02040603050506020204" pitchFamily="18" charset="0"/>
              </a:rPr>
              <a:t> ý. </a:t>
            </a:r>
            <a:r>
              <a:rPr lang="en-US" sz="3733" dirty="0" err="1">
                <a:latin typeface="UTM Avo" panose="02040603050506020204" pitchFamily="18" charset="0"/>
              </a:rPr>
              <a:t>Dê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bèn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lấy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hết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sức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hét</a:t>
            </a:r>
            <a:r>
              <a:rPr lang="en-US" sz="3733" dirty="0">
                <a:latin typeface="UTM Avo" panose="02040603050506020204" pitchFamily="18" charset="0"/>
              </a:rPr>
              <a:t>: “Be….be…”. </a:t>
            </a:r>
            <a:r>
              <a:rPr lang="en-US" sz="3733" dirty="0" err="1">
                <a:latin typeface="UTM Avo" panose="02040603050506020204" pitchFamily="18" charset="0"/>
              </a:rPr>
              <a:t>Ông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chủ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đang</a:t>
            </a:r>
            <a:r>
              <a:rPr lang="en-US" sz="3733" dirty="0">
                <a:latin typeface="UTM Avo" panose="02040603050506020204" pitchFamily="18" charset="0"/>
              </a:rPr>
              <a:t> ở </a:t>
            </a:r>
            <a:r>
              <a:rPr lang="en-US" sz="3733" dirty="0" err="1">
                <a:latin typeface="UTM Avo" panose="02040603050506020204" pitchFamily="18" charset="0"/>
              </a:rPr>
              <a:t>gần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đó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nghe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thấy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liền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vác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gậy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chạy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lại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nện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sói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một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trận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nên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thân</a:t>
            </a:r>
            <a:r>
              <a:rPr lang="en-US" sz="3733" dirty="0">
                <a:latin typeface="UTM Avo" panose="02040603050506020204" pitchFamily="18" charset="0"/>
              </a:rPr>
              <a:t>. 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3840018" y="2493818"/>
            <a:ext cx="1452418" cy="138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786091" y="2493818"/>
            <a:ext cx="3017982" cy="138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4033982" y="3061855"/>
            <a:ext cx="1812636" cy="138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399145" y="3629892"/>
            <a:ext cx="2167082" cy="138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45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70400" y="425105"/>
            <a:ext cx="6197600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67" dirty="0" err="1">
                <a:solidFill>
                  <a:srgbClr val="FF0000"/>
                </a:solidFill>
                <a:latin typeface="UTM Avo" panose="02040603050506020204" pitchFamily="18" charset="0"/>
              </a:rPr>
              <a:t>Sói</a:t>
            </a:r>
            <a:r>
              <a:rPr lang="en-US" sz="5867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5867" dirty="0" err="1">
                <a:solidFill>
                  <a:srgbClr val="FF0000"/>
                </a:solidFill>
                <a:latin typeface="UTM Avo" panose="02040603050506020204" pitchFamily="18" charset="0"/>
              </a:rPr>
              <a:t>và</a:t>
            </a:r>
            <a:r>
              <a:rPr lang="en-US" sz="5867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5867" dirty="0" err="1">
                <a:solidFill>
                  <a:srgbClr val="FF0000"/>
                </a:solidFill>
                <a:latin typeface="UTM Avo" panose="02040603050506020204" pitchFamily="18" charset="0"/>
              </a:rPr>
              <a:t>dê</a:t>
            </a:r>
            <a:endParaRPr lang="en-US" sz="5867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002" y="1601690"/>
            <a:ext cx="11600070" cy="4441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5867" dirty="0">
                <a:latin typeface="UTM Avo" panose="02040603050506020204" pitchFamily="18" charset="0"/>
              </a:rPr>
              <a:t>    </a:t>
            </a:r>
            <a:r>
              <a:rPr lang="en-US" sz="3733" dirty="0" err="1">
                <a:latin typeface="UTM Avo" panose="02040603050506020204" pitchFamily="18" charset="0"/>
              </a:rPr>
              <a:t>Dê</a:t>
            </a:r>
            <a:r>
              <a:rPr lang="en-US" sz="3733" dirty="0">
                <a:latin typeface="UTM Avo" panose="02040603050506020204" pitchFamily="18" charset="0"/>
              </a:rPr>
              <a:t> con </a:t>
            </a:r>
            <a:r>
              <a:rPr lang="en-US" sz="3733" dirty="0" err="1">
                <a:latin typeface="UTM Avo" panose="02040603050506020204" pitchFamily="18" charset="0"/>
              </a:rPr>
              <a:t>đang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gặm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cỏ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bỗng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thấy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sói</a:t>
            </a:r>
            <a:r>
              <a:rPr lang="en-US" sz="3733" dirty="0">
                <a:latin typeface="UTM Avo" panose="02040603050506020204" pitchFamily="18" charset="0"/>
              </a:rPr>
              <a:t> ở </a:t>
            </a:r>
            <a:r>
              <a:rPr lang="en-US" sz="3733" dirty="0" err="1">
                <a:latin typeface="UTM Avo" panose="02040603050506020204" pitchFamily="18" charset="0"/>
              </a:rPr>
              <a:t>ngay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trước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mặt</a:t>
            </a:r>
            <a:r>
              <a:rPr lang="en-US" sz="3733" dirty="0">
                <a:latin typeface="UTM Avo" panose="02040603050506020204" pitchFamily="18" charset="0"/>
              </a:rPr>
              <a:t>. </a:t>
            </a:r>
            <a:r>
              <a:rPr lang="en-US" sz="3733" dirty="0" err="1">
                <a:latin typeface="UTM Avo" panose="02040603050506020204" pitchFamily="18" charset="0"/>
              </a:rPr>
              <a:t>Dù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rất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sợ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dê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vẫn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bình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tĩnh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nói</a:t>
            </a:r>
            <a:r>
              <a:rPr lang="en-US" sz="3733" dirty="0">
                <a:latin typeface="UTM Avo" panose="02040603050506020204" pitchFamily="18" charset="0"/>
              </a:rPr>
              <a:t>:</a:t>
            </a:r>
          </a:p>
          <a:p>
            <a:pPr algn="just"/>
            <a:r>
              <a:rPr lang="en-US" sz="3733" dirty="0">
                <a:latin typeface="UTM Avo" panose="02040603050506020204" pitchFamily="18" charset="0"/>
              </a:rPr>
              <a:t> - </a:t>
            </a:r>
            <a:r>
              <a:rPr lang="en-US" sz="3733" dirty="0" err="1">
                <a:latin typeface="UTM Avo" panose="02040603050506020204" pitchFamily="18" charset="0"/>
              </a:rPr>
              <a:t>Để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bác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ngon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miệng</a:t>
            </a:r>
            <a:r>
              <a:rPr lang="en-US" sz="3733" dirty="0">
                <a:latin typeface="UTM Avo" panose="02040603050506020204" pitchFamily="18" charset="0"/>
              </a:rPr>
              <a:t>, con </a:t>
            </a:r>
            <a:r>
              <a:rPr lang="en-US" sz="3733" dirty="0" err="1">
                <a:latin typeface="UTM Avo" panose="02040603050506020204" pitchFamily="18" charset="0"/>
              </a:rPr>
              <a:t>hát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tặng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bác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một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bài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nhé</a:t>
            </a:r>
            <a:r>
              <a:rPr lang="en-US" sz="3733" dirty="0">
                <a:latin typeface="UTM Avo" panose="02040603050506020204" pitchFamily="18" charset="0"/>
              </a:rPr>
              <a:t>?</a:t>
            </a:r>
          </a:p>
          <a:p>
            <a:pPr algn="just"/>
            <a:r>
              <a:rPr lang="en-US" sz="3733" dirty="0">
                <a:latin typeface="UTM Avo" panose="02040603050506020204" pitchFamily="18" charset="0"/>
              </a:rPr>
              <a:t>    </a:t>
            </a:r>
            <a:r>
              <a:rPr lang="en-US" sz="3733" dirty="0" err="1">
                <a:latin typeface="UTM Avo" panose="02040603050506020204" pitchFamily="18" charset="0"/>
              </a:rPr>
              <a:t>Sói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đồng</a:t>
            </a:r>
            <a:r>
              <a:rPr lang="en-US" sz="3733" dirty="0">
                <a:latin typeface="UTM Avo" panose="02040603050506020204" pitchFamily="18" charset="0"/>
              </a:rPr>
              <a:t> ý. </a:t>
            </a:r>
            <a:r>
              <a:rPr lang="en-US" sz="3733" dirty="0" err="1">
                <a:latin typeface="UTM Avo" panose="02040603050506020204" pitchFamily="18" charset="0"/>
              </a:rPr>
              <a:t>Dê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bèn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lấy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hết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sức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hét</a:t>
            </a:r>
            <a:r>
              <a:rPr lang="en-US" sz="3733" dirty="0">
                <a:latin typeface="UTM Avo" panose="02040603050506020204" pitchFamily="18" charset="0"/>
              </a:rPr>
              <a:t>: “Be….be…”. </a:t>
            </a:r>
            <a:r>
              <a:rPr lang="en-US" sz="3733" dirty="0" err="1">
                <a:latin typeface="UTM Avo" panose="02040603050506020204" pitchFamily="18" charset="0"/>
              </a:rPr>
              <a:t>Ông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chủ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đang</a:t>
            </a:r>
            <a:r>
              <a:rPr lang="en-US" sz="3733" dirty="0">
                <a:latin typeface="UTM Avo" panose="02040603050506020204" pitchFamily="18" charset="0"/>
              </a:rPr>
              <a:t> ở </a:t>
            </a:r>
            <a:r>
              <a:rPr lang="en-US" sz="3733" dirty="0" err="1">
                <a:latin typeface="UTM Avo" panose="02040603050506020204" pitchFamily="18" charset="0"/>
              </a:rPr>
              <a:t>gần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đó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nghe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thấy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liền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vác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gậy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chạy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lại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nện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sói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một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trận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nên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thân</a:t>
            </a:r>
            <a:r>
              <a:rPr lang="en-US" sz="3733" dirty="0">
                <a:latin typeface="UTM Avo" panose="02040603050506020204" pitchFamily="18" charset="0"/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2837" y="1601690"/>
            <a:ext cx="290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9" y="2349836"/>
            <a:ext cx="290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7256" y="3033514"/>
            <a:ext cx="290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1893" y="3593275"/>
            <a:ext cx="290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92582" y="3593275"/>
            <a:ext cx="290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30837" y="3521961"/>
            <a:ext cx="290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30690" y="3521961"/>
            <a:ext cx="290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17725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70400" y="425105"/>
            <a:ext cx="6197600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67" dirty="0" err="1">
                <a:solidFill>
                  <a:srgbClr val="FF0000"/>
                </a:solidFill>
                <a:latin typeface="UTM Avo" panose="02040603050506020204" pitchFamily="18" charset="0"/>
              </a:rPr>
              <a:t>Sói</a:t>
            </a:r>
            <a:r>
              <a:rPr lang="en-US" sz="5867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5867" dirty="0" err="1">
                <a:solidFill>
                  <a:srgbClr val="FF0000"/>
                </a:solidFill>
                <a:latin typeface="UTM Avo" panose="02040603050506020204" pitchFamily="18" charset="0"/>
              </a:rPr>
              <a:t>và</a:t>
            </a:r>
            <a:r>
              <a:rPr lang="en-US" sz="5867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5867" dirty="0" err="1">
                <a:solidFill>
                  <a:srgbClr val="FF0000"/>
                </a:solidFill>
                <a:latin typeface="UTM Avo" panose="02040603050506020204" pitchFamily="18" charset="0"/>
              </a:rPr>
              <a:t>dê</a:t>
            </a:r>
            <a:endParaRPr lang="en-US" sz="5867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002" y="1601690"/>
            <a:ext cx="11600070" cy="4441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5867" dirty="0">
                <a:latin typeface="UTM Avo" panose="02040603050506020204" pitchFamily="18" charset="0"/>
              </a:rPr>
              <a:t>    </a:t>
            </a:r>
            <a:r>
              <a:rPr lang="en-US" sz="3733" dirty="0" err="1">
                <a:latin typeface="UTM Avo" panose="02040603050506020204" pitchFamily="18" charset="0"/>
              </a:rPr>
              <a:t>Dê</a:t>
            </a:r>
            <a:r>
              <a:rPr lang="en-US" sz="3733" dirty="0">
                <a:latin typeface="UTM Avo" panose="02040603050506020204" pitchFamily="18" charset="0"/>
              </a:rPr>
              <a:t> con </a:t>
            </a:r>
            <a:r>
              <a:rPr lang="en-US" sz="3733" dirty="0" err="1">
                <a:latin typeface="UTM Avo" panose="02040603050506020204" pitchFamily="18" charset="0"/>
              </a:rPr>
              <a:t>đang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gặm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cỏ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bỗng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thấy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sói</a:t>
            </a:r>
            <a:r>
              <a:rPr lang="en-US" sz="3733" dirty="0">
                <a:latin typeface="UTM Avo" panose="02040603050506020204" pitchFamily="18" charset="0"/>
              </a:rPr>
              <a:t> ở </a:t>
            </a:r>
            <a:r>
              <a:rPr lang="en-US" sz="3733" dirty="0" err="1">
                <a:latin typeface="UTM Avo" panose="02040603050506020204" pitchFamily="18" charset="0"/>
              </a:rPr>
              <a:t>ngay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trước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mặt</a:t>
            </a:r>
            <a:r>
              <a:rPr lang="en-US" sz="3733" dirty="0">
                <a:latin typeface="UTM Avo" panose="02040603050506020204" pitchFamily="18" charset="0"/>
              </a:rPr>
              <a:t>. </a:t>
            </a:r>
            <a:r>
              <a:rPr lang="en-US" sz="3733" dirty="0" err="1">
                <a:latin typeface="UTM Avo" panose="02040603050506020204" pitchFamily="18" charset="0"/>
              </a:rPr>
              <a:t>Dù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rất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sợ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dê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vẫn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bình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tĩnh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nói</a:t>
            </a:r>
            <a:r>
              <a:rPr lang="en-US" sz="3733" dirty="0">
                <a:latin typeface="UTM Avo" panose="02040603050506020204" pitchFamily="18" charset="0"/>
              </a:rPr>
              <a:t>:</a:t>
            </a:r>
          </a:p>
          <a:p>
            <a:pPr algn="just"/>
            <a:r>
              <a:rPr lang="en-US" sz="3733" dirty="0">
                <a:latin typeface="UTM Avo" panose="02040603050506020204" pitchFamily="18" charset="0"/>
              </a:rPr>
              <a:t> - </a:t>
            </a:r>
            <a:r>
              <a:rPr lang="en-US" sz="3733" dirty="0" err="1">
                <a:latin typeface="UTM Avo" panose="02040603050506020204" pitchFamily="18" charset="0"/>
              </a:rPr>
              <a:t>Để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bác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ngon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miệng</a:t>
            </a:r>
            <a:r>
              <a:rPr lang="en-US" sz="3733" dirty="0">
                <a:latin typeface="UTM Avo" panose="02040603050506020204" pitchFamily="18" charset="0"/>
              </a:rPr>
              <a:t>, con </a:t>
            </a:r>
            <a:r>
              <a:rPr lang="en-US" sz="3733" dirty="0" err="1">
                <a:latin typeface="UTM Avo" panose="02040603050506020204" pitchFamily="18" charset="0"/>
              </a:rPr>
              <a:t>hát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tặng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bác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một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bài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nhé</a:t>
            </a:r>
            <a:r>
              <a:rPr lang="en-US" sz="3733" dirty="0">
                <a:latin typeface="UTM Avo" panose="02040603050506020204" pitchFamily="18" charset="0"/>
              </a:rPr>
              <a:t>?</a:t>
            </a:r>
          </a:p>
          <a:p>
            <a:pPr algn="just"/>
            <a:r>
              <a:rPr lang="en-US" sz="3733" dirty="0">
                <a:latin typeface="UTM Avo" panose="02040603050506020204" pitchFamily="18" charset="0"/>
              </a:rPr>
              <a:t>    </a:t>
            </a:r>
            <a:r>
              <a:rPr lang="en-US" sz="3733" dirty="0" err="1">
                <a:latin typeface="UTM Avo" panose="02040603050506020204" pitchFamily="18" charset="0"/>
              </a:rPr>
              <a:t>Sói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đồng</a:t>
            </a:r>
            <a:r>
              <a:rPr lang="en-US" sz="3733" dirty="0">
                <a:latin typeface="UTM Avo" panose="02040603050506020204" pitchFamily="18" charset="0"/>
              </a:rPr>
              <a:t> ý. </a:t>
            </a:r>
            <a:r>
              <a:rPr lang="en-US" sz="3733" dirty="0" err="1">
                <a:latin typeface="UTM Avo" panose="02040603050506020204" pitchFamily="18" charset="0"/>
              </a:rPr>
              <a:t>Dê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bèn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lấy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hết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sức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hét</a:t>
            </a:r>
            <a:r>
              <a:rPr lang="en-US" sz="3733" dirty="0">
                <a:latin typeface="UTM Avo" panose="02040603050506020204" pitchFamily="18" charset="0"/>
              </a:rPr>
              <a:t>: “Be….be…”. </a:t>
            </a:r>
            <a:r>
              <a:rPr lang="en-US" sz="3733" dirty="0" err="1">
                <a:latin typeface="UTM Avo" panose="02040603050506020204" pitchFamily="18" charset="0"/>
              </a:rPr>
              <a:t>Ông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chủ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đang</a:t>
            </a:r>
            <a:r>
              <a:rPr lang="en-US" sz="3733" dirty="0">
                <a:latin typeface="UTM Avo" panose="02040603050506020204" pitchFamily="18" charset="0"/>
              </a:rPr>
              <a:t> ở </a:t>
            </a:r>
            <a:r>
              <a:rPr lang="en-US" sz="3733" dirty="0" err="1">
                <a:latin typeface="UTM Avo" panose="02040603050506020204" pitchFamily="18" charset="0"/>
              </a:rPr>
              <a:t>gần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đó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nghe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thấy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liền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vác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gậy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chạy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lại</a:t>
            </a:r>
            <a:r>
              <a:rPr lang="en-US" sz="3733" dirty="0">
                <a:latin typeface="UTM Avo" panose="02040603050506020204" pitchFamily="18" charset="0"/>
              </a:rPr>
              <a:t>, </a:t>
            </a:r>
            <a:r>
              <a:rPr lang="en-US" sz="3733" dirty="0" err="1">
                <a:latin typeface="UTM Avo" panose="02040603050506020204" pitchFamily="18" charset="0"/>
              </a:rPr>
              <a:t>nện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sói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một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trận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nên</a:t>
            </a:r>
            <a:r>
              <a:rPr lang="en-US" sz="3733" dirty="0">
                <a:latin typeface="UTM Avo" panose="02040603050506020204" pitchFamily="18" charset="0"/>
              </a:rPr>
              <a:t> </a:t>
            </a:r>
            <a:r>
              <a:rPr lang="en-US" sz="3733" dirty="0" err="1">
                <a:latin typeface="UTM Avo" panose="02040603050506020204" pitchFamily="18" charset="0"/>
              </a:rPr>
              <a:t>thân</a:t>
            </a:r>
            <a:r>
              <a:rPr lang="en-US" sz="3733" dirty="0">
                <a:latin typeface="UTM Avo" panose="02040603050506020204" pitchFamily="18" charset="0"/>
              </a:rPr>
              <a:t>. </a:t>
            </a:r>
          </a:p>
        </p:txBody>
      </p:sp>
      <p:sp>
        <p:nvSpPr>
          <p:cNvPr id="4" name="Oval 3"/>
          <p:cNvSpPr/>
          <p:nvPr/>
        </p:nvSpPr>
        <p:spPr>
          <a:xfrm>
            <a:off x="469002" y="1601690"/>
            <a:ext cx="570089" cy="6981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83957" y="3638308"/>
            <a:ext cx="570089" cy="6981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rgbClr val="FFFF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5754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A_图片 6">
            <a:extLst>
              <a:ext uri="{FF2B5EF4-FFF2-40B4-BE49-F238E27FC236}">
                <a16:creationId xmlns:a16="http://schemas.microsoft.com/office/drawing/2014/main" id="{91496B80-1B57-496D-94B4-06CDB715269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62" r="9742" b="11258"/>
          <a:stretch/>
        </p:blipFill>
        <p:spPr>
          <a:xfrm>
            <a:off x="931671" y="148752"/>
            <a:ext cx="9983072" cy="5508700"/>
          </a:xfrm>
          <a:prstGeom prst="rect">
            <a:avLst/>
          </a:prstGeom>
        </p:spPr>
      </p:pic>
      <p:pic>
        <p:nvPicPr>
          <p:cNvPr id="18" name="图片 37">
            <a:extLst>
              <a:ext uri="{FF2B5EF4-FFF2-40B4-BE49-F238E27FC236}">
                <a16:creationId xmlns:a16="http://schemas.microsoft.com/office/drawing/2014/main" id="{CA51BFDD-7EB2-41C7-B1D2-9A78363AE0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40" y="-214166"/>
            <a:ext cx="2052744" cy="225497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组合 23"/>
          <p:cNvGrpSpPr/>
          <p:nvPr/>
        </p:nvGrpSpPr>
        <p:grpSpPr>
          <a:xfrm>
            <a:off x="0" y="5731517"/>
            <a:ext cx="12203723" cy="1123363"/>
            <a:chOff x="-17585" y="5729324"/>
            <a:chExt cx="12203723" cy="1123362"/>
          </a:xfrm>
        </p:grpSpPr>
        <p:pic>
          <p:nvPicPr>
            <p:cNvPr id="20" name="图片 24"/>
            <p:cNvPicPr>
              <a:picLocks noChangeAspect="1"/>
            </p:cNvPicPr>
            <p:nvPr/>
          </p:nvPicPr>
          <p:blipFill rotWithShape="1">
            <a:blip r:embed="rId7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21" name="图片 25"/>
            <p:cNvPicPr>
              <a:picLocks noChangeAspect="1"/>
            </p:cNvPicPr>
            <p:nvPr/>
          </p:nvPicPr>
          <p:blipFill rotWithShape="1">
            <a:blip r:embed="rId7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23" name="PA_图片 3">
            <a:extLst>
              <a:ext uri="{FF2B5EF4-FFF2-40B4-BE49-F238E27FC236}">
                <a16:creationId xmlns:a16="http://schemas.microsoft.com/office/drawing/2014/main" id="{5B74BE9E-C78D-4DEC-B03F-FC27DD50910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7666" y="2040811"/>
            <a:ext cx="3713956" cy="371395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724472" y="1742033"/>
            <a:ext cx="6743055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pPr algn="l"/>
            <a:r>
              <a:rPr lang="en-US" sz="8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HIỂU BÀI</a:t>
            </a:r>
          </a:p>
        </p:txBody>
      </p:sp>
    </p:spTree>
    <p:extLst>
      <p:ext uri="{BB962C8B-B14F-4D97-AF65-F5344CB8AC3E}">
        <p14:creationId xmlns:p14="http://schemas.microsoft.com/office/powerpoint/2010/main" val="68773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74073"/>
            <a:ext cx="12173233" cy="666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Box 3"/>
          <p:cNvSpPr txBox="1">
            <a:spLocks noChangeArrowheads="1"/>
          </p:cNvSpPr>
          <p:nvPr/>
        </p:nvSpPr>
        <p:spPr bwMode="auto">
          <a:xfrm>
            <a:off x="5653767" y="4306888"/>
            <a:ext cx="647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  <a:latin typeface="UTM Avo" panose="02040603050506020204" pitchFamily="18" charset="0"/>
              </a:rPr>
              <a:t>3</a:t>
            </a:r>
          </a:p>
        </p:txBody>
      </p:sp>
      <p:sp>
        <p:nvSpPr>
          <p:cNvPr id="54277" name="TextBox 4"/>
          <p:cNvSpPr txBox="1">
            <a:spLocks noChangeArrowheads="1"/>
          </p:cNvSpPr>
          <p:nvPr/>
        </p:nvSpPr>
        <p:spPr bwMode="auto">
          <a:xfrm>
            <a:off x="1099912" y="4306888"/>
            <a:ext cx="4531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  <a:latin typeface="UTM Avo" panose="02040603050506020204" pitchFamily="18" charset="0"/>
              </a:rPr>
              <a:t>4</a:t>
            </a:r>
          </a:p>
        </p:txBody>
      </p:sp>
      <p:pic>
        <p:nvPicPr>
          <p:cNvPr id="54274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600" y="155450"/>
            <a:ext cx="1660526" cy="162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3025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3899"/>
            <a:ext cx="12116571" cy="56188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93102" y="4933772"/>
            <a:ext cx="741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CỦNG CỐ</a:t>
            </a:r>
          </a:p>
        </p:txBody>
      </p:sp>
    </p:spTree>
    <p:extLst>
      <p:ext uri="{BB962C8B-B14F-4D97-AF65-F5344CB8AC3E}">
        <p14:creationId xmlns:p14="http://schemas.microsoft.com/office/powerpoint/2010/main" val="220538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320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Kết quả hình ảnh cho boneca palito escola | Школьные проекты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62" y="191394"/>
            <a:ext cx="10363919" cy="54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737838" y="3552273"/>
            <a:ext cx="7657231" cy="1383171"/>
          </a:xfrm>
          <a:prstGeom prst="rect">
            <a:avLst/>
          </a:prstGeom>
          <a:noFill/>
        </p:spPr>
        <p:txBody>
          <a:bodyPr wrap="square" lIns="40104" tIns="20052" rIns="40104" bIns="2005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725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3324920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2834E0F-0B75-400A-8A30-0BFF85D5BD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7" b="56884"/>
          <a:stretch/>
        </p:blipFill>
        <p:spPr>
          <a:xfrm>
            <a:off x="0" y="897936"/>
            <a:ext cx="12219833" cy="460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32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5">
            <a:extLst>
              <a:ext uri="{FF2B5EF4-FFF2-40B4-BE49-F238E27FC236}">
                <a16:creationId xmlns:a16="http://schemas.microsoft.com/office/drawing/2014/main" id="{EC3AB160-963A-45A4-A747-F666C0BCC2F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313559" y="1187171"/>
            <a:ext cx="5971034" cy="2575605"/>
            <a:chOff x="1879020" y="2454748"/>
            <a:chExt cx="1529909" cy="697312"/>
          </a:xfrm>
        </p:grpSpPr>
        <p:sp>
          <p:nvSpPr>
            <p:cNvPr id="5" name="任意多边形 10">
              <a:extLst>
                <a:ext uri="{FF2B5EF4-FFF2-40B4-BE49-F238E27FC236}">
                  <a16:creationId xmlns:a16="http://schemas.microsoft.com/office/drawing/2014/main" id="{72CECC71-9435-47C9-AD85-C94A4A67A670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11">
              <a:extLst>
                <a:ext uri="{FF2B5EF4-FFF2-40B4-BE49-F238E27FC236}">
                  <a16:creationId xmlns:a16="http://schemas.microsoft.com/office/drawing/2014/main" id="{77901CAA-86F8-4908-8B85-16A6C8B3BE73}"/>
                </a:ext>
              </a:extLst>
            </p:cNvPr>
            <p:cNvSpPr/>
            <p:nvPr/>
          </p:nvSpPr>
          <p:spPr>
            <a:xfrm>
              <a:off x="1879020" y="2458763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2">
              <a:extLst>
                <a:ext uri="{FF2B5EF4-FFF2-40B4-BE49-F238E27FC236}">
                  <a16:creationId xmlns:a16="http://schemas.microsoft.com/office/drawing/2014/main" id="{17969501-F4DC-44C4-A8C8-7A2EE9CE547C}"/>
                </a:ext>
              </a:extLst>
            </p:cNvPr>
            <p:cNvSpPr txBox="1"/>
            <p:nvPr/>
          </p:nvSpPr>
          <p:spPr>
            <a:xfrm>
              <a:off x="1975919" y="2502700"/>
              <a:ext cx="1314030" cy="6013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Bài </a:t>
              </a:r>
              <a:r>
                <a:rPr lang="en-US" altLang="zh-CN" sz="4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100</a:t>
              </a:r>
              <a:r>
                <a:rPr lang="vi-VN" altLang="zh-CN" sz="4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: </a:t>
              </a:r>
              <a:endParaRPr lang="en-US" altLang="zh-CN" sz="44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  <a:p>
              <a:pPr algn="ctr">
                <a:lnSpc>
                  <a:spcPct val="125000"/>
                </a:lnSpc>
              </a:pPr>
              <a:r>
                <a:rPr lang="en-US" altLang="zh-CN" sz="7200" b="1" dirty="0">
                  <a:solidFill>
                    <a:srgbClr val="FF7707"/>
                  </a:solidFill>
                  <a:latin typeface=".VnAvant" panose="020B7200000000000000" pitchFamily="34" charset="0"/>
                  <a:ea typeface="方正静蕾简体" panose="02000000000000000000" pitchFamily="2" charset="-122"/>
                </a:rPr>
                <a:t>oi - </a:t>
              </a:r>
              <a:r>
                <a:rPr lang="en-US" altLang="zh-CN" sz="7200" b="1" dirty="0" err="1">
                  <a:solidFill>
                    <a:srgbClr val="FF7707"/>
                  </a:solidFill>
                  <a:latin typeface=".VnAvant" panose="020B7200000000000000" pitchFamily="34" charset="0"/>
                  <a:ea typeface="方正静蕾简体" panose="02000000000000000000" pitchFamily="2" charset="-122"/>
                </a:rPr>
                <a:t>ây</a:t>
              </a:r>
              <a:endParaRPr lang="en-US" altLang="zh-CN" sz="7200" b="1" dirty="0">
                <a:solidFill>
                  <a:srgbClr val="FF7707"/>
                </a:solidFill>
                <a:latin typeface=".VnAvant" panose="020B7200000000000000" pitchFamily="34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15" name="图片 20">
            <a:extLst>
              <a:ext uri="{FF2B5EF4-FFF2-40B4-BE49-F238E27FC236}">
                <a16:creationId xmlns:a16="http://schemas.microsoft.com/office/drawing/2014/main" id="{EC2A9EB7-9C0A-4142-BDBD-FC04C4BC5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4" t="-987" r="-3110" b="987"/>
          <a:stretch/>
        </p:blipFill>
        <p:spPr>
          <a:xfrm flipH="1">
            <a:off x="9352653" y="2081737"/>
            <a:ext cx="2901200" cy="4277340"/>
          </a:xfrm>
          <a:prstGeom prst="rect">
            <a:avLst/>
          </a:prstGeom>
        </p:spPr>
      </p:pic>
      <p:pic>
        <p:nvPicPr>
          <p:cNvPr id="16" name="图片 21">
            <a:extLst>
              <a:ext uri="{FF2B5EF4-FFF2-40B4-BE49-F238E27FC236}">
                <a16:creationId xmlns:a16="http://schemas.microsoft.com/office/drawing/2014/main" id="{C8C7B69D-FBA7-4207-B9E8-4B7B905936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650" y="2286041"/>
            <a:ext cx="3722008" cy="3722008"/>
          </a:xfrm>
          <a:prstGeom prst="rect">
            <a:avLst/>
          </a:prstGeom>
        </p:spPr>
      </p:pic>
      <p:pic>
        <p:nvPicPr>
          <p:cNvPr id="17" name="图片 22">
            <a:extLst>
              <a:ext uri="{FF2B5EF4-FFF2-40B4-BE49-F238E27FC236}">
                <a16:creationId xmlns:a16="http://schemas.microsoft.com/office/drawing/2014/main" id="{A2BC2183-0426-45B8-B08A-B35382EA97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69" y="737667"/>
            <a:ext cx="775680" cy="718456"/>
          </a:xfrm>
          <a:prstGeom prst="rect">
            <a:avLst/>
          </a:prstGeom>
        </p:spPr>
      </p:pic>
      <p:pic>
        <p:nvPicPr>
          <p:cNvPr id="18" name="图片 23">
            <a:extLst>
              <a:ext uri="{FF2B5EF4-FFF2-40B4-BE49-F238E27FC236}">
                <a16:creationId xmlns:a16="http://schemas.microsoft.com/office/drawing/2014/main" id="{B74DACB9-51DD-435C-8F5A-313D31D8D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470737" y="2124050"/>
            <a:ext cx="544288" cy="406840"/>
          </a:xfrm>
          <a:prstGeom prst="rect">
            <a:avLst/>
          </a:prstGeom>
        </p:spPr>
      </p:pic>
      <p:grpSp>
        <p:nvGrpSpPr>
          <p:cNvPr id="19" name="组合 27">
            <a:extLst>
              <a:ext uri="{FF2B5EF4-FFF2-40B4-BE49-F238E27FC236}">
                <a16:creationId xmlns:a16="http://schemas.microsoft.com/office/drawing/2014/main" id="{C7129C61-681B-42D5-AB64-05BFB0A70338}"/>
              </a:ext>
            </a:extLst>
          </p:cNvPr>
          <p:cNvGrpSpPr/>
          <p:nvPr/>
        </p:nvGrpSpPr>
        <p:grpSpPr>
          <a:xfrm>
            <a:off x="0" y="4332511"/>
            <a:ext cx="12192000" cy="2505456"/>
            <a:chOff x="-175847" y="4352544"/>
            <a:chExt cx="12367847" cy="2505456"/>
          </a:xfrm>
        </p:grpSpPr>
        <p:pic>
          <p:nvPicPr>
            <p:cNvPr id="20" name="图片 28">
              <a:extLst>
                <a:ext uri="{FF2B5EF4-FFF2-40B4-BE49-F238E27FC236}">
                  <a16:creationId xmlns:a16="http://schemas.microsoft.com/office/drawing/2014/main" id="{9111AC26-8D1A-4D2D-B1FA-1E25E17551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21" name="图片 29">
              <a:extLst>
                <a:ext uri="{FF2B5EF4-FFF2-40B4-BE49-F238E27FC236}">
                  <a16:creationId xmlns:a16="http://schemas.microsoft.com/office/drawing/2014/main" id="{4B7FF920-121C-45D2-B8C1-A60EF85BD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5224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Kết quả hình ảnh cho boneca palito escola | Школьные проекты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40" y="292101"/>
            <a:ext cx="10363919" cy="54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915638" y="3603073"/>
            <a:ext cx="7657231" cy="1383171"/>
          </a:xfrm>
          <a:prstGeom prst="rect">
            <a:avLst/>
          </a:prstGeom>
          <a:noFill/>
        </p:spPr>
        <p:txBody>
          <a:bodyPr wrap="square" lIns="40104" tIns="20052" rIns="40104" bIns="2005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725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LÀM QUEN</a:t>
            </a:r>
          </a:p>
        </p:txBody>
      </p:sp>
    </p:spTree>
    <p:extLst>
      <p:ext uri="{BB962C8B-B14F-4D97-AF65-F5344CB8AC3E}">
        <p14:creationId xmlns:p14="http://schemas.microsoft.com/office/powerpoint/2010/main" val="2784211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6597D3F-C7C0-4F92-868C-1B0EBEEEC68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9845"/>
            <a:ext cx="6250194" cy="385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84473" y="817418"/>
            <a:ext cx="32973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con voi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08470" y="2354903"/>
            <a:ext cx="1537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latin typeface=".VnAvant" panose="020B7200000000000000" pitchFamily="34" charset="0"/>
              </a:rPr>
              <a:t>voi</a:t>
            </a:r>
            <a:endParaRPr lang="en-US" sz="6600" b="1" dirty="0">
              <a:latin typeface=".VnAvant" panose="020B7200000000000000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03378" y="817418"/>
            <a:ext cx="27313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7200000000000000" pitchFamily="34" charset="0"/>
              </a:rPr>
              <a:t>oi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96494" y="2354903"/>
            <a:ext cx="1537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7200000000000000" pitchFamily="34" charset="0"/>
              </a:rPr>
              <a:t>oi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348047" y="4225821"/>
            <a:ext cx="1537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7200000000000000" pitchFamily="34" charset="0"/>
              </a:rPr>
              <a:t>oi</a:t>
            </a:r>
          </a:p>
        </p:txBody>
      </p:sp>
    </p:spTree>
    <p:extLst>
      <p:ext uri="{BB962C8B-B14F-4D97-AF65-F5344CB8AC3E}">
        <p14:creationId xmlns:p14="http://schemas.microsoft.com/office/powerpoint/2010/main" val="3702297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7621932-A259-4C46-903D-E2D573D109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39" y="342698"/>
            <a:ext cx="4560189" cy="5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913421" y="658275"/>
            <a:ext cx="38792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latin typeface=".VnAvant" panose="020B7200000000000000" pitchFamily="34" charset="0"/>
              </a:rPr>
              <a:t>cây</a:t>
            </a:r>
            <a:r>
              <a:rPr lang="en-US" sz="6600" b="1" dirty="0">
                <a:latin typeface=".VnAvant" panose="020B7200000000000000" pitchFamily="34" charset="0"/>
              </a:rPr>
              <a:t> </a:t>
            </a:r>
            <a:r>
              <a:rPr lang="en-US" sz="6600" b="1" dirty="0" err="1">
                <a:latin typeface=".VnAvant" panose="020B7200000000000000" pitchFamily="34" charset="0"/>
              </a:rPr>
              <a:t>dừa</a:t>
            </a:r>
            <a:endParaRPr lang="en-US" sz="6600" b="1" dirty="0">
              <a:latin typeface=".VnAvant" panose="020B7200000000000000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27276" y="2272515"/>
            <a:ext cx="20712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latin typeface=".VnAvant" panose="020B7200000000000000" pitchFamily="34" charset="0"/>
              </a:rPr>
              <a:t>c</a:t>
            </a:r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ây</a:t>
            </a:r>
            <a:endParaRPr lang="en-US" sz="6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69431" y="658275"/>
            <a:ext cx="25989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ây</a:t>
            </a:r>
            <a:endParaRPr lang="en-US" sz="6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40609" y="4255509"/>
            <a:ext cx="1537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ây</a:t>
            </a:r>
            <a:endParaRPr lang="en-US" sz="6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270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5128" y="1025236"/>
            <a:ext cx="32973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con voi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15492" y="2632362"/>
            <a:ext cx="1537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voi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72946" y="1025236"/>
            <a:ext cx="2051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7200000000000000" pitchFamily="34" charset="0"/>
              </a:rPr>
              <a:t>oi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87584" y="2632362"/>
            <a:ext cx="21098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7200000000000000" pitchFamily="34" charset="0"/>
              </a:rPr>
              <a:t>oi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38052" y="4433639"/>
            <a:ext cx="1537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oi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04367" y="1025236"/>
            <a:ext cx="38792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latin typeface=".VnAvant" panose="020B7200000000000000" pitchFamily="34" charset="0"/>
              </a:rPr>
              <a:t>cây</a:t>
            </a:r>
            <a:r>
              <a:rPr lang="en-US" sz="6600" b="1" dirty="0">
                <a:latin typeface=".VnAvant" panose="020B7200000000000000" pitchFamily="34" charset="0"/>
              </a:rPr>
              <a:t> </a:t>
            </a:r>
            <a:r>
              <a:rPr lang="en-US" sz="6600" b="1" dirty="0" err="1">
                <a:latin typeface=".VnAvant" panose="020B7200000000000000" pitchFamily="34" charset="0"/>
              </a:rPr>
              <a:t>dừa</a:t>
            </a:r>
            <a:endParaRPr lang="en-US" sz="6600" b="1" dirty="0"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8222" y="2639476"/>
            <a:ext cx="20712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latin typeface=".VnAvant" panose="020B7200000000000000" pitchFamily="34" charset="0"/>
              </a:rPr>
              <a:t>c</a:t>
            </a:r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ây</a:t>
            </a:r>
            <a:endParaRPr lang="en-US" sz="6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68043" y="1025236"/>
            <a:ext cx="19678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ây</a:t>
            </a:r>
            <a:endParaRPr lang="en-US" sz="6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68043" y="4646221"/>
            <a:ext cx="1537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ây</a:t>
            </a:r>
            <a:endParaRPr lang="en-US" sz="6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96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</TotalTime>
  <Words>346</Words>
  <Application>Microsoft Macintosh PowerPoint</Application>
  <PresentationFormat>Widescreen</PresentationFormat>
  <Paragraphs>64</Paragraphs>
  <Slides>27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1" baseType="lpstr">
      <vt:lpstr>等线</vt:lpstr>
      <vt:lpstr>微软雅黑</vt:lpstr>
      <vt:lpstr>SimSun</vt:lpstr>
      <vt:lpstr>Yu Gothic Light</vt:lpstr>
      <vt:lpstr>.VnAvant</vt:lpstr>
      <vt:lpstr>#9Slide03 Quicksand Bold</vt:lpstr>
      <vt:lpstr>Arial</vt:lpstr>
      <vt:lpstr>Arial-Rounded</vt:lpstr>
      <vt:lpstr>Calibri</vt:lpstr>
      <vt:lpstr>Calibri Light</vt:lpstr>
      <vt:lpstr>Times New Roman</vt:lpstr>
      <vt:lpstr>UTM Avo</vt:lpstr>
      <vt:lpstr>方正静蕾简体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Microsoft Office User</cp:lastModifiedBy>
  <cp:revision>70</cp:revision>
  <dcterms:created xsi:type="dcterms:W3CDTF">2020-02-20T05:41:00Z</dcterms:created>
  <dcterms:modified xsi:type="dcterms:W3CDTF">2022-01-27T15:05:21Z</dcterms:modified>
</cp:coreProperties>
</file>