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00" r:id="rId4"/>
    <p:sldId id="401" r:id="rId6"/>
    <p:sldId id="480" r:id="rId7"/>
    <p:sldId id="482" r:id="rId8"/>
    <p:sldId id="483" r:id="rId9"/>
    <p:sldId id="394" r:id="rId10"/>
    <p:sldId id="403" r:id="rId11"/>
    <p:sldId id="438" r:id="rId12"/>
    <p:sldId id="407" r:id="rId13"/>
    <p:sldId id="404" r:id="rId14"/>
    <p:sldId id="408" r:id="rId15"/>
    <p:sldId id="409" r:id="rId16"/>
    <p:sldId id="410" r:id="rId17"/>
    <p:sldId id="411" r:id="rId18"/>
    <p:sldId id="412" r:id="rId19"/>
    <p:sldId id="415" r:id="rId20"/>
    <p:sldId id="416" r:id="rId21"/>
    <p:sldId id="467" r:id="rId22"/>
    <p:sldId id="468" r:id="rId23"/>
    <p:sldId id="469" r:id="rId24"/>
    <p:sldId id="420" r:id="rId25"/>
    <p:sldId id="421" r:id="rId26"/>
    <p:sldId id="419" r:id="rId27"/>
    <p:sldId id="436" r:id="rId28"/>
    <p:sldId id="484" r:id="rId29"/>
    <p:sldId id="443" r:id="rId30"/>
    <p:sldId id="444" r:id="rId31"/>
    <p:sldId id="445" r:id="rId32"/>
    <p:sldId id="446" r:id="rId33"/>
    <p:sldId id="447" r:id="rId34"/>
    <p:sldId id="485" r:id="rId35"/>
    <p:sldId id="486" r:id="rId36"/>
    <p:sldId id="378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800000"/>
    <a:srgbClr val="10FCE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55"/>
    <p:restoredTop sz="94660"/>
  </p:normalViewPr>
  <p:slideViewPr>
    <p:cSldViewPr showGuides="1">
      <p:cViewPr varScale="1">
        <p:scale>
          <a:sx n="67" d="100"/>
          <a:sy n="67" d="100"/>
        </p:scale>
        <p:origin x="11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F03C-81D6-4F6D-9424-AE1421F53B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1" i="1" dirty="0">
                <a:latin typeface="Arial" panose="020B0604020202020204" pitchFamily="34" charset="0"/>
              </a:rPr>
            </a:fld>
            <a:endParaRPr lang="en-US" altLang="en-US" sz="1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1" i="1" dirty="0">
                <a:latin typeface="Arial" panose="020B0604020202020204" pitchFamily="34" charset="0"/>
              </a:rPr>
            </a:fld>
            <a:endParaRPr lang="en-US" altLang="en-US" sz="1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1" i="1" dirty="0">
                <a:latin typeface="Arial" panose="020B0604020202020204" pitchFamily="34" charset="0"/>
              </a:rPr>
            </a:fld>
            <a:endParaRPr lang="en-US" altLang="en-US" sz="1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1" i="1" dirty="0">
                <a:latin typeface="Arial" panose="020B0604020202020204" pitchFamily="34" charset="0"/>
              </a:rPr>
            </a:fld>
            <a:endParaRPr lang="en-US" altLang="en-US" sz="1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1" i="1" dirty="0">
                <a:latin typeface="Arial" panose="020B0604020202020204" pitchFamily="34" charset="0"/>
              </a:rPr>
            </a:fld>
            <a:endParaRPr lang="en-US" altLang="en-US" sz="1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7BA31-24CD-4715-9081-298256AAE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.GIF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.GIF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.GIF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.GIF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.GIF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3" Type="http://schemas.openxmlformats.org/officeDocument/2006/relationships/audio" Target="../media/audio5.wav"/><Relationship Id="rId2" Type="http://schemas.openxmlformats.org/officeDocument/2006/relationships/image" Target="../media/image17.GIF"/><Relationship Id="rId1" Type="http://schemas.openxmlformats.org/officeDocument/2006/relationships/hyperlink" Target="file:///G:\thu%20huong\Bai%20giang%20Dien%20tu\huong%205\Package%20-%20tremayso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GIF"/><Relationship Id="rId1" Type="http://schemas.openxmlformats.org/officeDocument/2006/relationships/hyperlink" Target="file:///G:\thu%20huong\Bai%20giang%20Dien%20tu\huong%205\Package%20-%20tremaysong" TargetMode="Externa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3" Type="http://schemas.openxmlformats.org/officeDocument/2006/relationships/audio" Target="../media/audio5.wav"/><Relationship Id="rId2" Type="http://schemas.openxmlformats.org/officeDocument/2006/relationships/image" Target="../media/image17.GIF"/><Relationship Id="rId1" Type="http://schemas.openxmlformats.org/officeDocument/2006/relationships/hyperlink" Target="file:///G:\thu%20huong\Bai%20giang%20Dien%20tu\huong%205\Package%20-%20tremaysong" TargetMode="Externa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3" Type="http://schemas.openxmlformats.org/officeDocument/2006/relationships/audio" Target="../media/audio5.wav"/><Relationship Id="rId2" Type="http://schemas.openxmlformats.org/officeDocument/2006/relationships/image" Target="../media/image17.GIF"/><Relationship Id="rId1" Type="http://schemas.openxmlformats.org/officeDocument/2006/relationships/hyperlink" Target="file:///G:\thu%20huong\Bai%20giang%20Dien%20tu\huong%205\Package%20-%20tremayso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3" Type="http://schemas.openxmlformats.org/officeDocument/2006/relationships/audio" Target="../media/audio5.wav"/><Relationship Id="rId2" Type="http://schemas.openxmlformats.org/officeDocument/2006/relationships/image" Target="../media/image17.GIF"/><Relationship Id="rId1" Type="http://schemas.openxmlformats.org/officeDocument/2006/relationships/hyperlink" Target="file:///G:\thu%20huong\Bai%20giang%20Dien%20tu\huong%205\Package%20-%20tremayson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380683" y="4495483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371600" y="1600517"/>
            <a:ext cx="4924425" cy="750888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9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Ai nhanh, </a:t>
            </a:r>
            <a:r>
              <a:rPr kumimoji="0" lang="vi-VN" sz="369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ai </a:t>
            </a:r>
            <a:r>
              <a:rPr kumimoji="0" lang="vi-VN" sz="3690" b="1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đúng</a:t>
            </a:r>
            <a:r>
              <a:rPr kumimoji="0" lang="vi-VN" sz="369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!</a:t>
            </a:r>
            <a:endParaRPr kumimoji="0" lang="en-US" sz="3690" b="1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4100" name="WordArt 20"/>
          <p:cNvSpPr>
            <a:spLocks noTextEdit="1"/>
          </p:cNvSpPr>
          <p:nvPr/>
        </p:nvSpPr>
        <p:spPr>
          <a:xfrm>
            <a:off x="1828483" y="685800"/>
            <a:ext cx="4502150" cy="420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  <a:normAutofit/>
          </a:bodyPr>
          <a:p>
            <a:pPr algn="ctr"/>
            <a:r>
              <a:rPr lang="en-US" sz="3300" spc="-33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300" spc="-33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032250" y="5646738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0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4032250" y="5646738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1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032250" y="5646738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4044950" y="5611813"/>
            <a:ext cx="1042988" cy="9413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3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4044950" y="5645150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4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4044950" y="5659438"/>
            <a:ext cx="1054100" cy="8445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5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6" name="Group 76"/>
          <p:cNvGrpSpPr/>
          <p:nvPr/>
        </p:nvGrpSpPr>
        <p:grpSpPr>
          <a:xfrm>
            <a:off x="3411538" y="5638800"/>
            <a:ext cx="2455862" cy="885825"/>
            <a:chOff x="912" y="3294"/>
            <a:chExt cx="1584" cy="406"/>
          </a:xfrm>
        </p:grpSpPr>
        <p:sp>
          <p:nvSpPr>
            <p:cNvPr id="34834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116" name="WordArt 78"/>
            <p:cNvSpPr>
              <a:spLocks noTextEdit="1"/>
            </p:cNvSpPr>
            <p:nvPr/>
          </p:nvSpPr>
          <p:spPr>
            <a:xfrm>
              <a:off x="1248" y="3406"/>
              <a:ext cx="110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12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" name="Text Box 17"/>
          <p:cNvSpPr txBox="1"/>
          <p:nvPr/>
        </p:nvSpPr>
        <p:spPr>
          <a:xfrm>
            <a:off x="414338" y="2742883"/>
            <a:ext cx="8653462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cho câu sau: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tồn tại ở những thể 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Thể lỏng, thể khí.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Thể lỏng, thể rắn.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Thể rắn, thể lỏng, thể khí.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ction Button: Sound 17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8534400" y="6262688"/>
            <a:ext cx="533400" cy="4572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4113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loud 2"/>
          <p:cNvSpPr/>
          <p:nvPr/>
        </p:nvSpPr>
        <p:spPr>
          <a:xfrm>
            <a:off x="1219200" y="1866900"/>
            <a:ext cx="6324600" cy="2057400"/>
          </a:xfrm>
          <a:prstGeom prst="cloud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chất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tồn tại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mấy thể?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orizontal Scroll 6"/>
          <p:cNvSpPr/>
          <p:nvPr/>
        </p:nvSpPr>
        <p:spPr>
          <a:xfrm>
            <a:off x="952500" y="1143000"/>
            <a:ext cx="7239000" cy="35052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3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Chất có thể tồn tại ở 3 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- Thể rắn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- Thể lỏng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- Thể khí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7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282575" y="4881563"/>
            <a:ext cx="528638" cy="4873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4343400" y="2514283"/>
            <a:ext cx="4619625" cy="750887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9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Ai nhanh</a:t>
            </a:r>
            <a:r>
              <a:rPr kumimoji="0" lang="vi-VN" sz="369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, ai </a:t>
            </a:r>
            <a:r>
              <a:rPr kumimoji="0" lang="vi-VN" sz="3690" b="0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đúng</a:t>
            </a:r>
            <a:r>
              <a:rPr kumimoji="0" lang="vi-VN" sz="369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!</a:t>
            </a:r>
            <a:endParaRPr kumimoji="0" lang="en-US" sz="369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3316" name="WordArt 20"/>
          <p:cNvSpPr>
            <a:spLocks noTextEdit="1"/>
          </p:cNvSpPr>
          <p:nvPr/>
        </p:nvSpPr>
        <p:spPr>
          <a:xfrm>
            <a:off x="338455" y="2361883"/>
            <a:ext cx="3892550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  <a:normAutofit/>
          </a:bodyPr>
          <a:p>
            <a:pPr algn="ctr"/>
            <a:r>
              <a:rPr lang="en-US" sz="3300" spc="-33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3300" spc="-33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032250" y="6018213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0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4032250" y="6018213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1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032250" y="6018213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4044950" y="6016625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3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4044950" y="6016625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4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4044950" y="6030913"/>
            <a:ext cx="1054100" cy="8445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5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6" name="Group 76"/>
          <p:cNvGrpSpPr/>
          <p:nvPr/>
        </p:nvGrpSpPr>
        <p:grpSpPr bwMode="auto">
          <a:xfrm>
            <a:off x="3411538" y="5853545"/>
            <a:ext cx="2320925" cy="931140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3331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90" b="0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  <a:endParaRPr kumimoji="0" lang="en-US" sz="129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38138" y="4006850"/>
            <a:ext cx="8653463" cy="1814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rắn có đặc điểm gì?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dạng nhất định.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hình dạng nhất định.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hình dạng của vật chứa nó.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308985"/>
            <a:ext cx="899160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cho câu hỏi sau: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8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808418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en-US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ĐẶC ĐIỂM CỦA CHẤT RẮN, CHẤT LỎNG, CHẤT KHÍ</a:t>
            </a:r>
            <a:endParaRPr kumimoji="0" lang="en-US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Action Button: Sound 19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8534400" y="6283325"/>
            <a:ext cx="533400" cy="4572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3332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3" grpId="0" bldLvl="0" animBg="1"/>
      <p:bldP spid="133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228600" y="3809683"/>
            <a:ext cx="552450" cy="554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043045" y="4975860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0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4030345" y="4977765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1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062730" y="4953000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4044950" y="4952048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3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4032250" y="4952683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4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4062730" y="4975860"/>
            <a:ext cx="1054100" cy="8445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5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6" name="Group 76"/>
          <p:cNvGrpSpPr/>
          <p:nvPr/>
        </p:nvGrpSpPr>
        <p:grpSpPr bwMode="auto">
          <a:xfrm>
            <a:off x="3428683" y="5051655"/>
            <a:ext cx="2320925" cy="774700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435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90" b="0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  <a:endParaRPr kumimoji="0" lang="en-US" sz="129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  <p:sp>
        <p:nvSpPr>
          <p:cNvPr id="32" name="Text Box 17"/>
          <p:cNvSpPr txBox="1"/>
          <p:nvPr/>
        </p:nvSpPr>
        <p:spPr>
          <a:xfrm>
            <a:off x="228600" y="1905000"/>
            <a:ext cx="8977313" cy="289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lỏng có đặc điểm gì?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Không có hình dạng nhất định, chiếm to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bộ vật chứa nó, không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hình dạng nhất định,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Không có hình dạng nhất định, có hình dạng của vật chứa nó,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99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cho câu hỏi sau: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ction Button: Sound 19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8520113" y="6297613"/>
            <a:ext cx="533400" cy="4572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5379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 animBg="1"/>
      <p:bldP spid="10" grpId="1" bldLvl="0" animBg="1"/>
      <p:bldP spid="10" grpId="2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3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52083" y="2590483"/>
            <a:ext cx="552450" cy="552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069715" y="4876800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0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4069715" y="4876800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1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3886835" y="4878070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3886835" y="4927283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3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3886835" y="4877753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4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3886835" y="4876800"/>
            <a:ext cx="1054100" cy="8445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5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6" name="Group 76"/>
          <p:cNvGrpSpPr/>
          <p:nvPr/>
        </p:nvGrpSpPr>
        <p:grpSpPr bwMode="auto">
          <a:xfrm>
            <a:off x="3200718" y="4927600"/>
            <a:ext cx="2320925" cy="906463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537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90" b="0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  <a:endParaRPr kumimoji="0" lang="en-US" sz="129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  <p:sp>
        <p:nvSpPr>
          <p:cNvPr id="32" name="Text Box 17"/>
          <p:cNvSpPr txBox="1"/>
          <p:nvPr/>
        </p:nvSpPr>
        <p:spPr>
          <a:xfrm>
            <a:off x="107633" y="2035175"/>
            <a:ext cx="8978900" cy="289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các-bô-níc, ô-xi, ni-tơ có đặc điểm gì?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Không có hình dạng nhất định, chiếm to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bộ vật chứa nó, không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hình dạng nhất định,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Không có hình dạng nhất định, có hình dạng của vật chứa nó,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99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cho câu hỏi sau: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ction Button: Sound 19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8520113" y="6303963"/>
            <a:ext cx="533400" cy="4572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7427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 animBg="1"/>
      <p:bldP spid="10" grpId="1" bldLvl="0" animBg="1"/>
      <p:bldP spid="10" grpId="2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3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Horizontal Scroll 6"/>
          <p:cNvSpPr/>
          <p:nvPr/>
        </p:nvSpPr>
        <p:spPr>
          <a:xfrm>
            <a:off x="381000" y="1066800"/>
            <a:ext cx="8763000" cy="41148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Chất rắn: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Có hình dạng nhất định. 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Chất lỏng: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có hình dạng nhất định, có hình dạng của vật chứa nó, nhìn thấy được.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Chất khí: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có hình dạng nhất định, chiếm toàn bộ vật chứa nó, không nhìn thấy được.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4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9"/>
          <p:cNvSpPr txBox="1"/>
          <p:nvPr/>
        </p:nvSpPr>
        <p:spPr>
          <a:xfrm>
            <a:off x="152400" y="1219200"/>
            <a:ext cx="8863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50" descr="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048" y="1828483"/>
            <a:ext cx="7391400" cy="331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" y="5147628"/>
            <a:ext cx="81359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chuyển thể của chất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9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7" name="Picture 50" descr="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038" y="1371600"/>
            <a:ext cx="7391400" cy="331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22263" y="796925"/>
            <a:ext cx="86693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 chuyển thể của nước?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Line 7"/>
          <p:cNvSpPr/>
          <p:nvPr/>
        </p:nvSpPr>
        <p:spPr>
          <a:xfrm flipV="1">
            <a:off x="1776413" y="2438400"/>
            <a:ext cx="1851025" cy="5222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" name="Line 10"/>
          <p:cNvSpPr/>
          <p:nvPr/>
        </p:nvSpPr>
        <p:spPr>
          <a:xfrm>
            <a:off x="4087813" y="2479675"/>
            <a:ext cx="1311275" cy="7905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Text Box 4"/>
          <p:cNvSpPr txBox="1"/>
          <p:nvPr/>
        </p:nvSpPr>
        <p:spPr>
          <a:xfrm>
            <a:off x="141288" y="5146675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Hình 1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Nước ở thể lỏng.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123825" y="5565775"/>
            <a:ext cx="8759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Hình 2: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Nước đá chuyển từ thể rắn sang thể lỏng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215900" y="6029325"/>
            <a:ext cx="891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Hình 3: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Nước bốc hơi chuyển từ thể lỏng sang thể khí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10"/>
          <p:cNvSpPr/>
          <p:nvPr/>
        </p:nvSpPr>
        <p:spPr>
          <a:xfrm flipH="1" flipV="1">
            <a:off x="6858000" y="1477963"/>
            <a:ext cx="609600" cy="15700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Rectangle 9"/>
          <p:cNvSpPr/>
          <p:nvPr/>
        </p:nvSpPr>
        <p:spPr>
          <a:xfrm>
            <a:off x="0" y="1952625"/>
            <a:ext cx="33575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nhiệt độ lạnh dưới 0</a:t>
            </a:r>
            <a:r>
              <a:rPr lang="en-US" altLang="en-US" sz="24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288" y="4724400"/>
            <a:ext cx="8850312" cy="954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sang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rắn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81600"/>
            <a:ext cx="8850313" cy="954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đá ở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rắn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sang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9"/>
          <p:cNvSpPr/>
          <p:nvPr/>
        </p:nvSpPr>
        <p:spPr>
          <a:xfrm rot="1770744">
            <a:off x="3732213" y="1963738"/>
            <a:ext cx="36417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bình thường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6096000"/>
            <a:ext cx="8867775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mô tả điều gì về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thể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nước?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313" y="5638800"/>
            <a:ext cx="9043987" cy="954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nước bốc hơi từ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sang 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khí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/>
          <p:nvPr/>
        </p:nvSpPr>
        <p:spPr>
          <a:xfrm rot="4120124">
            <a:off x="6010275" y="1933575"/>
            <a:ext cx="320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nhiệt độ cao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loud 2"/>
          <p:cNvSpPr/>
          <p:nvPr/>
        </p:nvSpPr>
        <p:spPr>
          <a:xfrm>
            <a:off x="292418" y="1524000"/>
            <a:ext cx="8558213" cy="2667000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những ví dụ về sự chuyển thể của chất 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biết?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6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5082" name="Text Box 10"/>
          <p:cNvSpPr txBox="1"/>
          <p:nvPr/>
        </p:nvSpPr>
        <p:spPr>
          <a:xfrm>
            <a:off x="1143000" y="2847975"/>
            <a:ext cx="777240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dụ: Sáp, thủy tinh, kim loại ở nhiệt độ cao thích hợp thì chuyển từ thể rắn sang thể lỏng. Khí ni-tơ được l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lạnh trở th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khí ni-tơ lỏng. Sự chuyển thể của chất l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một dạng biến đổi lí học.</a:t>
            </a:r>
            <a:endParaRPr lang="en-US" altLang="en-US" sz="2600" i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" name="Picture 5" descr="Hình ảnh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2743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Hình ảnh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95400"/>
            <a:ext cx="2743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Hình ảnh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83" y="1295400"/>
            <a:ext cx="30480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0"/>
          <p:cNvSpPr txBox="1"/>
          <p:nvPr/>
        </p:nvSpPr>
        <p:spPr>
          <a:xfrm>
            <a:off x="266700" y="4876800"/>
            <a:ext cx="2209800" cy="1169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3352800" y="4876800"/>
            <a:ext cx="2476500" cy="1169988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đốt cháy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lỏng)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6746875" y="4953000"/>
            <a:ext cx="1981200" cy="11699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AutoShape 13"/>
          <p:cNvSpPr/>
          <p:nvPr/>
        </p:nvSpPr>
        <p:spPr>
          <a:xfrm>
            <a:off x="2479675" y="5327650"/>
            <a:ext cx="838200" cy="228600"/>
          </a:xfrm>
          <a:prstGeom prst="rightArrow">
            <a:avLst>
              <a:gd name="adj1" fmla="val 50000"/>
              <a:gd name="adj2" fmla="val 91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" name="AutoShape 14"/>
          <p:cNvSpPr/>
          <p:nvPr/>
        </p:nvSpPr>
        <p:spPr>
          <a:xfrm>
            <a:off x="5867400" y="5410200"/>
            <a:ext cx="838200" cy="228600"/>
          </a:xfrm>
          <a:prstGeom prst="rightArrow">
            <a:avLst>
              <a:gd name="adj1" fmla="val 50000"/>
              <a:gd name="adj2" fmla="val 91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2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5082" name="Text Box 10"/>
          <p:cNvSpPr txBox="1"/>
          <p:nvPr/>
        </p:nvSpPr>
        <p:spPr>
          <a:xfrm>
            <a:off x="1143000" y="2847975"/>
            <a:ext cx="777240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dụ: Sáp, thủy tinh, kim loại ở nhiệt độ cao thích hợp thì chuyển từ thể rắn sang thể lỏng. Khí ni-tơ được l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lạnh trở th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khí ni-tơ lỏng. Sự chuyển thể của chất l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một dạng biến đổi lí học.</a:t>
            </a:r>
            <a:endParaRPr lang="en-US" altLang="en-US" sz="2600" i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 txBox="1"/>
          <p:nvPr/>
        </p:nvSpPr>
        <p:spPr>
          <a:xfrm>
            <a:off x="152400" y="4891088"/>
            <a:ext cx="1997075" cy="9858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Sắt                    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3124200" y="4800600"/>
            <a:ext cx="2895600" cy="17383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Sắt đang được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 chảy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lỏng)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2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752283"/>
            <a:ext cx="2762250" cy="2574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Picture 23" descr="Th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33" y="1765300"/>
            <a:ext cx="2755900" cy="2562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764983"/>
            <a:ext cx="2760663" cy="2562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" name="Rectangle 2"/>
          <p:cNvSpPr txBox="1"/>
          <p:nvPr/>
        </p:nvSpPr>
        <p:spPr>
          <a:xfrm>
            <a:off x="7010400" y="4881563"/>
            <a:ext cx="1917700" cy="985837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             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3"/>
          <p:cNvSpPr/>
          <p:nvPr/>
        </p:nvSpPr>
        <p:spPr>
          <a:xfrm>
            <a:off x="2216150" y="5294313"/>
            <a:ext cx="838200" cy="228600"/>
          </a:xfrm>
          <a:prstGeom prst="rightArrow">
            <a:avLst>
              <a:gd name="adj1" fmla="val 50000"/>
              <a:gd name="adj2" fmla="val 91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" name="AutoShape 13"/>
          <p:cNvSpPr/>
          <p:nvPr/>
        </p:nvSpPr>
        <p:spPr>
          <a:xfrm>
            <a:off x="6110288" y="5268913"/>
            <a:ext cx="838200" cy="228600"/>
          </a:xfrm>
          <a:prstGeom prst="rightArrow">
            <a:avLst>
              <a:gd name="adj1" fmla="val 50000"/>
              <a:gd name="adj2" fmla="val 91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2" grpId="0"/>
      <p:bldP spid="3" grpId="0" animBg="1" build="p"/>
      <p:bldP spid="5" grpId="0" bldLvl="0" animBg="1"/>
      <p:bldP spid="10" grpId="0" animBg="1" build="p"/>
      <p:bldP spid="11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087813" y="5634038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0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4060825" y="5689600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1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060825" y="5634038"/>
            <a:ext cx="1055688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2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4073525" y="5634038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3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4073525" y="5634038"/>
            <a:ext cx="1054100" cy="842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4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>
            <a:off x="4073525" y="5638800"/>
            <a:ext cx="1054100" cy="8445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6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5</a:t>
            </a:r>
            <a:endParaRPr kumimoji="0" lang="en-US" altLang="en-US" sz="406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6" name="Group 76"/>
          <p:cNvGrpSpPr/>
          <p:nvPr/>
        </p:nvGrpSpPr>
        <p:grpSpPr bwMode="auto">
          <a:xfrm>
            <a:off x="3352800" y="5562600"/>
            <a:ext cx="2579688" cy="949325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/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7186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90" b="0" i="0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  <a:endParaRPr kumimoji="0" lang="en-US" sz="129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  <p:sp>
        <p:nvSpPr>
          <p:cNvPr id="32" name="Text Box 17"/>
          <p:cNvSpPr txBox="1"/>
          <p:nvPr/>
        </p:nvSpPr>
        <p:spPr>
          <a:xfrm>
            <a:off x="228283" y="2286000"/>
            <a:ext cx="889635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 v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    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Nước có thể chuyển từ thể 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 dưới sự ảnh hưởng của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7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7"/>
          <p:cNvSpPr txBox="1"/>
          <p:nvPr/>
        </p:nvSpPr>
        <p:spPr>
          <a:xfrm>
            <a:off x="3048000" y="3276600"/>
            <a:ext cx="1739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</a:t>
            </a:r>
            <a:endParaRPr lang="en-US" altLang="en-US" sz="7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ction Button: Sound 19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8548688" y="6275388"/>
            <a:ext cx="533400" cy="4572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6161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Picture 11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5082" name="Text Box 10"/>
          <p:cNvSpPr txBox="1"/>
          <p:nvPr/>
        </p:nvSpPr>
        <p:spPr>
          <a:xfrm>
            <a:off x="1143000" y="2847975"/>
            <a:ext cx="777240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dụ: Sáp, thủy tinh, kim loại ở nhiệt độ cao thích hợp thì chuyển từ thể rắn sang thể lỏng. Khí ni-tơ được l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lạnh trở th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khí ni-tơ lỏng. Sự chuyển thể của chất l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một dạng biến đổi lí học.</a:t>
            </a:r>
            <a:endParaRPr lang="en-US" altLang="en-US" sz="2600" i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990283"/>
            <a:ext cx="5791200" cy="38528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" name="Rectangle 2"/>
          <p:cNvSpPr txBox="1"/>
          <p:nvPr/>
        </p:nvSpPr>
        <p:spPr>
          <a:xfrm>
            <a:off x="1143000" y="5356225"/>
            <a:ext cx="7010400" cy="1196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nhiệt độ cao thích hợp, bốc hơi sang thể khí.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10"/>
          <p:cNvSpPr/>
          <p:nvPr/>
        </p:nvSpPr>
        <p:spPr>
          <a:xfrm flipH="1" flipV="1">
            <a:off x="3657600" y="2286000"/>
            <a:ext cx="1066800" cy="1219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2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loud 2"/>
          <p:cNvSpPr/>
          <p:nvPr/>
        </p:nvSpPr>
        <p:spPr>
          <a:xfrm>
            <a:off x="380683" y="1676400"/>
            <a:ext cx="8634413" cy="2590800"/>
          </a:xfrm>
          <a:prstGeom prst="cloud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chất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chuyển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thể 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khác?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0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utoShape 29"/>
          <p:cNvSpPr/>
          <p:nvPr/>
        </p:nvSpPr>
        <p:spPr>
          <a:xfrm>
            <a:off x="457200" y="1905000"/>
            <a:ext cx="8305800" cy="2286000"/>
          </a:xfrm>
          <a:prstGeom prst="flowChartAlternateProcess">
            <a:avLst/>
          </a:prstGeom>
          <a:noFill/>
          <a:ln w="76200" cap="flat" cmpd="tri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609600" y="1904683"/>
            <a:ext cx="80772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Khi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nhiệt 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chất có thể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từ thể 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sự chuyển thể 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dạng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lí học.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5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92" name="AutoShape 8"/>
          <p:cNvSpPr/>
          <p:nvPr/>
        </p:nvSpPr>
        <p:spPr>
          <a:xfrm>
            <a:off x="381000" y="914400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CA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077" name="Text Box 5"/>
          <p:cNvSpPr txBox="1"/>
          <p:nvPr/>
        </p:nvSpPr>
        <p:spPr>
          <a:xfrm>
            <a:off x="1219200" y="1781175"/>
            <a:ext cx="7772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chất có thể tồn tại ở thể rắn, thể lỏng hoặc thể khí. Khi nhiệt độ thay đổi, một số chất có thể chuyển từ thể 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sang thể khác.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5082" name="Text Box 10"/>
          <p:cNvSpPr txBox="1"/>
          <p:nvPr/>
        </p:nvSpPr>
        <p:spPr>
          <a:xfrm>
            <a:off x="1219200" y="3048000"/>
            <a:ext cx="7772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Sáp, thủy tinh, kim loại ở nhiệt độ cao thích hợp thì chuyển từ thể rắn sang thể lỏng. Khí ni-tơ được l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lạnh trở th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khí ni-tơ lỏng. Sự chuyển thể của chất l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một dạng biến đổi lí học.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5609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75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bldLvl="0" animBg="1"/>
      <p:bldP spid="515077" grpId="0"/>
      <p:bldP spid="5150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92" name="AutoShape 8"/>
          <p:cNvSpPr/>
          <p:nvPr/>
        </p:nvSpPr>
        <p:spPr>
          <a:xfrm>
            <a:off x="381000" y="1447800"/>
            <a:ext cx="8382000" cy="39624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00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CA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077" name="Text Box 5"/>
          <p:cNvSpPr txBox="1"/>
          <p:nvPr/>
        </p:nvSpPr>
        <p:spPr>
          <a:xfrm>
            <a:off x="1143000" y="2209800"/>
            <a:ext cx="73914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có thể tồn tại ở thể rắn, thể lỏng hoặc thể khí. Khi nhiệt độ thay đổi, một số chất có thể chuyển từ thể n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khác. </a:t>
            </a:r>
            <a:endParaRPr lang="en-US" altLang="en-US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52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bldLvl="0" animBg="1"/>
      <p:bldP spid="5150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2 Vector trẻ em vui chơi - file vector - Kho Stock Việt 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1"/>
          <p:cNvSpPr txBox="1"/>
          <p:nvPr/>
        </p:nvSpPr>
        <p:spPr>
          <a:xfrm>
            <a:off x="2628900" y="2228850"/>
            <a:ext cx="4800600" cy="85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9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altLang="en-US" sz="495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ext Box 2"/>
          <p:cNvSpPr txBox="1"/>
          <p:nvPr/>
        </p:nvSpPr>
        <p:spPr>
          <a:xfrm>
            <a:off x="533400" y="2205038"/>
            <a:ext cx="8142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 ở thể rắn?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/>
          <p:nvPr/>
        </p:nvSpPr>
        <p:spPr>
          <a:xfrm>
            <a:off x="2484438" y="2997200"/>
            <a:ext cx="2773362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Dầu ăn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0" name="Text Box 4"/>
          <p:cNvSpPr txBox="1"/>
          <p:nvPr/>
        </p:nvSpPr>
        <p:spPr>
          <a:xfrm>
            <a:off x="2484438" y="3733800"/>
            <a:ext cx="2773362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Muối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1" name="Text Box 5"/>
          <p:cNvSpPr txBox="1"/>
          <p:nvPr/>
        </p:nvSpPr>
        <p:spPr>
          <a:xfrm>
            <a:off x="2484438" y="4581525"/>
            <a:ext cx="2849562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Xăng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2" name="AutoShape 6"/>
          <p:cNvSpPr/>
          <p:nvPr/>
        </p:nvSpPr>
        <p:spPr>
          <a:xfrm>
            <a:off x="1763713" y="14128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0183" name="Oval 7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4" name="Oval 8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5" name="Oval 9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6" name="Oval 10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187" name="Oval 11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80" name="Picture 12" descr="Bellcoll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1" name="Text Box 13"/>
          <p:cNvSpPr txBox="1"/>
          <p:nvPr/>
        </p:nvSpPr>
        <p:spPr>
          <a:xfrm>
            <a:off x="1371600" y="3048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animBg="1"/>
      <p:bldP spid="50180" grpId="0" animBg="1"/>
      <p:bldP spid="50181" grpId="0" animBg="1"/>
      <p:bldP spid="50182" grpId="0" animBg="1"/>
      <p:bldP spid="50183" grpId="0" animBg="1"/>
      <p:bldP spid="50183" grpId="1" animBg="1"/>
      <p:bldP spid="50184" grpId="0" animBg="1"/>
      <p:bldP spid="50184" grpId="1" animBg="1"/>
      <p:bldP spid="50185" grpId="0" animBg="1"/>
      <p:bldP spid="50185" grpId="1" animBg="1"/>
      <p:bldP spid="50186" grpId="0" animBg="1"/>
      <p:bldP spid="50186" grpId="1" animBg="1"/>
      <p:bldP spid="50187" grpId="0" animBg="1"/>
      <p:bldP spid="5018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AutoShape 5"/>
          <p:cNvSpPr/>
          <p:nvPr/>
        </p:nvSpPr>
        <p:spPr>
          <a:xfrm>
            <a:off x="1763713" y="14128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5" name="Text Box 6"/>
          <p:cNvSpPr txBox="1"/>
          <p:nvPr/>
        </p:nvSpPr>
        <p:spPr>
          <a:xfrm>
            <a:off x="533400" y="2205038"/>
            <a:ext cx="8142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 ở thể lỏng: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6" name="Text Box 7"/>
          <p:cNvSpPr txBox="1"/>
          <p:nvPr/>
        </p:nvSpPr>
        <p:spPr>
          <a:xfrm>
            <a:off x="1371600" y="3048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3797" name="Picture 8" descr="Bellcoll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3"/>
          <p:cNvSpPr txBox="1"/>
          <p:nvPr/>
        </p:nvSpPr>
        <p:spPr>
          <a:xfrm>
            <a:off x="2700338" y="3644900"/>
            <a:ext cx="3243262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2700338" y="4437063"/>
            <a:ext cx="3243262" cy="608012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Cát trắng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2743200" y="5183188"/>
            <a:ext cx="3243263" cy="608012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Nước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2760663" y="5181600"/>
            <a:ext cx="3259137" cy="608013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Nước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 Box 2"/>
          <p:cNvSpPr txBox="1"/>
          <p:nvPr/>
        </p:nvSpPr>
        <p:spPr>
          <a:xfrm>
            <a:off x="827088" y="2205038"/>
            <a:ext cx="8545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Câu 3: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 ở thể khí: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27" name="Text Box 3"/>
          <p:cNvSpPr txBox="1"/>
          <p:nvPr/>
        </p:nvSpPr>
        <p:spPr>
          <a:xfrm>
            <a:off x="2889250" y="5486400"/>
            <a:ext cx="27733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Nhôm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28" name="Text Box 4"/>
          <p:cNvSpPr txBox="1"/>
          <p:nvPr/>
        </p:nvSpPr>
        <p:spPr>
          <a:xfrm>
            <a:off x="2895600" y="3505200"/>
            <a:ext cx="27733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Ô - xi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29" name="Text Box 5"/>
          <p:cNvSpPr txBox="1"/>
          <p:nvPr/>
        </p:nvSpPr>
        <p:spPr>
          <a:xfrm>
            <a:off x="2895600" y="4495800"/>
            <a:ext cx="28495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Nước đá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30" name="AutoShape 6"/>
          <p:cNvSpPr/>
          <p:nvPr/>
        </p:nvSpPr>
        <p:spPr>
          <a:xfrm>
            <a:off x="1763713" y="14128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2231" name="Oval 7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32" name="Oval 8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33" name="Oval 9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34" name="Oval 10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35" name="Oval 11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4828" name="Picture 12" descr="Bellcoll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9" name="Text Box 13"/>
          <p:cNvSpPr txBox="1"/>
          <p:nvPr/>
        </p:nvSpPr>
        <p:spPr>
          <a:xfrm>
            <a:off x="1371600" y="3048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8" grpId="0" animBg="1"/>
      <p:bldP spid="52229" grpId="0" animBg="1"/>
      <p:bldP spid="52230" grpId="0" animBg="1"/>
      <p:bldP spid="52231" grpId="0" animBg="1"/>
      <p:bldP spid="52231" grpId="1" animBg="1"/>
      <p:bldP spid="52232" grpId="0" animBg="1"/>
      <p:bldP spid="52232" grpId="1" animBg="1"/>
      <p:bldP spid="52233" grpId="0" animBg="1"/>
      <p:bldP spid="52233" grpId="1" animBg="1"/>
      <p:bldP spid="52234" grpId="0" animBg="1"/>
      <p:bldP spid="52234" grpId="1" animBg="1"/>
      <p:bldP spid="52235" grpId="0" animBg="1"/>
      <p:bldP spid="522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ext Box 2"/>
          <p:cNvSpPr txBox="1"/>
          <p:nvPr/>
        </p:nvSpPr>
        <p:spPr>
          <a:xfrm>
            <a:off x="533400" y="2205038"/>
            <a:ext cx="81422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Câu 4: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 chuyển từ thể rắn sang thể lỏng: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1" name="Text Box 3"/>
          <p:cNvSpPr txBox="1"/>
          <p:nvPr/>
        </p:nvSpPr>
        <p:spPr>
          <a:xfrm>
            <a:off x="3352800" y="5410200"/>
            <a:ext cx="27733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Dầu ăn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252" name="Text Box 4"/>
          <p:cNvSpPr txBox="1"/>
          <p:nvPr/>
        </p:nvSpPr>
        <p:spPr>
          <a:xfrm>
            <a:off x="3352800" y="3581400"/>
            <a:ext cx="27733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Sáp 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3352800" y="4495800"/>
            <a:ext cx="2819400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Xăng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254" name="AutoShape 6"/>
          <p:cNvSpPr/>
          <p:nvPr/>
        </p:nvSpPr>
        <p:spPr>
          <a:xfrm>
            <a:off x="1763713" y="14128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255" name="Oval 7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56" name="Oval 8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57" name="Oval 9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58" name="Oval 10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59" name="Oval 11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5852" name="Picture 12" descr="Bellcoll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3" name="Text Box 13"/>
          <p:cNvSpPr txBox="1"/>
          <p:nvPr/>
        </p:nvSpPr>
        <p:spPr>
          <a:xfrm>
            <a:off x="1371600" y="3048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2" grpId="0" animBg="1"/>
      <p:bldP spid="53253" grpId="0" animBg="1"/>
      <p:bldP spid="53254" grpId="0" animBg="1"/>
      <p:bldP spid="53255" grpId="0" animBg="1"/>
      <p:bldP spid="53255" grpId="1" animBg="1"/>
      <p:bldP spid="53256" grpId="0" animBg="1"/>
      <p:bldP spid="53256" grpId="1" animBg="1"/>
      <p:bldP spid="53257" grpId="0" animBg="1"/>
      <p:bldP spid="53257" grpId="1" animBg="1"/>
      <p:bldP spid="53258" grpId="0" animBg="1"/>
      <p:bldP spid="53258" grpId="1" animBg="1"/>
      <p:bldP spid="53259" grpId="0" animBg="1"/>
      <p:bldP spid="532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4" descr="Hình nền đẹp cho bài giảng điện tử - Ảnh nền thiết kế bài giảng điện t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781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85812" y="1543050"/>
            <a:ext cx="7620381" cy="209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95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  <a:endParaRPr kumimoji="0" lang="en-US" altLang="en-US" sz="495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Sự chuyển thể của chất</a:t>
            </a:r>
            <a:endParaRPr kumimoji="0" lang="en-US" altLang="en-US" sz="405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 72</a:t>
            </a:r>
            <a:endParaRPr kumimoji="0" lang="en-US" altLang="en-US" sz="405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 Box 2"/>
          <p:cNvSpPr txBox="1"/>
          <p:nvPr/>
        </p:nvSpPr>
        <p:spPr>
          <a:xfrm>
            <a:off x="827088" y="2205038"/>
            <a:ext cx="854551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Câu 5: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 chuyển từ thể lỏng sang thể khí: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5" name="Text Box 3"/>
          <p:cNvSpPr txBox="1"/>
          <p:nvPr/>
        </p:nvSpPr>
        <p:spPr>
          <a:xfrm>
            <a:off x="2895600" y="3581400"/>
            <a:ext cx="27733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Thép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4276" name="Text Box 4"/>
          <p:cNvSpPr txBox="1"/>
          <p:nvPr/>
        </p:nvSpPr>
        <p:spPr>
          <a:xfrm>
            <a:off x="2895600" y="5410200"/>
            <a:ext cx="27733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Nước sôi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77" name="Text Box 5"/>
          <p:cNvSpPr txBox="1"/>
          <p:nvPr/>
        </p:nvSpPr>
        <p:spPr>
          <a:xfrm>
            <a:off x="2895600" y="4495800"/>
            <a:ext cx="2849563" cy="608013"/>
          </a:xfrm>
          <a:prstGeom prst="rect">
            <a:avLst/>
          </a:prstGeom>
          <a:solidFill>
            <a:srgbClr val="0066FF"/>
          </a:solidFill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Thủy tinh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4278" name="AutoShape 6"/>
          <p:cNvSpPr/>
          <p:nvPr/>
        </p:nvSpPr>
        <p:spPr>
          <a:xfrm>
            <a:off x="1763713" y="14128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4279" name="Oval 7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0" name="Oval 8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1" name="Oval 9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2" name="Oval 10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3" name="Oval 11"/>
          <p:cNvSpPr/>
          <p:nvPr/>
        </p:nvSpPr>
        <p:spPr>
          <a:xfrm>
            <a:off x="1447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6876" name="Picture 12" descr="Bellcoll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7" name="Text Box 13"/>
          <p:cNvSpPr txBox="1"/>
          <p:nvPr/>
        </p:nvSpPr>
        <p:spPr>
          <a:xfrm>
            <a:off x="1371600" y="3048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76" grpId="0" animBg="1"/>
      <p:bldP spid="54277" grpId="0" animBg="1"/>
      <p:bldP spid="54278" grpId="0" animBg="1"/>
      <p:bldP spid="54279" grpId="0" animBg="1"/>
      <p:bldP spid="54279" grpId="1" animBg="1"/>
      <p:bldP spid="54280" grpId="0" animBg="1"/>
      <p:bldP spid="54280" grpId="1" animBg="1"/>
      <p:bldP spid="54281" grpId="0" animBg="1"/>
      <p:bldP spid="54281" grpId="1" animBg="1"/>
      <p:bldP spid="54282" grpId="0" animBg="1"/>
      <p:bldP spid="54282" grpId="1" animBg="1"/>
      <p:bldP spid="54283" grpId="0" animBg="1"/>
      <p:bldP spid="5428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5" descr="Hình nền đẹp 168 - Hình nền - Phạm Thu Thảnh - Website trường mầm non Gia  Thượ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"/>
            <a:ext cx="9144000" cy="6874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047115" y="2563495"/>
            <a:ext cx="738949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thêm các ví dụ về sự chuyển thể của chất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Chuẩn bị b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Hỗn hợp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4" name="TextBox 1"/>
          <p:cNvSpPr txBox="1"/>
          <p:nvPr/>
        </p:nvSpPr>
        <p:spPr>
          <a:xfrm>
            <a:off x="2914650" y="1143000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Clr>
                <a:srgbClr val="0000D0"/>
              </a:buClr>
              <a:buSzPct val="160000"/>
            </a:pP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5" descr="Hình nền đẹp 168 - Hình nền - Phạm Thu Thảnh - Website trường mầm non Gia  Thượ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0800"/>
            <a:ext cx="9153525" cy="690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08305" y="1143000"/>
            <a:ext cx="8462010" cy="48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chuyển thể của chất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 thể của chất: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Chất rắn: cát trắng, đường, nhôm, nước đá, muối.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Chất lỏng: cồn, dầu ăn, xăng, nước.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Chất khí: hơi nước, ô – xi, ni – tơ.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chuyển thể của chất: 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nhiệt độ thay đổi, một số chất có thể chuyển từ dạng này sang dạng khác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các chất có sự chuyển thể: Nước, thủy tinh, sáp (nến), khí ni-tơ…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TextBox 1"/>
          <p:cNvSpPr txBox="1"/>
          <p:nvPr/>
        </p:nvSpPr>
        <p:spPr>
          <a:xfrm>
            <a:off x="2820273" y="304959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Clr>
                <a:srgbClr val="0000D0"/>
              </a:buClr>
              <a:buSzPct val="160000"/>
            </a:pP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  <a:endParaRPr lang="en-US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1235159345_1234980324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4" descr="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96148">
            <a:off x="1030288" y="5106988"/>
            <a:ext cx="1219200" cy="119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5" descr="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169985">
            <a:off x="7834313" y="5640388"/>
            <a:ext cx="914400" cy="1243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6" descr="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534720">
            <a:off x="6919913" y="363538"/>
            <a:ext cx="1295400" cy="11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WordArt 6"/>
          <p:cNvSpPr>
            <a:spLocks noTextEdit="1"/>
          </p:cNvSpPr>
          <p:nvPr/>
        </p:nvSpPr>
        <p:spPr>
          <a:xfrm>
            <a:off x="-87312" y="692150"/>
            <a:ext cx="6172200" cy="2952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!</a:t>
            </a:r>
            <a:endParaRPr 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7895" name="Group 11"/>
          <p:cNvGrpSpPr/>
          <p:nvPr/>
        </p:nvGrpSpPr>
        <p:grpSpPr>
          <a:xfrm>
            <a:off x="3419475" y="2778125"/>
            <a:ext cx="2808288" cy="1371600"/>
            <a:chOff x="2864" y="288"/>
            <a:chExt cx="1552" cy="864"/>
          </a:xfrm>
        </p:grpSpPr>
        <p:pic>
          <p:nvPicPr>
            <p:cNvPr id="37898" name="Picture 12" descr="Picture2"/>
            <p:cNvPicPr>
              <a:picLocks noChangeAspect="1"/>
            </p:cNvPicPr>
            <p:nvPr/>
          </p:nvPicPr>
          <p:blipFill>
            <a:blip r:embed="rId3">
              <a:lum bright="-4001" contrast="-2000"/>
            </a:blip>
            <a:stretch>
              <a:fillRect/>
            </a:stretch>
          </p:blipFill>
          <p:spPr>
            <a:xfrm>
              <a:off x="3360" y="576"/>
              <a:ext cx="576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9" name="Picture 13" descr="Dove-02-june"/>
            <p:cNvPicPr>
              <a:picLocks noChangeAspect="1"/>
            </p:cNvPicPr>
            <p:nvPr/>
          </p:nvPicPr>
          <p:blipFill>
            <a:blip r:embed="rId4">
              <a:lum bright="-4001" contrast="-2000"/>
            </a:blip>
            <a:stretch>
              <a:fillRect/>
            </a:stretch>
          </p:blipFill>
          <p:spPr>
            <a:xfrm flipH="1">
              <a:off x="3578" y="297"/>
              <a:ext cx="838" cy="6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0" name="Picture 14" descr="Dove-02-june"/>
            <p:cNvPicPr>
              <a:picLocks noChangeAspect="1"/>
            </p:cNvPicPr>
            <p:nvPr/>
          </p:nvPicPr>
          <p:blipFill>
            <a:blip r:embed="rId4">
              <a:lum bright="-4001" contrast="-2000"/>
            </a:blip>
            <a:stretch>
              <a:fillRect/>
            </a:stretch>
          </p:blipFill>
          <p:spPr>
            <a:xfrm>
              <a:off x="2864" y="288"/>
              <a:ext cx="838" cy="61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7896" name="Rectangle 20"/>
          <p:cNvSpPr/>
          <p:nvPr/>
        </p:nvSpPr>
        <p:spPr>
          <a:xfrm>
            <a:off x="7938" y="3175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7897" name="WordArt 4"/>
          <p:cNvSpPr>
            <a:spLocks noTextEdit="1"/>
          </p:cNvSpPr>
          <p:nvPr/>
        </p:nvSpPr>
        <p:spPr>
          <a:xfrm>
            <a:off x="2420938" y="4294188"/>
            <a:ext cx="5246687" cy="20145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 b="1">
                <a:solidFill>
                  <a:srgbClr val="1F09C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TỐT</a:t>
            </a:r>
            <a:endParaRPr lang="en-US" sz="3600" b="1">
              <a:solidFill>
                <a:srgbClr val="1F09C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Bài luyện thêm toán cuối tháng 4 lớp 5 - Tri Thức - Tài Nguy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080"/>
            <a:ext cx="9232265" cy="6863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296035" y="1295400"/>
            <a:ext cx="7029450" cy="39039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en-US" sz="4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har char="•"/>
            </a:pPr>
            <a:r>
              <a:rPr lang="vi-VN" altLang="x-none" sz="2625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25" b="1" dirty="0">
                <a:solidFill>
                  <a:schemeClr val="bg1"/>
                </a:solidFill>
                <a:latin typeface="Times New Roman" panose="02020603050405020304" pitchFamily="18" charset="0"/>
              </a:rPr>
              <a:t>Phân biệt được ba thể của chất.</a:t>
            </a:r>
            <a:endParaRPr lang="en-US" altLang="vi-VN" sz="2625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har char="•"/>
            </a:pPr>
            <a:r>
              <a:rPr lang="vi-VN" altLang="x-none" sz="2625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25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Nêu điều kiện để một số chất có thể chuyển từ thể này sang thể khác. </a:t>
            </a:r>
            <a:endParaRPr lang="en-US" sz="2625" b="1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algn="just">
              <a:spcBef>
                <a:spcPct val="20000"/>
              </a:spcBef>
              <a:buChar char="•"/>
            </a:pPr>
            <a:r>
              <a:rPr sz="2625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25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Kể được một số chất có thể chuyển từ thể này sang thể khác.</a:t>
            </a:r>
            <a:endParaRPr lang="en-US" sz="2625" b="1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buChar char="•"/>
            </a:pPr>
            <a:endParaRPr lang="en-US" altLang="vi-VN" sz="2625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2 Vector trẻ em vui chơi - file vector - Kho Stock Việt 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Box 1"/>
          <p:cNvSpPr txBox="1"/>
          <p:nvPr/>
        </p:nvSpPr>
        <p:spPr>
          <a:xfrm>
            <a:off x="2628900" y="2228850"/>
            <a:ext cx="4800600" cy="85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9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 sz="495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9"/>
          <p:cNvSpPr txBox="1"/>
          <p:nvPr/>
        </p:nvSpPr>
        <p:spPr>
          <a:xfrm>
            <a:off x="152400" y="1219200"/>
            <a:ext cx="78587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BA THỂ CỦA CHẤT 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0" y="2133600"/>
            <a:ext cx="9144000" cy="310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các chất: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cát trắng, nhôm, dầu ăn,  cồn, xăng, ni-tơ, đường, nước đá, hơi nước, ô-xi, muối, nước.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 xếp các chất đó vào nhóm thích hợp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Thể rắn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b. Thể lỏng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c. Thể khí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283" y="3429000"/>
            <a:ext cx="1766887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8" name="Straight Connector 17"/>
          <p:cNvCxnSpPr/>
          <p:nvPr/>
        </p:nvCxnSpPr>
        <p:spPr>
          <a:xfrm>
            <a:off x="4419283" y="3429000"/>
            <a:ext cx="2243137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202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1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Table 9217"/>
          <p:cNvGraphicFramePr/>
          <p:nvPr/>
        </p:nvGraphicFramePr>
        <p:xfrm>
          <a:off x="304800" y="738188"/>
          <a:ext cx="8610600" cy="5995988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487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chất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rắn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lỏng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khí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 trắng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Ô-xi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Xăng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đá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ăn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Ni-tơ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 nước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Text Box 9"/>
          <p:cNvSpPr txBox="1"/>
          <p:nvPr/>
        </p:nvSpPr>
        <p:spPr>
          <a:xfrm>
            <a:off x="3352800" y="1195388"/>
            <a:ext cx="40798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91" name="Rectangle 2"/>
          <p:cNvSpPr/>
          <p:nvPr/>
        </p:nvSpPr>
        <p:spPr>
          <a:xfrm>
            <a:off x="304800" y="152400"/>
            <a:ext cx="8610600" cy="520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Đánh dấu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các cột trong bảng dưới đây cho phù hợp</a:t>
            </a:r>
            <a:endParaRPr lang="en-US" altLang="en-US" sz="26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292" name="Rectangle 11"/>
          <p:cNvSpPr/>
          <p:nvPr/>
        </p:nvSpPr>
        <p:spPr>
          <a:xfrm>
            <a:off x="254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2" name="Table 10241"/>
          <p:cNvGraphicFramePr/>
          <p:nvPr/>
        </p:nvGraphicFramePr>
        <p:xfrm>
          <a:off x="304800" y="738188"/>
          <a:ext cx="8610600" cy="5995988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487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chất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rắn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lỏng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khí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 trắng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Ô-xi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Xăng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đá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ăn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Ni-tơ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 nước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Text Box 9"/>
          <p:cNvSpPr txBox="1"/>
          <p:nvPr/>
        </p:nvSpPr>
        <p:spPr>
          <a:xfrm>
            <a:off x="3352800" y="1195388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5" name="Rectangle 2"/>
          <p:cNvSpPr/>
          <p:nvPr/>
        </p:nvSpPr>
        <p:spPr>
          <a:xfrm>
            <a:off x="304800" y="152400"/>
            <a:ext cx="8610600" cy="5270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Đánh dấu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o các cột trong bảng dưới đây cho phù hợp</a:t>
            </a:r>
            <a:endParaRPr lang="en-US" alt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316" name="Rectangle 11"/>
          <p:cNvSpPr/>
          <p:nvPr/>
        </p:nvSpPr>
        <p:spPr>
          <a:xfrm>
            <a:off x="254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614988" y="16764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352800" y="21336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7443788" y="25908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3328988" y="30480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462588" y="35052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3352800" y="40386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352800" y="44196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486400" y="49530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7443788" y="53340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443788" y="5791200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5486400" y="63246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5"/>
          <p:cNvSpPr>
            <a:spLocks noTextEdit="1"/>
          </p:cNvSpPr>
          <p:nvPr/>
        </p:nvSpPr>
        <p:spPr>
          <a:xfrm>
            <a:off x="228600" y="304800"/>
            <a:ext cx="1752600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66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>
                <a:ln w="127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66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BẢN ĐỒ TƯ DUY</a:t>
            </a:r>
            <a:endParaRPr lang="en-US" sz="2400">
              <a:ln w="127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66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876800" y="0"/>
            <a:ext cx="3849688" cy="396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Thứ bảy ngày 5 tháng 1  năm 2013</a:t>
            </a:r>
            <a:endParaRPr kumimoji="0" lang="en-US" altLang="en-US" sz="2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9238" name="Picture 2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0" name="Picture 2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1" name="Picture 2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2" name="Picture 2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69863" y="381000"/>
            <a:ext cx="242093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4888" y="46038"/>
            <a:ext cx="4284663" cy="54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1278" name="Picture 11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3" y="6985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1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588" y="61913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5461</Words>
  <Application>WPS Presentation</Application>
  <PresentationFormat/>
  <Paragraphs>444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Times New Roman</vt:lpstr>
      <vt:lpstr>Times New Roman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</dc:creator>
  <cp:lastModifiedBy>ASUS</cp:lastModifiedBy>
  <cp:revision>269</cp:revision>
  <dcterms:created xsi:type="dcterms:W3CDTF">2016-03-18T13:27:00Z</dcterms:created>
  <dcterms:modified xsi:type="dcterms:W3CDTF">2021-12-12T11:06:50Z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8D0DDFCB69AA47A499DFF54AE9D92398</vt:lpwstr>
  </property>
  <property fmtid="{D5CDD505-2E9C-101B-9397-08002B2CF9AE}" pid="3" name="KSOProductBuildVer">
    <vt:lpwstr>1033-11.2.0.10385</vt:lpwstr>
  </property>
</Properties>
</file>