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audio1.wav" ContentType="audio/x-wav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90" r:id="rId2"/>
    <p:sldId id="394" r:id="rId3"/>
    <p:sldId id="373" r:id="rId4"/>
    <p:sldId id="393" r:id="rId5"/>
    <p:sldId id="384" r:id="rId6"/>
    <p:sldId id="375" r:id="rId7"/>
    <p:sldId id="376" r:id="rId8"/>
    <p:sldId id="385" r:id="rId9"/>
    <p:sldId id="395" r:id="rId10"/>
    <p:sldId id="377" r:id="rId11"/>
    <p:sldId id="396" r:id="rId12"/>
    <p:sldId id="400" r:id="rId13"/>
    <p:sldId id="402" r:id="rId14"/>
    <p:sldId id="403" r:id="rId15"/>
    <p:sldId id="404" r:id="rId16"/>
    <p:sldId id="405" r:id="rId17"/>
    <p:sldId id="406" r:id="rId18"/>
    <p:sldId id="407" r:id="rId19"/>
    <p:sldId id="408" r:id="rId20"/>
    <p:sldId id="409" r:id="rId21"/>
    <p:sldId id="410" r:id="rId22"/>
    <p:sldId id="411" r:id="rId23"/>
    <p:sldId id="412" r:id="rId24"/>
  </p:sldIdLst>
  <p:sldSz cx="12192000" cy="6858000"/>
  <p:notesSz cx="6858000" cy="9144000"/>
  <p:embeddedFontLst>
    <p:embeddedFont>
      <p:font typeface="Microsoft YaHei" pitchFamily="34" charset="-122"/>
      <p:regular r:id="rId26"/>
      <p:bold r:id="rId27"/>
    </p:embeddedFont>
    <p:embeddedFont>
      <p:font typeface="宋体" pitchFamily="2" charset="-122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59"/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 autoAdjust="0"/>
    <p:restoredTop sz="88160" autoAdjust="0"/>
  </p:normalViewPr>
  <p:slideViewPr>
    <p:cSldViewPr snapToGrid="0">
      <p:cViewPr varScale="1">
        <p:scale>
          <a:sx n="103" d="100"/>
          <a:sy n="103" d="100"/>
        </p:scale>
        <p:origin x="-612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UTM Avo" panose="020406030505060202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UTM Avo" panose="02040603050506020204" pitchFamily="18" charset="0"/>
              </a:defRPr>
            </a:lvl1pPr>
          </a:lstStyle>
          <a:p>
            <a:fld id="{3EFD42F7-718C-4B98-AAEC-167E6DDD60A7}" type="datetimeFigureOut">
              <a:rPr lang="en-US" smtClean="0"/>
              <a:pPr/>
              <a:t>1/17/2022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UTM Avo" panose="020406030505060202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UTM Avo" panose="02040603050506020204" pitchFamily="18" charset="0"/>
              </a:defRPr>
            </a:lvl1pPr>
          </a:lstStyle>
          <a:p>
            <a:fld id="{21B2AA4F-B828-4D7C-AFD3-893933DAFC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55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lai</a:t>
            </a:r>
            <a:r>
              <a:rPr lang="en-US" dirty="0"/>
              <a:t> slide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615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7D76A9A-C871-4672-AF9D-279189F7DCC9}" type="slidenum">
              <a:rPr lang="en-US" altLang="en-US" smtClean="0"/>
              <a:pPr/>
              <a:t>23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chậu</a:t>
            </a:r>
            <a:r>
              <a:rPr lang="en-US" dirty="0"/>
              <a:t> </a:t>
            </a:r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851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lai</a:t>
            </a:r>
            <a:r>
              <a:rPr lang="en-US" dirty="0"/>
              <a:t> slide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529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lai</a:t>
            </a:r>
            <a:r>
              <a:rPr lang="en-US" dirty="0"/>
              <a:t> slide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656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lai</a:t>
            </a:r>
            <a:r>
              <a:rPr lang="en-US" dirty="0"/>
              <a:t> slide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728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lai</a:t>
            </a:r>
            <a:r>
              <a:rPr lang="en-US" dirty="0"/>
              <a:t> slide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863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lai</a:t>
            </a:r>
            <a:r>
              <a:rPr lang="en-US" dirty="0"/>
              <a:t> slide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3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lai</a:t>
            </a:r>
            <a:r>
              <a:rPr lang="en-US" dirty="0"/>
              <a:t> slide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227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lai</a:t>
            </a:r>
            <a:r>
              <a:rPr lang="en-US" dirty="0"/>
              <a:t> slide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282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3" cy="852023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667302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07329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018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67975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UTM Avo" panose="02040603050506020204" pitchFamily="18" charset="0"/>
            </a:endParaRPr>
          </a:p>
        </p:txBody>
      </p:sp>
    </p:spTree>
  </p:cSld>
  <p:clrMapOvr>
    <a:masterClrMapping/>
  </p:clrMapOvr>
  <p:transition spd="slow">
    <p:wip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UTM Avo" panose="02040603050506020204" pitchFamily="18" charset="0"/>
              </a:defRPr>
            </a:lvl1pPr>
          </a:lstStyle>
          <a:p>
            <a:fld id="{FE1C8935-5503-46B3-AA64-FDD06962785D}" type="datetimeFigureOut">
              <a:rPr lang="en-US" smtClean="0"/>
              <a:pPr/>
              <a:t>1/17/2022</a:t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UTM Avo" panose="020406030505060202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UTM Avo" panose="02040603050506020204" pitchFamily="18" charset="0"/>
              </a:defRPr>
            </a:lvl1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49" r:id="rId5"/>
    <p:sldLayoutId id="2147483650" r:id="rId6"/>
    <p:sldLayoutId id="2147483652" r:id="rId7"/>
    <p:sldLayoutId id="2147483655" r:id="rId8"/>
  </p:sldLayoutIdLst>
  <p:transition spd="slow">
    <p:wipe/>
  </p:transition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UTM Avo" panose="02040603050506020204" pitchFamily="18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2.wdp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6.png"/><Relationship Id="rId18" Type="http://schemas.openxmlformats.org/officeDocument/2006/relationships/slide" Target="slide18.xml"/><Relationship Id="rId26" Type="http://schemas.openxmlformats.org/officeDocument/2006/relationships/image" Target="../media/image43.png"/><Relationship Id="rId3" Type="http://schemas.openxmlformats.org/officeDocument/2006/relationships/image" Target="../media/image31.jpeg"/><Relationship Id="rId21" Type="http://schemas.openxmlformats.org/officeDocument/2006/relationships/image" Target="../media/image40.png"/><Relationship Id="rId7" Type="http://schemas.microsoft.com/office/2007/relationships/hdphoto" Target="../media/hdphoto4.wdp"/><Relationship Id="rId12" Type="http://schemas.openxmlformats.org/officeDocument/2006/relationships/slide" Target="slide15.xml"/><Relationship Id="rId17" Type="http://schemas.openxmlformats.org/officeDocument/2006/relationships/image" Target="../media/image38.png"/><Relationship Id="rId25" Type="http://schemas.openxmlformats.org/officeDocument/2006/relationships/image" Target="../media/image42.png"/><Relationship Id="rId33" Type="http://schemas.openxmlformats.org/officeDocument/2006/relationships/slide" Target="slide22.xml"/><Relationship Id="rId2" Type="http://schemas.openxmlformats.org/officeDocument/2006/relationships/notesSlide" Target="../notesSlides/notesSlide2.xml"/><Relationship Id="rId16" Type="http://schemas.openxmlformats.org/officeDocument/2006/relationships/slide" Target="slide17.xml"/><Relationship Id="rId20" Type="http://schemas.openxmlformats.org/officeDocument/2006/relationships/slide" Target="slide19.xml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microsoft.com/office/2007/relationships/hdphoto" Target="../media/hdphoto5.wdp"/><Relationship Id="rId24" Type="http://schemas.openxmlformats.org/officeDocument/2006/relationships/slide" Target="slide21.xml"/><Relationship Id="rId32" Type="http://schemas.microsoft.com/office/2007/relationships/hdphoto" Target="../media/hdphoto8.wdp"/><Relationship Id="rId5" Type="http://schemas.microsoft.com/office/2007/relationships/hdphoto" Target="../media/hdphoto3.wdp"/><Relationship Id="rId15" Type="http://schemas.openxmlformats.org/officeDocument/2006/relationships/image" Target="../media/image37.png"/><Relationship Id="rId23" Type="http://schemas.openxmlformats.org/officeDocument/2006/relationships/image" Target="../media/image41.png"/><Relationship Id="rId28" Type="http://schemas.openxmlformats.org/officeDocument/2006/relationships/image" Target="../media/image44.png"/><Relationship Id="rId10" Type="http://schemas.openxmlformats.org/officeDocument/2006/relationships/image" Target="../media/image35.png"/><Relationship Id="rId19" Type="http://schemas.openxmlformats.org/officeDocument/2006/relationships/image" Target="../media/image39.png"/><Relationship Id="rId31" Type="http://schemas.openxmlformats.org/officeDocument/2006/relationships/image" Target="../media/image46.png"/><Relationship Id="rId4" Type="http://schemas.openxmlformats.org/officeDocument/2006/relationships/image" Target="../media/image32.png"/><Relationship Id="rId9" Type="http://schemas.openxmlformats.org/officeDocument/2006/relationships/slide" Target="slide14.xml"/><Relationship Id="rId14" Type="http://schemas.openxmlformats.org/officeDocument/2006/relationships/slide" Target="slide16.xml"/><Relationship Id="rId22" Type="http://schemas.openxmlformats.org/officeDocument/2006/relationships/slide" Target="slide20.xml"/><Relationship Id="rId27" Type="http://schemas.microsoft.com/office/2007/relationships/hdphoto" Target="../media/hdphoto6.wdp"/><Relationship Id="rId30" Type="http://schemas.microsoft.com/office/2007/relationships/hdphoto" Target="../media/hdphoto7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4" Type="http://schemas.openxmlformats.org/officeDocument/2006/relationships/image" Target="../media/image31.jpeg"/><Relationship Id="rId9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4" Type="http://schemas.openxmlformats.org/officeDocument/2006/relationships/image" Target="../media/image31.jpeg"/><Relationship Id="rId9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4" Type="http://schemas.openxmlformats.org/officeDocument/2006/relationships/image" Target="../media/image31.jpeg"/><Relationship Id="rId9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4" Type="http://schemas.openxmlformats.org/officeDocument/2006/relationships/image" Target="../media/image31.jpeg"/><Relationship Id="rId9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4" Type="http://schemas.openxmlformats.org/officeDocument/2006/relationships/image" Target="../media/image31.jpeg"/><Relationship Id="rId9" Type="http://schemas.microsoft.com/office/2007/relationships/hdphoto" Target="../media/hdphoto10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4" Type="http://schemas.openxmlformats.org/officeDocument/2006/relationships/image" Target="../media/image31.jpeg"/><Relationship Id="rId9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4" Type="http://schemas.openxmlformats.org/officeDocument/2006/relationships/image" Target="../media/image31.jpeg"/><Relationship Id="rId9" Type="http://schemas.microsoft.com/office/2007/relationships/hdphoto" Target="../media/hdphoto10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7.png"/><Relationship Id="rId4" Type="http://schemas.openxmlformats.org/officeDocument/2006/relationships/image" Target="../media/image31.jpeg"/><Relationship Id="rId9" Type="http://schemas.microsoft.com/office/2007/relationships/hdphoto" Target="../media/hdphoto10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A144B1-BC48-4FB5-81A0-5EEE0F41D92F}"/>
              </a:ext>
            </a:extLst>
          </p:cNvPr>
          <p:cNvSpPr/>
          <p:nvPr/>
        </p:nvSpPr>
        <p:spPr>
          <a:xfrm>
            <a:off x="841195" y="878861"/>
            <a:ext cx="10410222" cy="46628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66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66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19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40 : </a:t>
            </a:r>
            <a:r>
              <a:rPr lang="en-US" sz="6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6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sz="6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17, 18, 19, 20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6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(</a:t>
            </a:r>
            <a:r>
              <a:rPr lang="en-US" sz="66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sz="66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1)</a:t>
            </a:r>
            <a:endParaRPr lang="en-US" sz="66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AB7BA99-CAC6-460F-8F0E-8B19515AE1BE}"/>
              </a:ext>
            </a:extLst>
          </p:cNvPr>
          <p:cNvSpPr/>
          <p:nvPr/>
        </p:nvSpPr>
        <p:spPr>
          <a:xfrm>
            <a:off x="9184438" y="294765"/>
            <a:ext cx="1662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TOÁN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89" y="-121540"/>
            <a:ext cx="1037738" cy="10010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9103" y="0"/>
            <a:ext cx="417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2800" u="sng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3083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844C0F9-7125-4FF9-8C93-206ED34B6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56" y="758495"/>
            <a:ext cx="11084687" cy="534101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11177" y="489289"/>
            <a:ext cx="2438400" cy="914400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 err="1">
                <a:cs typeface="Arial" panose="020B0604020202020204" pitchFamily="34" charset="0"/>
              </a:rPr>
              <a:t>Bài</a:t>
            </a:r>
            <a:r>
              <a:rPr lang="en-US" sz="3600" b="1" dirty="0">
                <a:cs typeface="Arial" panose="020B0604020202020204" pitchFamily="34" charset="0"/>
              </a:rPr>
              <a:t> 1: </a:t>
            </a:r>
            <a:r>
              <a:rPr lang="en-US" sz="3600" b="1" dirty="0" err="1">
                <a:cs typeface="Arial" panose="020B0604020202020204" pitchFamily="34" charset="0"/>
              </a:rPr>
              <a:t>Số</a:t>
            </a:r>
            <a:r>
              <a:rPr lang="en-US" sz="3600" b="1" dirty="0">
                <a:cs typeface="Arial" panose="020B0604020202020204" pitchFamily="34" charset="0"/>
              </a:rPr>
              <a:t>?</a:t>
            </a:r>
          </a:p>
        </p:txBody>
      </p:sp>
      <p:sp>
        <p:nvSpPr>
          <p:cNvPr id="5" name="Content Placeholder 2"/>
          <p:cNvSpPr txBox="1"/>
          <p:nvPr/>
        </p:nvSpPr>
        <p:spPr>
          <a:xfrm>
            <a:off x="637627" y="5943601"/>
            <a:ext cx="11379200" cy="91439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latin typeface="UTM Avo" panose="02040603050506020204" pitchFamily="18" charset="0"/>
                <a:cs typeface="Arial" panose="020B0604020202020204" pitchFamily="34" charset="0"/>
              </a:rPr>
              <a:t>Quan </a:t>
            </a:r>
            <a:r>
              <a:rPr lang="en-US" sz="4000" dirty="0" err="1">
                <a:latin typeface="UTM Avo" panose="02040603050506020204" pitchFamily="18" charset="0"/>
                <a:cs typeface="Arial" panose="020B0604020202020204" pitchFamily="34" charset="0"/>
              </a:rPr>
              <a:t>sát</a:t>
            </a:r>
            <a:r>
              <a:rPr lang="en-US" sz="40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Arial" panose="020B0604020202020204" pitchFamily="34" charset="0"/>
              </a:rPr>
              <a:t>và</a:t>
            </a:r>
            <a:r>
              <a:rPr lang="en-US" sz="40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Arial" panose="020B0604020202020204" pitchFamily="34" charset="0"/>
              </a:rPr>
              <a:t>đếm</a:t>
            </a:r>
            <a:r>
              <a:rPr lang="en-US" sz="40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Arial" panose="020B0604020202020204" pitchFamily="34" charset="0"/>
              </a:rPr>
              <a:t>lượng</a:t>
            </a:r>
            <a:r>
              <a:rPr lang="en-US" sz="40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Arial" panose="020B0604020202020204" pitchFamily="34" charset="0"/>
              </a:rPr>
              <a:t>khối</a:t>
            </a:r>
            <a:r>
              <a:rPr lang="en-US" sz="40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Arial" panose="020B0604020202020204" pitchFamily="34" charset="0"/>
              </a:rPr>
              <a:t>lập</a:t>
            </a:r>
            <a:r>
              <a:rPr lang="en-US" sz="40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Arial" panose="020B0604020202020204" pitchFamily="34" charset="0"/>
              </a:rPr>
              <a:t>phương</a:t>
            </a:r>
            <a:endParaRPr lang="vi-VN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87420" y="4904219"/>
            <a:ext cx="873760" cy="76944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UTM Avo" panose="02040603050506020204" pitchFamily="18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9C1F12F-AD18-4E10-999C-8708813FB1D3}"/>
              </a:ext>
            </a:extLst>
          </p:cNvPr>
          <p:cNvSpPr txBox="1"/>
          <p:nvPr/>
        </p:nvSpPr>
        <p:spPr>
          <a:xfrm>
            <a:off x="5710358" y="4904219"/>
            <a:ext cx="873760" cy="76944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UTM Avo" panose="02040603050506020204" pitchFamily="18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3E58C49-BD4A-4FE2-8543-87BA63975E9B}"/>
              </a:ext>
            </a:extLst>
          </p:cNvPr>
          <p:cNvSpPr txBox="1"/>
          <p:nvPr/>
        </p:nvSpPr>
        <p:spPr>
          <a:xfrm>
            <a:off x="7933296" y="4904219"/>
            <a:ext cx="873760" cy="76944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UTM Avo" panose="02040603050506020204" pitchFamily="18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1647E25-B72A-4E65-B641-486C4680B860}"/>
              </a:ext>
            </a:extLst>
          </p:cNvPr>
          <p:cNvSpPr txBox="1"/>
          <p:nvPr/>
        </p:nvSpPr>
        <p:spPr>
          <a:xfrm>
            <a:off x="10292867" y="4904219"/>
            <a:ext cx="873760" cy="76944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UTM Avo" panose="02040603050506020204" pitchFamily="18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1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/>
          <a:stretch>
            <a:fillRect/>
          </a:stretch>
        </p:blipFill>
        <p:spPr>
          <a:xfrm>
            <a:off x="0" y="438150"/>
            <a:ext cx="12192000" cy="6419850"/>
          </a:xfrm>
          <a:prstGeom prst="rect">
            <a:avLst/>
          </a:prstGeom>
        </p:spPr>
      </p:pic>
      <p:pic>
        <p:nvPicPr>
          <p:cNvPr id="5" name="图片 4" descr="图片包含 物体, 镜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/>
          <a:stretch>
            <a:fillRect/>
          </a:stretch>
        </p:blipFill>
        <p:spPr>
          <a:xfrm>
            <a:off x="127000" y="438785"/>
            <a:ext cx="12192000" cy="65462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0" t="20400"/>
          <a:stretch>
            <a:fillRect/>
          </a:stretch>
        </p:blipFill>
        <p:spPr>
          <a:xfrm rot="21206725">
            <a:off x="6570660" y="2958330"/>
            <a:ext cx="6446902" cy="4138495"/>
          </a:xfrm>
          <a:prstGeom prst="rect">
            <a:avLst/>
          </a:prstGeom>
        </p:spPr>
      </p:pic>
      <p:pic>
        <p:nvPicPr>
          <p:cNvPr id="6" name="5c249dca636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6743" y="-785591"/>
            <a:ext cx="487363" cy="487363"/>
          </a:xfrm>
          <a:prstGeom prst="rect">
            <a:avLst/>
          </a:prstGeom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916" y="4254101"/>
            <a:ext cx="3691076" cy="2390255"/>
          </a:xfrm>
          <a:prstGeom prst="rect">
            <a:avLst/>
          </a:prstGeom>
        </p:spPr>
      </p:pic>
      <p:sp>
        <p:nvSpPr>
          <p:cNvPr id="12" name="TextBox 4">
            <a:extLst>
              <a:ext uri="{FF2B5EF4-FFF2-40B4-BE49-F238E27FC236}">
                <a16:creationId xmlns:a16="http://schemas.microsoft.com/office/drawing/2014/main" xmlns="" id="{C079E4D5-83B0-4F91-BD64-3C035D6C8CF8}"/>
              </a:ext>
            </a:extLst>
          </p:cNvPr>
          <p:cNvSpPr txBox="1"/>
          <p:nvPr/>
        </p:nvSpPr>
        <p:spPr>
          <a:xfrm>
            <a:off x="3590511" y="2772182"/>
            <a:ext cx="44919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6000" b="1" dirty="0">
                <a:latin typeface="UTM Avo" panose="02040603050506020204" pitchFamily="18" charset="0"/>
                <a:ea typeface="Microsoft YaHei" panose="020B0503020204020204" charset="-122"/>
                <a:cs typeface="Arial" panose="020B0604020202020204" pitchFamily="34" charset="0"/>
              </a:rPr>
              <a:t>VẬN DỤNG</a:t>
            </a:r>
            <a:endParaRPr lang="vi-VN" altLang="en-US" sz="6000" b="1" dirty="0">
              <a:latin typeface="Arial" panose="020B0604020202020204" pitchFamily="34" charset="0"/>
              <a:ea typeface="Microsoft YaHei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/>
          <p:cNvPicPr/>
          <p:nvPr/>
        </p:nvPicPr>
        <p:blipFill>
          <a:blip r:embed="rId4"/>
          <a:srcRect t="2046" r="505"/>
          <a:stretch>
            <a:fillRect/>
          </a:stretch>
        </p:blipFill>
        <p:spPr>
          <a:xfrm>
            <a:off x="-149543" y="365825"/>
            <a:ext cx="12491085" cy="64437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5" descr="C:\Users\ADMIN\Desktop\Tai nguyen thiet ke tro choi\Bảng gỗ\choi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5193" y1="73818" x2="14065" y2="92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410" y="232735"/>
            <a:ext cx="1747960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huVuonTrenMay-Dangcapnhat_vfb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73000" y="365825"/>
            <a:ext cx="609600" cy="609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481" b="90556" l="6250" r="9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85" t="28822" r="6591" b="41818"/>
          <a:stretch>
            <a:fillRect/>
          </a:stretch>
        </p:blipFill>
        <p:spPr>
          <a:xfrm>
            <a:off x="2154382" y="2530302"/>
            <a:ext cx="7994072" cy="15101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481" b="90556" l="6250" r="9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85" t="28822" r="6591" b="41818"/>
          <a:stretch>
            <a:fillRect/>
          </a:stretch>
        </p:blipFill>
        <p:spPr>
          <a:xfrm>
            <a:off x="2105891" y="5252720"/>
            <a:ext cx="7994072" cy="15101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640" b="55515" l="10000" r="31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36" t="32823" r="70871" b="45909"/>
          <a:stretch>
            <a:fillRect/>
          </a:stretch>
        </p:blipFill>
        <p:spPr>
          <a:xfrm>
            <a:off x="1946564" y="3733919"/>
            <a:ext cx="1551709" cy="18599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640" b="55515" l="10000" r="31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36" t="32823" r="70871" b="45909"/>
          <a:stretch>
            <a:fillRect/>
          </a:stretch>
        </p:blipFill>
        <p:spPr>
          <a:xfrm>
            <a:off x="1932709" y="6395720"/>
            <a:ext cx="1551709" cy="137852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09" b="21875" l="10000" r="317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35" t="2540" r="69856" b="77407"/>
          <a:stretch>
            <a:fillRect/>
          </a:stretch>
        </p:blipFill>
        <p:spPr>
          <a:xfrm>
            <a:off x="1641764" y="580275"/>
            <a:ext cx="1932709" cy="3276600"/>
          </a:xfrm>
          <a:prstGeom prst="rect">
            <a:avLst/>
          </a:prstGeom>
        </p:spPr>
      </p:pic>
      <p:pic>
        <p:nvPicPr>
          <p:cNvPr id="18" name="Chậu 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34833" l="67000" r="80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970" t="14242" r="21313" b="65636"/>
          <a:stretch>
            <a:fillRect/>
          </a:stretch>
        </p:blipFill>
        <p:spPr>
          <a:xfrm>
            <a:off x="3657600" y="2218574"/>
            <a:ext cx="1004455" cy="1149927"/>
          </a:xfrm>
          <a:prstGeom prst="rect">
            <a:avLst/>
          </a:prstGeom>
        </p:spPr>
      </p:pic>
      <p:pic>
        <p:nvPicPr>
          <p:cNvPr id="19" name="Chậu 2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222" r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242" r="84909" b="62485"/>
          <a:stretch>
            <a:fillRect/>
          </a:stretch>
        </p:blipFill>
        <p:spPr>
          <a:xfrm>
            <a:off x="5257800" y="2242983"/>
            <a:ext cx="1219200" cy="1239981"/>
          </a:xfrm>
          <a:prstGeom prst="rect">
            <a:avLst/>
          </a:prstGeom>
        </p:spPr>
      </p:pic>
      <p:pic>
        <p:nvPicPr>
          <p:cNvPr id="20" name="Chậu 3">
            <a:hlinkClick r:id="rId14" action="ppaction://hlinksldjump"/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5333" r="1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1" t="45587" r="80307" b="35273"/>
          <a:stretch>
            <a:fillRect/>
          </a:stretch>
        </p:blipFill>
        <p:spPr>
          <a:xfrm>
            <a:off x="6836228" y="2371634"/>
            <a:ext cx="1233715" cy="1093848"/>
          </a:xfrm>
          <a:prstGeom prst="rect">
            <a:avLst/>
          </a:prstGeom>
        </p:spPr>
      </p:pic>
      <p:pic>
        <p:nvPicPr>
          <p:cNvPr id="21" name="Chậu 4">
            <a:hlinkClick r:id="rId16" action="ppaction://hlinksldjump"/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9000" r="32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35" t="46121" r="66727" b="34606"/>
          <a:stretch>
            <a:fillRect/>
          </a:stretch>
        </p:blipFill>
        <p:spPr>
          <a:xfrm>
            <a:off x="8382000" y="2481973"/>
            <a:ext cx="1177637" cy="1101436"/>
          </a:xfrm>
          <a:prstGeom prst="rect">
            <a:avLst/>
          </a:prstGeom>
        </p:spPr>
      </p:pic>
      <p:pic>
        <p:nvPicPr>
          <p:cNvPr id="22" name="Chậu 5">
            <a:hlinkClick r:id="rId18" action="ppaction://hlinksldjump"/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500" b="88500" l="26000" r="40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33" t="16121" r="59859" b="65270"/>
          <a:stretch>
            <a:fillRect/>
          </a:stretch>
        </p:blipFill>
        <p:spPr>
          <a:xfrm>
            <a:off x="3645477" y="5062144"/>
            <a:ext cx="1097973" cy="1063499"/>
          </a:xfrm>
          <a:prstGeom prst="rect">
            <a:avLst/>
          </a:prstGeom>
        </p:spPr>
      </p:pic>
      <p:pic>
        <p:nvPicPr>
          <p:cNvPr id="23" name="Chậu 6">
            <a:hlinkClick r:id="rId20" action="ppaction://hlinksldjump"/>
          </p:cNvPr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67167" l="33556" r="48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73" t="46121" r="53879" b="36001"/>
          <a:stretch>
            <a:fillRect/>
          </a:stretch>
        </p:blipFill>
        <p:spPr>
          <a:xfrm>
            <a:off x="5212772" y="5103947"/>
            <a:ext cx="1101437" cy="1021696"/>
          </a:xfrm>
          <a:prstGeom prst="rect">
            <a:avLst/>
          </a:prstGeom>
        </p:spPr>
      </p:pic>
      <p:pic>
        <p:nvPicPr>
          <p:cNvPr id="24" name="Chậu 7">
            <a:hlinkClick r:id="rId22" action="ppaction://hlinksldjump"/>
          </p:cNvPr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4500" b="67167" l="45000" r="59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67" t="42909" r="41365" b="37758"/>
          <a:stretch>
            <a:fillRect/>
          </a:stretch>
        </p:blipFill>
        <p:spPr>
          <a:xfrm>
            <a:off x="6782460" y="4961775"/>
            <a:ext cx="1197428" cy="1104900"/>
          </a:xfrm>
          <a:prstGeom prst="rect">
            <a:avLst/>
          </a:prstGeom>
        </p:spPr>
      </p:pic>
      <p:pic>
        <p:nvPicPr>
          <p:cNvPr id="25" name="Chậu 8">
            <a:hlinkClick r:id="rId24" action="ppaction://hlinksldjump"/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2333" b="62167" l="7055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315" t="42908" r="14403" b="35942"/>
          <a:stretch>
            <a:fillRect/>
          </a:stretch>
        </p:blipFill>
        <p:spPr>
          <a:xfrm>
            <a:off x="8312727" y="5046739"/>
            <a:ext cx="1164113" cy="12086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8692" b="37103" l="43136" r="50864">
                        <a14:backgroundMark x1="48909" y1="35981" x2="48909" y2="3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89" t="19093" r="49349" b="61814"/>
          <a:stretch>
            <a:fillRect/>
          </a:stretch>
        </p:blipFill>
        <p:spPr>
          <a:xfrm>
            <a:off x="3397991" y="3825846"/>
            <a:ext cx="1592943" cy="168837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8692" b="37103" l="43136" r="50864">
                        <a14:backgroundMark x1="48909" y1="35981" x2="48909" y2="3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89" t="19093" r="49349" b="61814"/>
          <a:stretch>
            <a:fillRect/>
          </a:stretch>
        </p:blipFill>
        <p:spPr>
          <a:xfrm>
            <a:off x="4884057" y="3934998"/>
            <a:ext cx="1592943" cy="168837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8692" b="37103" l="43136" r="50864">
                        <a14:backgroundMark x1="48909" y1="35981" x2="48909" y2="3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89" t="19093" r="49349" b="61814"/>
          <a:stretch>
            <a:fillRect/>
          </a:stretch>
        </p:blipFill>
        <p:spPr>
          <a:xfrm>
            <a:off x="6477000" y="3926416"/>
            <a:ext cx="1592943" cy="168837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8692" b="37103" l="43136" r="50864">
                        <a14:backgroundMark x1="48909" y1="35981" x2="48909" y2="3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89" t="19093" r="49349" b="61814"/>
          <a:stretch>
            <a:fillRect/>
          </a:stretch>
        </p:blipFill>
        <p:spPr>
          <a:xfrm>
            <a:off x="7979888" y="3905515"/>
            <a:ext cx="1592943" cy="16883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51682" b="82430" l="49409" r="57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5" t="62249" r="42493" b="16200"/>
          <a:stretch>
            <a:fillRect/>
          </a:stretch>
        </p:blipFill>
        <p:spPr>
          <a:xfrm>
            <a:off x="5254666" y="1142671"/>
            <a:ext cx="1222334" cy="172403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51682" b="82430" l="49409" r="57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5" t="62249" r="42493" b="16200"/>
          <a:stretch>
            <a:fillRect/>
          </a:stretch>
        </p:blipFill>
        <p:spPr>
          <a:xfrm>
            <a:off x="3661723" y="1218606"/>
            <a:ext cx="1222334" cy="172403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51682" b="82430" l="49409" r="57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5" t="62249" r="42493" b="16200"/>
          <a:stretch>
            <a:fillRect/>
          </a:stretch>
        </p:blipFill>
        <p:spPr>
          <a:xfrm>
            <a:off x="6847609" y="1289001"/>
            <a:ext cx="1222334" cy="172403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51682" b="82430" l="49409" r="57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5" t="62249" r="42493" b="16200"/>
          <a:stretch>
            <a:fillRect/>
          </a:stretch>
        </p:blipFill>
        <p:spPr>
          <a:xfrm>
            <a:off x="8337303" y="1218606"/>
            <a:ext cx="1222334" cy="17240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844" y="817946"/>
            <a:ext cx="1362140" cy="82296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28" y="833120"/>
            <a:ext cx="1404340" cy="84845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057" y="833120"/>
            <a:ext cx="1404340" cy="84845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818" y="864773"/>
            <a:ext cx="1404340" cy="84845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113" y="3398356"/>
            <a:ext cx="1404340" cy="84845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868" y="3368501"/>
            <a:ext cx="1404340" cy="84845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28" y="3432647"/>
            <a:ext cx="1404340" cy="84845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389" y="3432647"/>
            <a:ext cx="1404340" cy="848456"/>
          </a:xfrm>
          <a:prstGeom prst="rect">
            <a:avLst/>
          </a:prstGeom>
        </p:spPr>
      </p:pic>
      <p:sp>
        <p:nvSpPr>
          <p:cNvPr id="4" name="Right Arrow 3">
            <a:hlinkClick r:id="rId33" action="ppaction://hlinksldjump"/>
          </p:cNvPr>
          <p:cNvSpPr/>
          <p:nvPr/>
        </p:nvSpPr>
        <p:spPr>
          <a:xfrm>
            <a:off x="345440" y="5954395"/>
            <a:ext cx="1261110" cy="808355"/>
          </a:xfrm>
          <a:prstGeom prst="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0" y="768927"/>
            <a:ext cx="2115226" cy="24904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5611" y="1166457"/>
            <a:ext cx="10364308" cy="784830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altLang="en-US" sz="4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Viết</a:t>
            </a:r>
            <a:r>
              <a:rPr lang="en-US" altLang="en-US" sz="4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altLang="en-US" sz="4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còn</a:t>
            </a:r>
            <a:r>
              <a:rPr lang="en-US" altLang="en-US" sz="4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thiếu</a:t>
            </a:r>
            <a:r>
              <a:rPr lang="en-US" altLang="en-US" sz="4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vào</a:t>
            </a:r>
            <a:r>
              <a:rPr lang="en-US" altLang="en-US" sz="4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chỗ</a:t>
            </a:r>
            <a:r>
              <a:rPr lang="en-US" altLang="en-US" sz="4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trống</a:t>
            </a:r>
            <a:r>
              <a:rPr lang="en-US" altLang="en-US" sz="4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17, …, 19</a:t>
            </a:r>
            <a:endParaRPr lang="vi-V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4478" y="2861911"/>
            <a:ext cx="3744342" cy="922020"/>
          </a:xfrm>
          <a:prstGeom prst="rect">
            <a:avLst/>
          </a:prstGeom>
          <a:gradFill>
            <a:gsLst>
              <a:gs pos="99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54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18</a:t>
            </a:r>
            <a:endParaRPr lang="vi-VN" alt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9005455" y="4468118"/>
            <a:ext cx="1911927" cy="2389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530927" y="1249792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9040" y="957405"/>
            <a:ext cx="6814547" cy="829945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sau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19</a:t>
            </a:r>
            <a:endParaRPr lang="vi-VN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79638" y="2599055"/>
            <a:ext cx="4648200" cy="829945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mười</a:t>
            </a:r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chín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1139" y="742423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1888" y="768927"/>
            <a:ext cx="9163275" cy="1477328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Viết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còn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thiếu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vào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chỗ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trống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</a:t>
            </a:r>
            <a:endParaRPr lang="en-US" altLang="en-US" sz="4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…, 18, 19, …</a:t>
            </a:r>
            <a:endParaRPr lang="vi-VN" altLang="en-US" sz="4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69425" y="2722107"/>
            <a:ext cx="4648200" cy="829945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17, </a:t>
            </a:r>
            <a:r>
              <a:rPr lang="en-US" altLang="en-US" sz="4800" b="1" dirty="0">
                <a:solidFill>
                  <a:schemeClr val="tx2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18, 19</a:t>
            </a:r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,20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530927" y="1249792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9040" y="957405"/>
            <a:ext cx="6563826" cy="830997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sau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20</a:t>
            </a:r>
            <a:endParaRPr lang="vi-VN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79638" y="2579828"/>
            <a:ext cx="4648200" cy="829945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hai</a:t>
            </a:r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mươi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615471" y="695109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19055" y="957405"/>
            <a:ext cx="6849062" cy="922020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5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altLang="en-US" sz="5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altLang="en-US" sz="5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sau</a:t>
            </a:r>
            <a:r>
              <a:rPr lang="en-US" altLang="en-US" sz="54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18</a:t>
            </a:r>
            <a:endParaRPr lang="vi-VN" altLang="en-US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9486" y="2698907"/>
            <a:ext cx="4648200" cy="922020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5400" b="1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mười</a:t>
            </a:r>
            <a:r>
              <a:rPr lang="en-US" altLang="en-US" sz="54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tám</a:t>
            </a:r>
            <a:endParaRPr lang="vi-VN" alt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615471" y="768927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58616" y="991209"/>
            <a:ext cx="6669222" cy="829945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sau</a:t>
            </a:r>
            <a:r>
              <a:rPr lang="en-US" altLang="en-US" sz="48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17</a:t>
            </a:r>
            <a:endParaRPr lang="vi-VN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4012" y="2517703"/>
            <a:ext cx="4648200" cy="829945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mười</a:t>
            </a:r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bảy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/>
          <a:stretch>
            <a:fillRect/>
          </a:stretch>
        </p:blipFill>
        <p:spPr>
          <a:xfrm>
            <a:off x="0" y="418465"/>
            <a:ext cx="12192000" cy="6439535"/>
          </a:xfrm>
          <a:prstGeom prst="rect">
            <a:avLst/>
          </a:prstGeom>
        </p:spPr>
      </p:pic>
      <p:pic>
        <p:nvPicPr>
          <p:cNvPr id="5" name="图片 4" descr="图片包含 物体, 镜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/>
          <a:stretch>
            <a:fillRect/>
          </a:stretch>
        </p:blipFill>
        <p:spPr>
          <a:xfrm>
            <a:off x="0" y="414253"/>
            <a:ext cx="12192000" cy="6567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0" t="20400"/>
          <a:stretch>
            <a:fillRect/>
          </a:stretch>
        </p:blipFill>
        <p:spPr>
          <a:xfrm rot="21206725">
            <a:off x="6570660" y="2958330"/>
            <a:ext cx="6446902" cy="4138495"/>
          </a:xfrm>
          <a:prstGeom prst="rect">
            <a:avLst/>
          </a:prstGeom>
        </p:spPr>
      </p:pic>
      <p:pic>
        <p:nvPicPr>
          <p:cNvPr id="6" name="5c249dca636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6743" y="-785591"/>
            <a:ext cx="487363" cy="487363"/>
          </a:xfrm>
          <a:prstGeom prst="rect">
            <a:avLst/>
          </a:prstGeom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916" y="4254101"/>
            <a:ext cx="3691076" cy="2390255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3278669" y="2685752"/>
            <a:ext cx="49375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6000" b="1" dirty="0">
                <a:latin typeface="UTM Avo" panose="02040603050506020204" pitchFamily="18" charset="0"/>
                <a:ea typeface="Microsoft YaHei" panose="020B0503020204020204" charset="-122"/>
                <a:cs typeface="Arial" panose="020B0604020202020204" pitchFamily="34" charset="0"/>
              </a:rPr>
              <a:t>KHỞI ĐỘNG</a:t>
            </a:r>
            <a:endParaRPr lang="vi-VN" altLang="en-US" sz="6000" b="1" dirty="0">
              <a:latin typeface="Arial" panose="020B0604020202020204" pitchFamily="34" charset="0"/>
              <a:ea typeface="Microsoft YaHei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" y="348645"/>
            <a:ext cx="1987828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7828" y="935290"/>
            <a:ext cx="10018642" cy="1477328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Viết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còn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thiếu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vào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chỗ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trống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18, …, 20</a:t>
            </a:r>
            <a:endParaRPr lang="vi-VN" altLang="en-US" sz="4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2966" y="2906583"/>
            <a:ext cx="3173897" cy="922020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54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19</a:t>
            </a:r>
            <a:endParaRPr lang="vi-VN" alt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441325"/>
            <a:ext cx="12192000" cy="641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3855" y="441960"/>
            <a:ext cx="1828197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5906" y="814908"/>
            <a:ext cx="9603591" cy="1477328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Viết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còn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thiếu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vào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chỗ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500" dirty="0" err="1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trống</a:t>
            </a:r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</a:t>
            </a:r>
          </a:p>
          <a:p>
            <a:pPr algn="ctr"/>
            <a:r>
              <a:rPr lang="en-US" altLang="en-US" sz="4500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…, 18, 19</a:t>
            </a:r>
            <a:endParaRPr lang="vi-VN" altLang="en-US" sz="4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5746" y="2883139"/>
            <a:ext cx="5110312" cy="923330"/>
          </a:xfrm>
          <a:prstGeom prst="rect">
            <a:avLst/>
          </a:prstGeom>
          <a:gradFill>
            <a:gsLst>
              <a:gs pos="100000">
                <a:schemeClr val="accent5">
                  <a:lumMod val="110000"/>
                  <a:satMod val="105000"/>
                  <a:tint val="67000"/>
                </a:schemeClr>
              </a:gs>
              <a:gs pos="96000">
                <a:srgbClr val="00B050"/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54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17</a:t>
            </a:r>
            <a:r>
              <a:rPr lang="en-US" altLang="en-US" sz="5400" b="1" dirty="0">
                <a:solidFill>
                  <a:prstClr val="black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, 18 ,19</a:t>
            </a:r>
            <a:endParaRPr lang="vi-VN" altLang="en-US" sz="5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422400" y="2301876"/>
            <a:ext cx="93472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6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Củng cố - dặn dò</a:t>
            </a:r>
          </a:p>
        </p:txBody>
      </p:sp>
    </p:spTree>
    <p:extLst>
      <p:ext uri="{BB962C8B-B14F-4D97-AF65-F5344CB8AC3E}">
        <p14:creationId xmlns:p14="http://schemas.microsoft.com/office/powerpoint/2010/main" val="37996206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" y="0"/>
            <a:ext cx="12183666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22400" y="1219201"/>
            <a:ext cx="9671051" cy="3268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822960" eaLnBrk="1" hangingPunct="1">
              <a:buClr>
                <a:srgbClr val="000000"/>
              </a:buClr>
              <a:defRPr/>
            </a:pP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6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6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6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6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6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6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6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6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60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822960" eaLnBrk="1" hangingPunct="1">
              <a:buClr>
                <a:srgbClr val="000000"/>
              </a:buClr>
              <a:defRPr/>
            </a:pPr>
            <a:endParaRPr lang="en-US" sz="432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822960" eaLnBrk="1" hangingPunct="1">
              <a:buClr>
                <a:srgbClr val="000000"/>
              </a:buClr>
              <a:defRPr/>
            </a:pPr>
            <a:endParaRPr lang="en-US" sz="432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946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284" y="3090863"/>
            <a:ext cx="2870200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06460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2139" r="6364" b="43553"/>
          <a:stretch>
            <a:fillRect/>
          </a:stretch>
        </p:blipFill>
        <p:spPr>
          <a:xfrm>
            <a:off x="0" y="412115"/>
            <a:ext cx="12095480" cy="64458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/>
          <a:stretch>
            <a:fillRect/>
          </a:stretch>
        </p:blipFill>
        <p:spPr>
          <a:xfrm>
            <a:off x="0" y="493395"/>
            <a:ext cx="12192000" cy="6364605"/>
          </a:xfrm>
          <a:prstGeom prst="rect">
            <a:avLst/>
          </a:prstGeom>
        </p:spPr>
      </p:pic>
      <p:pic>
        <p:nvPicPr>
          <p:cNvPr id="5" name="图片 4" descr="图片包含 物体, 镜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/>
          <a:stretch>
            <a:fillRect/>
          </a:stretch>
        </p:blipFill>
        <p:spPr>
          <a:xfrm>
            <a:off x="127000" y="418465"/>
            <a:ext cx="12192000" cy="6566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0" t="20400"/>
          <a:stretch>
            <a:fillRect/>
          </a:stretch>
        </p:blipFill>
        <p:spPr>
          <a:xfrm rot="21206725">
            <a:off x="6570660" y="2958330"/>
            <a:ext cx="6446902" cy="4138495"/>
          </a:xfrm>
          <a:prstGeom prst="rect">
            <a:avLst/>
          </a:prstGeom>
        </p:spPr>
      </p:pic>
      <p:pic>
        <p:nvPicPr>
          <p:cNvPr id="6" name="5c249dca636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6743" y="-785591"/>
            <a:ext cx="487363" cy="487363"/>
          </a:xfrm>
          <a:prstGeom prst="rect">
            <a:avLst/>
          </a:prstGeom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916" y="4254101"/>
            <a:ext cx="3691076" cy="2390255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xmlns="" id="{C4E7D8CF-BE3B-4711-AD40-063FE1D84514}"/>
              </a:ext>
            </a:extLst>
          </p:cNvPr>
          <p:cNvSpPr txBox="1"/>
          <p:nvPr/>
        </p:nvSpPr>
        <p:spPr>
          <a:xfrm>
            <a:off x="3593714" y="2772182"/>
            <a:ext cx="44855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6000" b="1" dirty="0">
                <a:latin typeface="UTM Avo" panose="02040603050506020204" pitchFamily="18" charset="0"/>
                <a:ea typeface="Microsoft YaHei" panose="020B0503020204020204" charset="-122"/>
                <a:cs typeface="Arial" panose="020B0604020202020204" pitchFamily="34" charset="0"/>
              </a:rPr>
              <a:t>KHÁM PHÁ</a:t>
            </a:r>
            <a:endParaRPr lang="vi-VN" altLang="en-US" sz="6000" b="1" dirty="0">
              <a:latin typeface="Arial" panose="020B0604020202020204" pitchFamily="34" charset="0"/>
              <a:ea typeface="Microsoft YaHei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3"/>
          <p:cNvSpPr txBox="1"/>
          <p:nvPr/>
        </p:nvSpPr>
        <p:spPr>
          <a:xfrm>
            <a:off x="8536962" y="4743515"/>
            <a:ext cx="2349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>
                <a:latin typeface="UTM Avo" panose="02040603050506020204" pitchFamily="18" charset="0"/>
                <a:cs typeface="Arial" panose="020B0604020202020204" pitchFamily="34" charset="0"/>
              </a:rPr>
              <a:t>18</a:t>
            </a:r>
            <a:endParaRPr lang="vi-VN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8215652" y="5603940"/>
            <a:ext cx="3244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mười</a:t>
            </a:r>
            <a:r>
              <a:rPr lang="en-US" altLang="en-US" sz="48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tám</a:t>
            </a:r>
            <a:endParaRPr lang="vi-VN" altLang="en-US" sz="4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0350"/>
            <a:ext cx="2343785" cy="1517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9AD8206-6816-43CD-8C48-7B764A183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687" y="1263678"/>
            <a:ext cx="5143618" cy="41785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32C56DB-F5A3-49C6-AC04-D2AC4838D6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864" y="489802"/>
            <a:ext cx="1863695" cy="425371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  <p:bldP spid="14" grpId="2"/>
      <p:bldP spid="15" grpId="1"/>
      <p:bldP spid="1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4"/>
          <p:cNvSpPr txBox="1"/>
          <p:nvPr/>
        </p:nvSpPr>
        <p:spPr>
          <a:xfrm>
            <a:off x="8108280" y="5748410"/>
            <a:ext cx="3244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hai</a:t>
            </a:r>
            <a:r>
              <a:rPr lang="en-US" altLang="en-US" sz="48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mươi</a:t>
            </a:r>
            <a:endParaRPr lang="vi-VN" altLang="en-US" sz="4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565" y="5340350"/>
            <a:ext cx="2343785" cy="1517650"/>
          </a:xfrm>
          <a:prstGeom prst="rect">
            <a:avLst/>
          </a:prstGeom>
        </p:spPr>
      </p:pic>
      <p:sp>
        <p:nvSpPr>
          <p:cNvPr id="7" name="Text Box 13">
            <a:extLst>
              <a:ext uri="{FF2B5EF4-FFF2-40B4-BE49-F238E27FC236}">
                <a16:creationId xmlns:a16="http://schemas.microsoft.com/office/drawing/2014/main" xmlns="" id="{FBD8474A-9352-486A-BF89-0360EF4C57BA}"/>
              </a:ext>
            </a:extLst>
          </p:cNvPr>
          <p:cNvSpPr txBox="1"/>
          <p:nvPr/>
        </p:nvSpPr>
        <p:spPr>
          <a:xfrm>
            <a:off x="8555638" y="4915647"/>
            <a:ext cx="2349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>
                <a:latin typeface="UTM Avo" panose="02040603050506020204" pitchFamily="18" charset="0"/>
                <a:cs typeface="Arial" panose="020B0604020202020204" pitchFamily="34" charset="0"/>
              </a:rPr>
              <a:t>20</a:t>
            </a:r>
            <a:endParaRPr lang="vi-VN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02A248B-24AC-4C3B-BF88-C83697B3B1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873" y="746800"/>
            <a:ext cx="4861813" cy="48236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A83E9C7-CC60-484C-A570-EC501745B6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553" y="662718"/>
            <a:ext cx="1863668" cy="422091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5" grpId="2"/>
      <p:bldP spid="7" grpId="1"/>
      <p:bldP spid="7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1499870" y="719931"/>
            <a:ext cx="8348345" cy="3589655"/>
          </a:xfrm>
          <a:prstGeom prst="cloud">
            <a:avLst/>
          </a:prstGeom>
          <a:gradFill rotWithShape="0">
            <a:gsLst>
              <a:gs pos="100000">
                <a:srgbClr val="0070C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kumimoji="0" lang="en-US" altLang="en-US" sz="44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Thảo</a:t>
            </a: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kumimoji="0" lang="en-US" altLang="en-US" sz="44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luận</a:t>
            </a: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kumimoji="0" lang="en-US" altLang="en-US" sz="44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nhóm</a:t>
            </a: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kumimoji="0" lang="en-US" altLang="en-US" sz="44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hình</a:t>
            </a: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kumimoji="0" lang="en-US" altLang="en-US" sz="44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thành</a:t>
            </a: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kumimoji="0" lang="en-US" altLang="en-US" sz="44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số</a:t>
            </a:r>
            <a:r>
              <a:rPr kumimoji="0" lang="en-US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17, 19</a:t>
            </a:r>
            <a:endParaRPr kumimoji="0" lang="vi-VN" altLang="en-US" sz="4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8" name="图片 1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45"/>
          <a:stretch>
            <a:fillRect/>
          </a:stretch>
        </p:blipFill>
        <p:spPr>
          <a:xfrm>
            <a:off x="9420225" y="506413"/>
            <a:ext cx="2771775" cy="2879725"/>
          </a:xfrm>
          <a:prstGeom prst="rect">
            <a:avLst/>
          </a:prstGeom>
        </p:spPr>
      </p:pic>
      <p:pic>
        <p:nvPicPr>
          <p:cNvPr id="16" name="图片 4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5888"/>
            <a:ext cx="3448050" cy="2932112"/>
          </a:xfrm>
          <a:prstGeom prst="rect">
            <a:avLst/>
          </a:prstGeom>
        </p:spPr>
      </p:pic>
      <p:pic>
        <p:nvPicPr>
          <p:cNvPr id="2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215" y="5233035"/>
            <a:ext cx="2343785" cy="15176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7633" y="4984115"/>
            <a:ext cx="2202180" cy="1873885"/>
          </a:xfrm>
          <a:prstGeom prst="rect">
            <a:avLst/>
          </a:prstGeom>
        </p:spPr>
      </p:pic>
      <p:pic>
        <p:nvPicPr>
          <p:cNvPr id="12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23" b="45278"/>
          <a:stretch>
            <a:fillRect/>
          </a:stretch>
        </p:blipFill>
        <p:spPr>
          <a:xfrm>
            <a:off x="11329670" y="465455"/>
            <a:ext cx="862330" cy="15754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52EC8FE-0FF4-4C6E-BCAF-219359FB0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18" y="465455"/>
            <a:ext cx="1948310" cy="43792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2F15328-752C-4256-8533-81194910E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828" y="583565"/>
            <a:ext cx="2091023" cy="4261121"/>
          </a:xfrm>
          <a:prstGeom prst="rect">
            <a:avLst/>
          </a:prstGeom>
        </p:spPr>
      </p:pic>
      <p:sp>
        <p:nvSpPr>
          <p:cNvPr id="16" name="Text Box 13">
            <a:extLst>
              <a:ext uri="{FF2B5EF4-FFF2-40B4-BE49-F238E27FC236}">
                <a16:creationId xmlns:a16="http://schemas.microsoft.com/office/drawing/2014/main" xmlns="" id="{455FA002-AD48-44A4-BF43-D5CA7295E471}"/>
              </a:ext>
            </a:extLst>
          </p:cNvPr>
          <p:cNvSpPr txBox="1"/>
          <p:nvPr/>
        </p:nvSpPr>
        <p:spPr>
          <a:xfrm>
            <a:off x="2210150" y="4875166"/>
            <a:ext cx="2349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>
                <a:latin typeface="UTM Avo" panose="02040603050506020204" pitchFamily="18" charset="0"/>
                <a:cs typeface="Arial" panose="020B0604020202020204" pitchFamily="34" charset="0"/>
              </a:rPr>
              <a:t>17</a:t>
            </a:r>
            <a:endParaRPr lang="vi-VN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xmlns="" id="{B480CE8A-30D0-46A1-BE23-0B806E3CD2F3}"/>
              </a:ext>
            </a:extLst>
          </p:cNvPr>
          <p:cNvSpPr txBox="1"/>
          <p:nvPr/>
        </p:nvSpPr>
        <p:spPr>
          <a:xfrm>
            <a:off x="8043895" y="4877662"/>
            <a:ext cx="2349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>
                <a:latin typeface="UTM Avo" panose="02040603050506020204" pitchFamily="18" charset="0"/>
                <a:cs typeface="Arial" panose="020B0604020202020204" pitchFamily="34" charset="0"/>
              </a:rPr>
              <a:t>19</a:t>
            </a:r>
            <a:endParaRPr lang="vi-VN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Box 14">
            <a:extLst>
              <a:ext uri="{FF2B5EF4-FFF2-40B4-BE49-F238E27FC236}">
                <a16:creationId xmlns:a16="http://schemas.microsoft.com/office/drawing/2014/main" xmlns="" id="{ADBB44B0-C3DE-4CD4-9F0A-C48FE321E3AE}"/>
              </a:ext>
            </a:extLst>
          </p:cNvPr>
          <p:cNvSpPr txBox="1"/>
          <p:nvPr/>
        </p:nvSpPr>
        <p:spPr>
          <a:xfrm>
            <a:off x="1705959" y="5660660"/>
            <a:ext cx="3244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mười</a:t>
            </a:r>
            <a:r>
              <a:rPr lang="en-US" altLang="en-US" sz="48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bảy</a:t>
            </a:r>
            <a:endParaRPr lang="vi-VN" altLang="en-US" sz="4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14">
            <a:extLst>
              <a:ext uri="{FF2B5EF4-FFF2-40B4-BE49-F238E27FC236}">
                <a16:creationId xmlns:a16="http://schemas.microsoft.com/office/drawing/2014/main" xmlns="" id="{DB11420F-C2EF-4D49-9120-93C134711A32}"/>
              </a:ext>
            </a:extLst>
          </p:cNvPr>
          <p:cNvSpPr txBox="1"/>
          <p:nvPr/>
        </p:nvSpPr>
        <p:spPr>
          <a:xfrm>
            <a:off x="7493727" y="5659608"/>
            <a:ext cx="34498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8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mười</a:t>
            </a:r>
            <a:r>
              <a:rPr lang="en-US" altLang="en-US" sz="48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chín</a:t>
            </a:r>
            <a:endParaRPr lang="vi-VN" altLang="en-US" sz="4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16" grpId="2"/>
      <p:bldP spid="17" grpId="1"/>
      <p:bldP spid="17" grpId="2"/>
      <p:bldP spid="18" grpId="1"/>
      <p:bldP spid="18" grpId="2"/>
      <p:bldP spid="19" grpId="1"/>
      <p:bldP spid="19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/>
          <a:stretch>
            <a:fillRect/>
          </a:stretch>
        </p:blipFill>
        <p:spPr>
          <a:xfrm>
            <a:off x="0" y="461010"/>
            <a:ext cx="12192000" cy="6396990"/>
          </a:xfrm>
          <a:prstGeom prst="rect">
            <a:avLst/>
          </a:prstGeom>
        </p:spPr>
      </p:pic>
      <p:pic>
        <p:nvPicPr>
          <p:cNvPr id="5" name="图片 4" descr="图片包含 物体, 镜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/>
          <a:stretch>
            <a:fillRect/>
          </a:stretch>
        </p:blipFill>
        <p:spPr>
          <a:xfrm>
            <a:off x="127000" y="461010"/>
            <a:ext cx="12192000" cy="6523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0" t="20400"/>
          <a:stretch>
            <a:fillRect/>
          </a:stretch>
        </p:blipFill>
        <p:spPr>
          <a:xfrm rot="21206725">
            <a:off x="6570660" y="2958330"/>
            <a:ext cx="6446902" cy="4138495"/>
          </a:xfrm>
          <a:prstGeom prst="rect">
            <a:avLst/>
          </a:prstGeom>
        </p:spPr>
      </p:pic>
      <p:pic>
        <p:nvPicPr>
          <p:cNvPr id="6" name="5c249dca636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6743" y="-785591"/>
            <a:ext cx="487363" cy="487363"/>
          </a:xfrm>
          <a:prstGeom prst="rect">
            <a:avLst/>
          </a:prstGeom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916" y="4254101"/>
            <a:ext cx="3691076" cy="2390255"/>
          </a:xfrm>
          <a:prstGeom prst="rect">
            <a:avLst/>
          </a:prstGeom>
        </p:spPr>
      </p:pic>
      <p:sp>
        <p:nvSpPr>
          <p:cNvPr id="12" name="TextBox 4">
            <a:extLst>
              <a:ext uri="{FF2B5EF4-FFF2-40B4-BE49-F238E27FC236}">
                <a16:creationId xmlns:a16="http://schemas.microsoft.com/office/drawing/2014/main" xmlns="" id="{31E8E539-AFA3-4C62-8384-2535AE8C86F4}"/>
              </a:ext>
            </a:extLst>
          </p:cNvPr>
          <p:cNvSpPr txBox="1"/>
          <p:nvPr/>
        </p:nvSpPr>
        <p:spPr>
          <a:xfrm>
            <a:off x="3302714" y="2315109"/>
            <a:ext cx="48894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6000" b="1" dirty="0">
                <a:latin typeface="UTM Avo" panose="02040603050506020204" pitchFamily="18" charset="0"/>
                <a:ea typeface="Microsoft YaHei" panose="020B0503020204020204" charset="-122"/>
                <a:cs typeface="Arial" panose="020B0604020202020204" pitchFamily="34" charset="0"/>
              </a:rPr>
              <a:t>THỰC HÀNH</a:t>
            </a:r>
          </a:p>
          <a:p>
            <a:pPr algn="ctr"/>
            <a:r>
              <a:rPr lang="en-US" altLang="en-US" sz="6000" b="1" dirty="0">
                <a:latin typeface="UTM Avo" panose="02040603050506020204" pitchFamily="18" charset="0"/>
                <a:ea typeface="Microsoft YaHei" panose="020B0503020204020204" charset="-122"/>
                <a:cs typeface="Arial" panose="020B0604020202020204" pitchFamily="34" charset="0"/>
              </a:rPr>
              <a:t>LUYỆN TẬP</a:t>
            </a:r>
            <a:endParaRPr lang="vi-VN" altLang="en-US" sz="6000" b="1" dirty="0">
              <a:latin typeface="Arial" panose="020B0604020202020204" pitchFamily="34" charset="0"/>
              <a:ea typeface="Microsoft YaHei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0" y="14514"/>
            <a:ext cx="12192000" cy="399739"/>
          </a:xfrm>
          <a:prstGeom prst="rect">
            <a:avLst/>
          </a:prstGeom>
          <a:solidFill>
            <a:srgbClr val="FF81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ang kết"/>
  <p:tag name="ISPRING_SLIDE_INDENT_LEVEL" val="0"/>
  <p:tag name="ISPRING_PRESENTER_ID" val="{C33FFEB5-A459-41C1-BD42-906817BA6AC8}"/>
  <p:tag name="ISPRING_SLIDE_ID" val="{4D386D3D-4546-48D5-A80A-DA91D7FE8615}"/>
  <p:tag name="ISPRING_PLAYER_LAYOUT_TYPE" val="Full"/>
  <p:tag name="ISPRING_SLIDE_ID_2" val="{6A9B9CA4-562E-4C83-B24E-189E29E741B7}"/>
  <p:tag name="GENSWF_ADVANCE_TIME" val="5.00"/>
</p:tagLst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300</Words>
  <Application>Microsoft Office PowerPoint</Application>
  <PresentationFormat>Custom</PresentationFormat>
  <Paragraphs>67</Paragraphs>
  <Slides>23</Slides>
  <Notes>11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Microsoft YaHei</vt:lpstr>
      <vt:lpstr>UTM Avo</vt:lpstr>
      <vt:lpstr>宋体</vt:lpstr>
      <vt:lpstr>Times New Roman</vt:lpstr>
      <vt:lpstr>Green Color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User</cp:lastModifiedBy>
  <cp:revision>61</cp:revision>
  <dcterms:created xsi:type="dcterms:W3CDTF">2021-11-01T08:16:00Z</dcterms:created>
  <dcterms:modified xsi:type="dcterms:W3CDTF">2022-01-17T16:38:17Z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87DDE8FC0707412EA8C635FF8EC7FC82</vt:lpwstr>
  </property>
  <property fmtid="{D5CDD505-2E9C-101B-9397-08002B2CF9AE}" pid="3" name="KSOProductBuildVer">
    <vt:lpwstr>1033-11.2.0.10382</vt:lpwstr>
  </property>
</Properties>
</file>