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3"/>
  </p:notesMasterIdLst>
  <p:sldIdLst>
    <p:sldId id="303" r:id="rId2"/>
    <p:sldId id="278" r:id="rId3"/>
    <p:sldId id="279" r:id="rId4"/>
    <p:sldId id="281" r:id="rId5"/>
    <p:sldId id="256" r:id="rId6"/>
    <p:sldId id="390" r:id="rId7"/>
    <p:sldId id="257" r:id="rId8"/>
    <p:sldId id="394" r:id="rId9"/>
    <p:sldId id="395" r:id="rId10"/>
    <p:sldId id="366" r:id="rId11"/>
    <p:sldId id="396" r:id="rId12"/>
    <p:sldId id="397" r:id="rId13"/>
    <p:sldId id="393" r:id="rId14"/>
    <p:sldId id="402" r:id="rId15"/>
    <p:sldId id="368" r:id="rId16"/>
    <p:sldId id="318" r:id="rId17"/>
    <p:sldId id="369" r:id="rId18"/>
    <p:sldId id="258" r:id="rId19"/>
    <p:sldId id="371" r:id="rId20"/>
    <p:sldId id="398" r:id="rId21"/>
    <p:sldId id="399" r:id="rId22"/>
    <p:sldId id="378" r:id="rId23"/>
    <p:sldId id="400" r:id="rId24"/>
    <p:sldId id="382" r:id="rId25"/>
    <p:sldId id="381" r:id="rId26"/>
    <p:sldId id="387" r:id="rId27"/>
    <p:sldId id="388" r:id="rId28"/>
    <p:sldId id="401" r:id="rId29"/>
    <p:sldId id="358" r:id="rId30"/>
    <p:sldId id="377" r:id="rId31"/>
    <p:sldId id="389" r:id="rId32"/>
  </p:sldIdLst>
  <p:sldSz cx="12161838" cy="6858000"/>
  <p:notesSz cx="6858000" cy="9144000"/>
  <p:embeddedFontLst>
    <p:embeddedFont>
      <p:font typeface="Calibri" panose="020F0502020204030204" pitchFamily="34" charset="0"/>
      <p:regular r:id="rId34"/>
      <p:bold r:id="rId35"/>
      <p:italic r:id="rId36"/>
      <p:boldItalic r:id="rId37"/>
    </p:embeddedFont>
    <p:embeddedFont>
      <p:font typeface="Delius Unicase" panose="020B0604020202020204" charset="0"/>
      <p:regular r:id="rId38"/>
      <p:bold r:id="rId39"/>
    </p:embeddedFont>
    <p:embeddedFont>
      <p:font typeface="Patrick Hand" panose="020B0604020202020204" charset="0"/>
      <p:regular r:id="rId40"/>
    </p:embeddedFont>
    <p:embeddedFont>
      <p:font typeface="Scope One"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00" autoAdjust="0"/>
  </p:normalViewPr>
  <p:slideViewPr>
    <p:cSldViewPr snapToGrid="0">
      <p:cViewPr varScale="1">
        <p:scale>
          <a:sx n="55" d="100"/>
          <a:sy n="55" d="100"/>
        </p:scale>
        <p:origin x="4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Tác</a:t>
            </a:r>
            <a:r>
              <a:rPr lang="en-US" b="0" baseline="0" dirty="0"/>
              <a:t> </a:t>
            </a:r>
            <a:r>
              <a:rPr lang="en-US" b="0" baseline="0" dirty="0" err="1"/>
              <a:t>giả</a:t>
            </a:r>
            <a:r>
              <a:rPr lang="en-US" b="0" baseline="0" dirty="0"/>
              <a:t> </a:t>
            </a:r>
            <a:r>
              <a:rPr lang="en-US" b="0" baseline="0" dirty="0" err="1"/>
              <a:t>bộ</a:t>
            </a:r>
            <a:r>
              <a:rPr lang="en-US" b="0" baseline="0" dirty="0"/>
              <a:t> ppt </a:t>
            </a:r>
            <a:r>
              <a:rPr lang="en-US" b="0" baseline="0" dirty="0" err="1"/>
              <a:t>Toán</a:t>
            </a:r>
            <a:r>
              <a:rPr lang="en-US" b="0" baseline="0" dirty="0"/>
              <a:t> + TV2: Phan </a:t>
            </a:r>
            <a:r>
              <a:rPr lang="en-US" b="0" baseline="0" dirty="0" err="1"/>
              <a:t>Thị</a:t>
            </a:r>
            <a:r>
              <a:rPr lang="en-US" b="0" baseline="0" dirty="0"/>
              <a:t> Linh – </a:t>
            </a:r>
            <a:r>
              <a:rPr lang="en-US" b="0" baseline="0" dirty="0" err="1"/>
              <a:t>Đà</a:t>
            </a:r>
            <a:r>
              <a:rPr lang="en-US" b="0" baseline="0" dirty="0"/>
              <a:t> </a:t>
            </a:r>
            <a:r>
              <a:rPr lang="en-US" b="0" baseline="0" dirty="0" err="1"/>
              <a:t>Nẵng</a:t>
            </a:r>
            <a:endParaRPr lang="en-US" b="0" baseline="0" dirty="0"/>
          </a:p>
          <a:p>
            <a:r>
              <a:rPr lang="en-US" b="0" baseline="0" dirty="0" err="1"/>
              <a:t>Sđt</a:t>
            </a:r>
            <a:r>
              <a:rPr lang="en-US" b="0" baseline="0" dirty="0"/>
              <a:t> </a:t>
            </a:r>
            <a:r>
              <a:rPr lang="en-US" b="0" baseline="0" dirty="0" err="1"/>
              <a:t>lh</a:t>
            </a:r>
            <a:r>
              <a:rPr lang="en-US" b="0" baseline="0" dirty="0"/>
              <a:t>: 0916.604.268</a:t>
            </a:r>
          </a:p>
          <a:p>
            <a:r>
              <a:rPr lang="en-US" sz="1100" b="0" dirty="0">
                <a:latin typeface="Arial" pitchFamily="34" charset="0"/>
                <a:cs typeface="Arial" pitchFamily="34" charset="0"/>
              </a:rPr>
              <a:t>+ </a:t>
            </a:r>
            <a:r>
              <a:rPr lang="en-US" sz="1100" b="0" dirty="0" err="1">
                <a:latin typeface="Arial" pitchFamily="34" charset="0"/>
                <a:cs typeface="Arial" pitchFamily="34" charset="0"/>
              </a:rPr>
              <a:t>Zalo</a:t>
            </a:r>
            <a:r>
              <a:rPr lang="en-US" sz="1100" b="0" dirty="0">
                <a:latin typeface="Arial" pitchFamily="34" charset="0"/>
                <a:cs typeface="Arial" pitchFamily="34" charset="0"/>
              </a:rPr>
              <a:t>: 0916.604.268</a:t>
            </a:r>
          </a:p>
          <a:p>
            <a:r>
              <a:rPr lang="en-US" sz="1100" b="0" dirty="0">
                <a:latin typeface="Arial" pitchFamily="34" charset="0"/>
                <a:cs typeface="Arial" pitchFamily="34" charset="0"/>
              </a:rPr>
              <a:t>+ Facebook </a:t>
            </a:r>
            <a:r>
              <a:rPr lang="en-US" sz="1100" b="0" dirty="0" err="1">
                <a:latin typeface="Arial" pitchFamily="34" charset="0"/>
                <a:cs typeface="Arial" pitchFamily="34" charset="0"/>
              </a:rPr>
              <a:t>cá</a:t>
            </a:r>
            <a:r>
              <a:rPr lang="en-US" sz="1100" b="0" dirty="0">
                <a:latin typeface="Arial" pitchFamily="34" charset="0"/>
                <a:cs typeface="Arial" pitchFamily="34" charset="0"/>
              </a:rPr>
              <a:t> </a:t>
            </a:r>
            <a:r>
              <a:rPr lang="en-US" sz="1100" b="0" dirty="0" err="1">
                <a:latin typeface="Arial" pitchFamily="34" charset="0"/>
                <a:cs typeface="Arial" pitchFamily="34" charset="0"/>
              </a:rPr>
              <a:t>nhân</a:t>
            </a:r>
            <a:r>
              <a:rPr lang="en-US" sz="1100" b="0" dirty="0">
                <a:latin typeface="Arial" pitchFamily="34" charset="0"/>
                <a:cs typeface="Arial" pitchFamily="34" charset="0"/>
              </a:rPr>
              <a:t>: </a:t>
            </a:r>
            <a:r>
              <a:rPr lang="en-US" sz="1100" b="0" dirty="0">
                <a:hlinkClick r:id="rId3"/>
              </a:rPr>
              <a:t>https://www.facebook.com/nhilinh.phan/</a:t>
            </a:r>
            <a:endParaRPr lang="en-US" sz="1100" b="0" dirty="0"/>
          </a:p>
          <a:p>
            <a:r>
              <a:rPr lang="en-US" sz="1100" b="0" dirty="0">
                <a:latin typeface="Arial" pitchFamily="34" charset="0"/>
                <a:cs typeface="Arial" pitchFamily="34" charset="0"/>
              </a:rPr>
              <a:t>+ </a:t>
            </a:r>
            <a:r>
              <a:rPr lang="en-US" sz="1100" b="0" dirty="0" err="1">
                <a:latin typeface="Arial" pitchFamily="34" charset="0"/>
                <a:cs typeface="Arial" pitchFamily="34" charset="0"/>
              </a:rPr>
              <a:t>Nhóm</a:t>
            </a:r>
            <a:r>
              <a:rPr lang="en-US" sz="1100" b="0" dirty="0">
                <a:latin typeface="Arial" pitchFamily="34" charset="0"/>
                <a:cs typeface="Arial" pitchFamily="34" charset="0"/>
              </a:rPr>
              <a:t> chia </a:t>
            </a:r>
            <a:r>
              <a:rPr lang="en-US" sz="1100" b="0" dirty="0" err="1">
                <a:latin typeface="Arial" pitchFamily="34" charset="0"/>
                <a:cs typeface="Arial" pitchFamily="34" charset="0"/>
              </a:rPr>
              <a:t>sẻ</a:t>
            </a:r>
            <a:r>
              <a:rPr lang="en-US" sz="1100" b="0" dirty="0">
                <a:latin typeface="Arial" pitchFamily="34" charset="0"/>
                <a:cs typeface="Arial" pitchFamily="34" charset="0"/>
              </a:rPr>
              <a:t> </a:t>
            </a:r>
            <a:r>
              <a:rPr lang="en-US" sz="1100" b="0" dirty="0" err="1">
                <a:latin typeface="Arial" pitchFamily="34" charset="0"/>
                <a:cs typeface="Arial" pitchFamily="34" charset="0"/>
              </a:rPr>
              <a:t>tài</a:t>
            </a:r>
            <a:r>
              <a:rPr lang="en-US" sz="1100" b="0" dirty="0">
                <a:latin typeface="Arial" pitchFamily="34" charset="0"/>
                <a:cs typeface="Arial" pitchFamily="34" charset="0"/>
              </a:rPr>
              <a:t> </a:t>
            </a:r>
            <a:r>
              <a:rPr lang="en-US" sz="1100" b="0" dirty="0" err="1">
                <a:latin typeface="Arial" pitchFamily="34" charset="0"/>
                <a:cs typeface="Arial" pitchFamily="34" charset="0"/>
              </a:rPr>
              <a:t>liệu</a:t>
            </a:r>
            <a:r>
              <a:rPr lang="en-US" sz="1100" b="0" dirty="0">
                <a:latin typeface="Arial" pitchFamily="34" charset="0"/>
                <a:cs typeface="Arial" pitchFamily="34" charset="0"/>
              </a:rPr>
              <a:t>: </a:t>
            </a:r>
            <a:r>
              <a:rPr lang="en-US" sz="1100" b="0" dirty="0">
                <a:hlinkClick r:id="rId4"/>
              </a:rPr>
              <a:t>https://www.facebook.com/groups/443096903751589</a:t>
            </a:r>
            <a:endParaRPr lang="en-US" sz="1100" b="0" dirty="0"/>
          </a:p>
          <a:p>
            <a:r>
              <a:rPr lang="en-US" sz="1100" b="0" dirty="0" err="1">
                <a:latin typeface="Arial" pitchFamily="34" charset="0"/>
                <a:cs typeface="Arial" pitchFamily="34" charset="0"/>
              </a:rPr>
              <a:t>Hãy</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liên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hệ</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chính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chủ</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sản</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phẩm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để</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được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hỗ</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trợ</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và</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đồng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hành</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trong</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suốt</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năm</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học</a:t>
            </a:r>
            <a:r>
              <a:rPr lang="en-US" sz="1100" b="0" baseline="0" dirty="0">
                <a:latin typeface="Arial" pitchFamily="34" charset="0"/>
                <a:cs typeface="Arial" pitchFamily="34" charset="0"/>
              </a:rPr>
              <a:t> </a:t>
            </a:r>
            <a:r>
              <a:rPr lang="en-US" sz="1100" b="0" baseline="0" dirty="0" err="1">
                <a:latin typeface="Arial" pitchFamily="34" charset="0"/>
                <a:cs typeface="Arial" pitchFamily="34" charset="0"/>
              </a:rPr>
              <a:t>nhé</a:t>
            </a:r>
            <a:r>
              <a:rPr lang="en-US" sz="1100" b="0" baseline="0" dirty="0">
                <a:latin typeface="Arial" pitchFamily="34" charset="0"/>
                <a:cs typeface="Arial" pitchFamily="34" charset="0"/>
              </a:rPr>
              <a:t>!</a:t>
            </a:r>
            <a:endParaRPr lang="en-US" dirty="0"/>
          </a:p>
          <a:p>
            <a:endParaRPr lang="en-US" dirty="0"/>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102711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51826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45832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32512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96713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6986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8925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giáo dục cho HS tôn trọng, biết ơn  những ng nghề lao công, cho HS hiểu làm nghề nào cũng đáng quý, miễn đó là lao động chân chính, không vi phạm pháp luật. Nếu ai cũng em thường nghề lao công thì làm sao có người hi sinh để dọn dẹp môi trường, chúng ta sẽ sống trong rác thải, mùi hôi thối…</a:t>
            </a:r>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40587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09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5430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37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346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57"/>
        <p:cNvGrpSpPr/>
        <p:nvPr/>
      </p:nvGrpSpPr>
      <p:grpSpPr>
        <a:xfrm>
          <a:off x="0" y="0"/>
          <a:ext cx="0" cy="0"/>
          <a:chOff x="0" y="0"/>
          <a:chExt cx="0" cy="0"/>
        </a:xfrm>
      </p:grpSpPr>
      <p:sp>
        <p:nvSpPr>
          <p:cNvPr id="858" name="Google Shape;858;p25"/>
          <p:cNvSpPr/>
          <p:nvPr/>
        </p:nvSpPr>
        <p:spPr>
          <a:xfrm>
            <a:off x="628342" y="5985676"/>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9" name="Google Shape;859;p25"/>
          <p:cNvGrpSpPr/>
          <p:nvPr/>
        </p:nvGrpSpPr>
        <p:grpSpPr>
          <a:xfrm>
            <a:off x="8694904" y="398767"/>
            <a:ext cx="382684"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3" name="Google Shape;863;p25"/>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4" name="Google Shape;864;p25"/>
          <p:cNvGrpSpPr/>
          <p:nvPr/>
        </p:nvGrpSpPr>
        <p:grpSpPr>
          <a:xfrm>
            <a:off x="2900308" y="6376767"/>
            <a:ext cx="382684"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25"/>
          <p:cNvSpPr/>
          <p:nvPr/>
        </p:nvSpPr>
        <p:spPr>
          <a:xfrm>
            <a:off x="11569441" y="36376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9" name="Google Shape;869;p25"/>
          <p:cNvGrpSpPr/>
          <p:nvPr/>
        </p:nvGrpSpPr>
        <p:grpSpPr>
          <a:xfrm>
            <a:off x="11435041" y="1854285"/>
            <a:ext cx="450017"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6" name="Google Shape;876;p25"/>
          <p:cNvGrpSpPr/>
          <p:nvPr/>
        </p:nvGrpSpPr>
        <p:grpSpPr>
          <a:xfrm>
            <a:off x="11074236" y="345767"/>
            <a:ext cx="617369"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0" name="Google Shape;880;p25"/>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1" name="Google Shape;881;p25"/>
          <p:cNvSpPr/>
          <p:nvPr/>
        </p:nvSpPr>
        <p:spPr>
          <a:xfrm>
            <a:off x="117842" y="4184685"/>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2" name="Google Shape;882;p25"/>
          <p:cNvGrpSpPr/>
          <p:nvPr/>
        </p:nvGrpSpPr>
        <p:grpSpPr>
          <a:xfrm>
            <a:off x="5846833" y="6404234"/>
            <a:ext cx="617369"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6" name="Google Shape;886;p25"/>
          <p:cNvSpPr/>
          <p:nvPr/>
        </p:nvSpPr>
        <p:spPr>
          <a:xfrm>
            <a:off x="303531" y="21342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7" name="Google Shape;887;p25"/>
          <p:cNvSpPr/>
          <p:nvPr/>
        </p:nvSpPr>
        <p:spPr>
          <a:xfrm>
            <a:off x="9742472" y="6301214"/>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8" name="Google Shape;888;p25"/>
          <p:cNvGrpSpPr/>
          <p:nvPr/>
        </p:nvGrpSpPr>
        <p:grpSpPr>
          <a:xfrm>
            <a:off x="3981347" y="136530"/>
            <a:ext cx="1312820"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3" name="Google Shape;893;p25"/>
          <p:cNvSpPr/>
          <p:nvPr/>
        </p:nvSpPr>
        <p:spPr>
          <a:xfrm>
            <a:off x="-953447" y="8393"/>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94" name="Google Shape;894;p25"/>
          <p:cNvGrpSpPr/>
          <p:nvPr/>
        </p:nvGrpSpPr>
        <p:grpSpPr>
          <a:xfrm>
            <a:off x="2121539" y="657618"/>
            <a:ext cx="450017"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1" name="Google Shape;901;p25"/>
          <p:cNvSpPr/>
          <p:nvPr/>
        </p:nvSpPr>
        <p:spPr>
          <a:xfrm>
            <a:off x="7112394" y="2875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31048" y="2744897"/>
            <a:ext cx="7951119" cy="1368207"/>
          </a:xfrm>
          <a:prstGeom prst="rect">
            <a:avLst/>
          </a:prstGeom>
          <a:solidFill>
            <a:srgbClr val="FFFFFF"/>
          </a:solidFill>
        </p:spPr>
        <p:txBody>
          <a:bodyPr vert="horz" lIns="121424" tIns="60712" rIns="121424" bIns="6071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80" b="1" dirty="0" err="1">
                <a:latin typeface="Arial" pitchFamily="34" charset="0"/>
                <a:ea typeface="Arial-Rounded" pitchFamily="34" charset="0"/>
                <a:cs typeface="Arial" pitchFamily="34" charset="0"/>
              </a:rPr>
              <a:t>TIẾNG</a:t>
            </a:r>
            <a:r>
              <a:rPr lang="en-US" sz="798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27866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Ve ve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 name="Picture 2" descr="10 Lợi ích của ve sầu đối với trái đất (và chúng ta)">
            <a:extLst>
              <a:ext uri="{FF2B5EF4-FFF2-40B4-BE49-F238E27FC236}">
                <a16:creationId xmlns:a16="http://schemas.microsoft.com/office/drawing/2014/main"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94" y="1947025"/>
            <a:ext cx="8154649" cy="458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Chổi</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tre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a16="http://schemas.microsoft.com/office/drawing/2014/main" id="{0B84A22C-26AB-48BC-8765-0043C2DE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19" y="1560233"/>
            <a:ext cx="3262859" cy="4894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a16="http://schemas.microsoft.com/office/drawing/2014/main"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4840970" y="1401316"/>
            <a:ext cx="2068643" cy="5212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a16="http://schemas.microsoft.com/office/drawing/2014/main" id="{B233BBBF-2F5A-4F63-A872-C428A03D9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3" r="36123"/>
          <a:stretch/>
        </p:blipFill>
        <p:spPr bwMode="auto">
          <a:xfrm>
            <a:off x="8099410" y="1020659"/>
            <a:ext cx="1752177" cy="58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251D6B1-3380-478D-8851-DBE0CBDE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67" y="1701791"/>
            <a:ext cx="6312302" cy="47342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me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3074" name="Picture 2">
            <a:extLst>
              <a:ext uri="{FF2B5EF4-FFF2-40B4-BE49-F238E27FC236}">
                <a16:creationId xmlns:a16="http://schemas.microsoft.com/office/drawing/2014/main" id="{2A12F4C8-D548-436F-A806-3660F00E7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87" y="1701791"/>
            <a:ext cx="7594261" cy="4717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arind Tree In Garden - Tamarindus Indica Stock Photo, Picture And  Royalty Free Image. Image 49848464.">
            <a:extLst>
              <a:ext uri="{FF2B5EF4-FFF2-40B4-BE49-F238E27FC236}">
                <a16:creationId xmlns:a16="http://schemas.microsoft.com/office/drawing/2014/main" id="{19658FE9-BFB2-47B1-9523-41CD8EC88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2" y="1513746"/>
            <a:ext cx="3323713" cy="5001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a16="http://schemas.microsoft.com/office/drawing/2014/main" id="{C8D3A516-BC5D-4AFC-A91B-0425AA49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2" y="1513746"/>
            <a:ext cx="7138822" cy="500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681;p56">
            <a:extLst>
              <a:ext uri="{FF2B5EF4-FFF2-40B4-BE49-F238E27FC236}">
                <a16:creationId xmlns:a16="http://schemas.microsoft.com/office/drawing/2014/main" id="{862D9E92-A471-4BA4-B4DC-37DF293AE8EE}"/>
              </a:ext>
            </a:extLst>
          </p:cNvPr>
          <p:cNvGrpSpPr/>
          <p:nvPr/>
        </p:nvGrpSpPr>
        <p:grpSpPr>
          <a:xfrm>
            <a:off x="840534" y="1881572"/>
            <a:ext cx="652318" cy="647680"/>
            <a:chOff x="1773575" y="4308850"/>
            <a:chExt cx="650450" cy="645825"/>
          </a:xfrm>
        </p:grpSpPr>
        <p:sp>
          <p:nvSpPr>
            <p:cNvPr id="15"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6"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7" name="TextBox 16">
            <a:extLst>
              <a:ext uri="{FF2B5EF4-FFF2-40B4-BE49-F238E27FC236}">
                <a16:creationId xmlns:a16="http://schemas.microsoft.com/office/drawing/2014/main" id="{DA8779D3-25DA-4AFC-9C65-2A69BD4D7E5C}"/>
              </a:ext>
            </a:extLst>
          </p:cNvPr>
          <p:cNvSpPr txBox="1"/>
          <p:nvPr/>
        </p:nvSpPr>
        <p:spPr>
          <a:xfrm>
            <a:off x="1677456" y="1944477"/>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Xào xạc</a:t>
            </a:r>
            <a:r>
              <a:rPr kumimoji="0" lang="en-US" sz="32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9261F32-D93A-4362-B1F4-F6652013FA80}"/>
              </a:ext>
            </a:extLst>
          </p:cNvPr>
          <p:cNvSpPr txBox="1"/>
          <p:nvPr/>
        </p:nvSpPr>
        <p:spPr>
          <a:xfrm>
            <a:off x="3309553" y="1926759"/>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tiếng động nối tiếp nhau trong cảnh yên tĩnh.</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9" name="Google Shape;7681;p56">
            <a:extLst>
              <a:ext uri="{FF2B5EF4-FFF2-40B4-BE49-F238E27FC236}">
                <a16:creationId xmlns:a16="http://schemas.microsoft.com/office/drawing/2014/main" id="{18C89CCA-A1E4-46C6-8394-04C7B2646E78}"/>
              </a:ext>
            </a:extLst>
          </p:cNvPr>
          <p:cNvGrpSpPr/>
          <p:nvPr/>
        </p:nvGrpSpPr>
        <p:grpSpPr>
          <a:xfrm>
            <a:off x="840534" y="2888411"/>
            <a:ext cx="652318" cy="647680"/>
            <a:chOff x="1773575" y="4308850"/>
            <a:chExt cx="650450" cy="645825"/>
          </a:xfrm>
        </p:grpSpPr>
        <p:sp>
          <p:nvSpPr>
            <p:cNvPr id="10" name="Google Shape;7682;p56">
              <a:extLst>
                <a:ext uri="{FF2B5EF4-FFF2-40B4-BE49-F238E27FC236}">
                  <a16:creationId xmlns:a16="http://schemas.microsoft.com/office/drawing/2014/main" id="{761E907B-4732-4AB1-983B-85D472ECD28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1" name="Google Shape;7683;p56">
              <a:extLst>
                <a:ext uri="{FF2B5EF4-FFF2-40B4-BE49-F238E27FC236}">
                  <a16:creationId xmlns:a16="http://schemas.microsoft.com/office/drawing/2014/main" id="{AA168B06-03FD-4815-91A7-73DA367E382C}"/>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2" name="TextBox 11">
            <a:extLst>
              <a:ext uri="{FF2B5EF4-FFF2-40B4-BE49-F238E27FC236}">
                <a16:creationId xmlns:a16="http://schemas.microsoft.com/office/drawing/2014/main" id="{6B42CF3A-B1A2-4B86-A0CC-1C414FD11A22}"/>
              </a:ext>
            </a:extLst>
          </p:cNvPr>
          <p:cNvSpPr txBox="1"/>
          <p:nvPr/>
        </p:nvSpPr>
        <p:spPr>
          <a:xfrm>
            <a:off x="1677456" y="2951316"/>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Lao công</a:t>
            </a:r>
            <a:r>
              <a:rPr kumimoji="0" lang="en-US" sz="32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703F63E-D2ED-412C-85DA-2F07DA6B241C}"/>
              </a:ext>
            </a:extLst>
          </p:cNvPr>
          <p:cNvSpPr txBox="1"/>
          <p:nvPr/>
        </p:nvSpPr>
        <p:spPr>
          <a:xfrm>
            <a:off x="3545529" y="2933598"/>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người làm công việc vệ sinh, phục vụ.</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A0659-16E8-41C3-8DA6-EBC6B0E2F7F8}"/>
              </a:ext>
            </a:extLst>
          </p:cNvPr>
          <p:cNvSpPr txBox="1"/>
          <p:nvPr/>
        </p:nvSpPr>
        <p:spPr>
          <a:xfrm>
            <a:off x="4507064" y="819302"/>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2F16A302-1F26-4AFB-B988-D20DFB35041A}"/>
              </a:ext>
            </a:extLst>
          </p:cNvPr>
          <p:cNvCxnSpPr>
            <a:cxnSpLocks/>
          </p:cNvCxnSpPr>
          <p:nvPr/>
        </p:nvCxnSpPr>
        <p:spPr>
          <a:xfrm flipV="1">
            <a:off x="7012632" y="81930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95EC81-F135-43F2-A020-78A4CD6AEF69}"/>
              </a:ext>
            </a:extLst>
          </p:cNvPr>
          <p:cNvCxnSpPr>
            <a:cxnSpLocks/>
          </p:cNvCxnSpPr>
          <p:nvPr/>
        </p:nvCxnSpPr>
        <p:spPr>
          <a:xfrm flipV="1">
            <a:off x="6080919" y="127257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D2DEB1-CCBB-47FB-A5E7-E153E9330C95}"/>
              </a:ext>
            </a:extLst>
          </p:cNvPr>
          <p:cNvCxnSpPr>
            <a:cxnSpLocks/>
          </p:cNvCxnSpPr>
          <p:nvPr/>
        </p:nvCxnSpPr>
        <p:spPr>
          <a:xfrm flipV="1">
            <a:off x="576380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E47D23-7A03-4619-AA0F-9C7F085889D2}"/>
              </a:ext>
            </a:extLst>
          </p:cNvPr>
          <p:cNvCxnSpPr>
            <a:cxnSpLocks/>
          </p:cNvCxnSpPr>
          <p:nvPr/>
        </p:nvCxnSpPr>
        <p:spPr>
          <a:xfrm flipV="1">
            <a:off x="588328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1C7C03-0DD2-43E1-B965-4319EFF33FDF}"/>
              </a:ext>
            </a:extLst>
          </p:cNvPr>
          <p:cNvCxnSpPr>
            <a:cxnSpLocks/>
          </p:cNvCxnSpPr>
          <p:nvPr/>
        </p:nvCxnSpPr>
        <p:spPr>
          <a:xfrm flipV="1">
            <a:off x="6779045" y="214372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77F7C3-B834-4B82-A322-7A9E0F5C9220}"/>
              </a:ext>
            </a:extLst>
          </p:cNvPr>
          <p:cNvCxnSpPr>
            <a:cxnSpLocks/>
          </p:cNvCxnSpPr>
          <p:nvPr/>
        </p:nvCxnSpPr>
        <p:spPr>
          <a:xfrm flipV="1">
            <a:off x="6485794" y="2617012"/>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490D0E-3C66-4B5E-A5A9-BD7449E411E7}"/>
              </a:ext>
            </a:extLst>
          </p:cNvPr>
          <p:cNvCxnSpPr>
            <a:cxnSpLocks/>
          </p:cNvCxnSpPr>
          <p:nvPr/>
        </p:nvCxnSpPr>
        <p:spPr>
          <a:xfrm flipV="1">
            <a:off x="6761290" y="3035158"/>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3BA735-E583-4C6A-A8C4-A4D4CCB2BEF6}"/>
              </a:ext>
            </a:extLst>
          </p:cNvPr>
          <p:cNvCxnSpPr>
            <a:cxnSpLocks/>
          </p:cNvCxnSpPr>
          <p:nvPr/>
        </p:nvCxnSpPr>
        <p:spPr>
          <a:xfrm flipV="1">
            <a:off x="5889686" y="345580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ED93BB-3A15-4896-8EF7-21E537E694A9}"/>
              </a:ext>
            </a:extLst>
          </p:cNvPr>
          <p:cNvCxnSpPr>
            <a:cxnSpLocks/>
          </p:cNvCxnSpPr>
          <p:nvPr/>
        </p:nvCxnSpPr>
        <p:spPr>
          <a:xfrm flipV="1">
            <a:off x="737683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A4999B-CD7F-437B-BFF8-D6BABB7E9E2B}"/>
              </a:ext>
            </a:extLst>
          </p:cNvPr>
          <p:cNvCxnSpPr>
            <a:cxnSpLocks/>
          </p:cNvCxnSpPr>
          <p:nvPr/>
        </p:nvCxnSpPr>
        <p:spPr>
          <a:xfrm flipV="1">
            <a:off x="749631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9BDB26-1615-426E-A60E-8D3AEFFC28F8}"/>
              </a:ext>
            </a:extLst>
          </p:cNvPr>
          <p:cNvCxnSpPr>
            <a:cxnSpLocks/>
          </p:cNvCxnSpPr>
          <p:nvPr/>
        </p:nvCxnSpPr>
        <p:spPr>
          <a:xfrm flipV="1">
            <a:off x="6779044"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E6D95-BA6B-462E-949D-2B72D258AC9F}"/>
              </a:ext>
            </a:extLst>
          </p:cNvPr>
          <p:cNvCxnSpPr>
            <a:cxnSpLocks/>
          </p:cNvCxnSpPr>
          <p:nvPr/>
        </p:nvCxnSpPr>
        <p:spPr>
          <a:xfrm flipV="1">
            <a:off x="5862620" y="4281404"/>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5650B6-3555-4D7D-BAF1-1060EE1F03B8}"/>
              </a:ext>
            </a:extLst>
          </p:cNvPr>
          <p:cNvCxnSpPr>
            <a:cxnSpLocks/>
          </p:cNvCxnSpPr>
          <p:nvPr/>
        </p:nvCxnSpPr>
        <p:spPr>
          <a:xfrm flipV="1">
            <a:off x="629754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045AA3-765C-413B-ACEB-3A32EAB1C9E0}"/>
              </a:ext>
            </a:extLst>
          </p:cNvPr>
          <p:cNvCxnSpPr>
            <a:cxnSpLocks/>
          </p:cNvCxnSpPr>
          <p:nvPr/>
        </p:nvCxnSpPr>
        <p:spPr>
          <a:xfrm flipV="1">
            <a:off x="641702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9B666EC3-270C-491E-942B-6C59832012A6}"/>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nối tiếp</a:t>
            </a:r>
          </a:p>
        </p:txBody>
      </p:sp>
      <p:grpSp>
        <p:nvGrpSpPr>
          <p:cNvPr id="14" name="Group 13">
            <a:extLst>
              <a:ext uri="{FF2B5EF4-FFF2-40B4-BE49-F238E27FC236}">
                <a16:creationId xmlns:a16="http://schemas.microsoft.com/office/drawing/2014/main" id="{15CA2517-48B2-4CF3-A0BD-FB0AA4173D9A}"/>
              </a:ext>
            </a:extLst>
          </p:cNvPr>
          <p:cNvGrpSpPr/>
          <p:nvPr/>
        </p:nvGrpSpPr>
        <p:grpSpPr>
          <a:xfrm>
            <a:off x="571494" y="327139"/>
            <a:ext cx="11103613" cy="6159877"/>
            <a:chOff x="571494" y="327139"/>
            <a:chExt cx="11103613" cy="6159877"/>
          </a:xfrm>
        </p:grpSpPr>
        <p:sp>
          <p:nvSpPr>
            <p:cNvPr id="15" name="TextBox 14">
              <a:extLst>
                <a:ext uri="{FF2B5EF4-FFF2-40B4-BE49-F238E27FC236}">
                  <a16:creationId xmlns:a16="http://schemas.microsoft.com/office/drawing/2014/main" id="{C1CB5B05-973F-4568-B5F4-CE1927D4FA25}"/>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91A5605-4470-4666-A934-CA0052206D08}"/>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4781A7AD-91A3-4885-87A6-E437DBFE37BB}"/>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E87B973-AD59-48F1-9C37-89621F28AC99}"/>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1411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6528" y="844611"/>
            <a:ext cx="6689011" cy="3955094"/>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46795"/>
            </a:xfrm>
            <a:prstGeom prst="rect">
              <a:avLst/>
            </a:prstGeom>
            <a:noFill/>
          </p:spPr>
          <p:txBody>
            <a:bodyPr wrap="square" rtlCol="0">
              <a:spAutoFit/>
            </a:bodyPr>
            <a:lstStyle/>
            <a:p>
              <a:pPr algn="ctr"/>
              <a:r>
                <a:rPr lang="en-US" sz="4389">
                  <a:latin typeface="+mj-lt"/>
                  <a:ea typeface="Arial-Rounded" pitchFamily="34" charset="0"/>
                  <a:cs typeface="Arial-Rounded" pitchFamily="34" charset="0"/>
                </a:rPr>
                <a:t>Luyện đọc</a:t>
              </a:r>
            </a:p>
            <a:p>
              <a:pPr algn="ctr"/>
              <a:r>
                <a:rPr lang="en-US" sz="4389">
                  <a:latin typeface="+mj-lt"/>
                  <a:ea typeface="Arial-Rounded" pitchFamily="34" charset="0"/>
                  <a:cs typeface="Arial-Rounded" pitchFamily="34" charset="0"/>
                </a:rPr>
                <a:t>toàn bài</a:t>
              </a:r>
            </a:p>
          </p:txBody>
        </p:sp>
      </p:grpSp>
      <p:pic>
        <p:nvPicPr>
          <p:cNvPr id="5" name="Picture 4">
            <a:extLst>
              <a:ext uri="{FF2B5EF4-FFF2-40B4-BE49-F238E27FC236}">
                <a16:creationId xmlns:a16="http://schemas.microsoft.com/office/drawing/2014/main" id="{52D632D2-77D6-4735-8DFE-247BE69DA244}"/>
              </a:ext>
            </a:extLst>
          </p:cNvPr>
          <p:cNvPicPr>
            <a:picLocks noChangeAspect="1"/>
          </p:cNvPicPr>
          <p:nvPr/>
        </p:nvPicPr>
        <p:blipFill>
          <a:blip r:embed="rId4"/>
          <a:stretch>
            <a:fillRect/>
          </a:stretch>
        </p:blipFill>
        <p:spPr>
          <a:xfrm>
            <a:off x="2444739" y="2882967"/>
            <a:ext cx="3446153" cy="3640759"/>
          </a:xfrm>
          <a:prstGeom prst="rect">
            <a:avLst/>
          </a:prstGeom>
        </p:spPr>
      </p:pic>
    </p:spTree>
    <p:extLst>
      <p:ext uri="{BB962C8B-B14F-4D97-AF65-F5344CB8AC3E}">
        <p14:creationId xmlns:p14="http://schemas.microsoft.com/office/powerpoint/2010/main" val="193726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377D4A-5516-40B7-8915-A4FD4BE7F9C2}"/>
              </a:ext>
            </a:extLst>
          </p:cNvPr>
          <p:cNvGrpSpPr/>
          <p:nvPr/>
        </p:nvGrpSpPr>
        <p:grpSpPr>
          <a:xfrm>
            <a:off x="571494" y="327139"/>
            <a:ext cx="11103613" cy="6159877"/>
            <a:chOff x="571494" y="327139"/>
            <a:chExt cx="11103613" cy="6159877"/>
          </a:xfrm>
        </p:grpSpPr>
        <p:sp>
          <p:nvSpPr>
            <p:cNvPr id="13" name="TextBox 12">
              <a:extLst>
                <a:ext uri="{FF2B5EF4-FFF2-40B4-BE49-F238E27FC236}">
                  <a16:creationId xmlns:a16="http://schemas.microsoft.com/office/drawing/2014/main" id="{73115980-3022-4DA5-8306-FC52BDEDEB34}"/>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719AAAF-ABD8-4B1D-89C7-3A32E5A35984}"/>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AF685FCA-B201-4373-A019-C8C58D7CA23F}"/>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8CBF34B-5AD5-4F02-891A-C9C9AA5D155B}"/>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379325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Chị lao công làm việc vào những thời gian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190971" y="5463903"/>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Chị lao công làm việc vào</a:t>
            </a:r>
            <a:r>
              <a:rPr lang="en-US" sz="3200">
                <a:solidFill>
                  <a:srgbClr val="FF0000"/>
                </a:solidFill>
                <a:latin typeface="+mj-lt"/>
                <a:ea typeface="Arial-Rounded" pitchFamily="34" charset="0"/>
                <a:cs typeface="Arial-Rounded" pitchFamily="34" charset="0"/>
              </a:rPr>
              <a:t> những đêm hè, những đêm đông</a:t>
            </a:r>
            <a:r>
              <a:rPr lang="en-US" sz="3200">
                <a:solidFill>
                  <a:schemeClr val="tx1"/>
                </a:solidFill>
                <a:latin typeface="+mj-lt"/>
                <a:ea typeface="Arial-Rounded" pitchFamily="34" charset="0"/>
                <a:cs typeface="Arial-Rounded" pitchFamily="34" charset="0"/>
              </a:rPr>
              <a:t>.</a:t>
            </a:r>
          </a:p>
        </p:txBody>
      </p:sp>
      <p:sp>
        <p:nvSpPr>
          <p:cNvPr id="12" name="TextBox 11">
            <a:extLst>
              <a:ext uri="{FF2B5EF4-FFF2-40B4-BE49-F238E27FC236}">
                <a16:creationId xmlns:a16="http://schemas.microsoft.com/office/drawing/2014/main" id="{9EEAEB89-10FD-4B26-ADCF-A481CA0072DF}"/>
              </a:ext>
            </a:extLst>
          </p:cNvPr>
          <p:cNvSpPr txBox="1"/>
          <p:nvPr/>
        </p:nvSpPr>
        <p:spPr>
          <a:xfrm>
            <a:off x="675644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2849999" y="1131962"/>
            <a:ext cx="4741601" cy="3785652"/>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hè</a:t>
            </a:r>
          </a:p>
          <a:p>
            <a:pPr algn="just"/>
            <a:r>
              <a:rPr lang="en-US" sz="2400">
                <a:latin typeface="+mj-lt"/>
                <a:ea typeface="Arial-Rounded" panose="020B0500000000000000" pitchFamily="34" charset="0"/>
                <a:cs typeface="Arial-Rounded" panose="020B0500000000000000" pitchFamily="34" charset="0"/>
              </a:rPr>
              <a:t>Khi ve ve</a:t>
            </a:r>
          </a:p>
          <a:p>
            <a:pPr algn="just"/>
            <a:r>
              <a:rPr lang="en-US" sz="2400">
                <a:latin typeface="+mj-lt"/>
                <a:ea typeface="Arial-Rounded" panose="020B0500000000000000" pitchFamily="34" charset="0"/>
                <a:cs typeface="Arial-Rounded" panose="020B0500000000000000" pitchFamily="34" charset="0"/>
              </a:rPr>
              <a:t>Đã ngủ</a:t>
            </a:r>
          </a:p>
          <a:p>
            <a:pPr algn="just"/>
            <a:r>
              <a:rPr lang="en-US" sz="2400">
                <a:latin typeface="+mj-lt"/>
                <a:ea typeface="Arial-Rounded" panose="020B0500000000000000" pitchFamily="34" charset="0"/>
                <a:cs typeface="Arial-Rounded" panose="020B0500000000000000" pitchFamily="34" charset="0"/>
              </a:rPr>
              <a:t>Tôi lắng nghe</a:t>
            </a:r>
          </a:p>
          <a:p>
            <a:pPr algn="just"/>
            <a:r>
              <a:rPr lang="en-US" sz="2400">
                <a:latin typeface="+mj-lt"/>
                <a:ea typeface="Arial-Rounded" panose="020B0500000000000000" pitchFamily="34" charset="0"/>
                <a:cs typeface="Arial-Rounded" panose="020B0500000000000000" pitchFamily="34" charset="0"/>
              </a:rPr>
              <a:t>Trên đường Trần Phú</a:t>
            </a:r>
          </a:p>
          <a:p>
            <a:pPr algn="just"/>
            <a:r>
              <a:rPr lang="en-US" sz="2400">
                <a:latin typeface="+mj-lt"/>
                <a:ea typeface="Arial-Rounded" panose="020B0500000000000000" pitchFamily="34" charset="0"/>
                <a:cs typeface="Arial-Rounded" panose="020B0500000000000000" pitchFamily="34" charset="0"/>
              </a:rPr>
              <a:t>Tiếng chổi tre</a:t>
            </a:r>
          </a:p>
          <a:p>
            <a:pPr algn="just"/>
            <a:r>
              <a:rPr lang="en-US" sz="2400">
                <a:latin typeface="+mj-lt"/>
                <a:ea typeface="Arial-Rounded" panose="020B0500000000000000" pitchFamily="34" charset="0"/>
                <a:cs typeface="Arial-Rounded" panose="020B0500000000000000" pitchFamily="34" charset="0"/>
              </a:rPr>
              <a:t>Xao xác hàng me</a:t>
            </a:r>
          </a:p>
          <a:p>
            <a:pPr algn="just"/>
            <a:r>
              <a:rPr lang="en-US" sz="2400">
                <a:latin typeface="+mj-lt"/>
                <a:ea typeface="Arial-Rounded" panose="020B0500000000000000" pitchFamily="34" charset="0"/>
                <a:cs typeface="Arial-Rounded" panose="020B0500000000000000" pitchFamily="34" charset="0"/>
              </a:rPr>
              <a:t>Tiếng chổi tre </a:t>
            </a:r>
          </a:p>
          <a:p>
            <a:pPr algn="just"/>
            <a:r>
              <a:rPr lang="en-US" sz="2400">
                <a:latin typeface="+mj-lt"/>
                <a:ea typeface="Arial-Rounded" panose="020B0500000000000000" pitchFamily="34" charset="0"/>
                <a:cs typeface="Arial-Rounded" panose="020B0500000000000000" pitchFamily="34" charset="0"/>
              </a:rPr>
              <a:t>Đêm hè</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033CDCC-7EEA-49FA-A639-F9E2C7A97EFA}"/>
              </a:ext>
            </a:extLst>
          </p:cNvPr>
          <p:cNvCxnSpPr>
            <a:cxnSpLocks/>
          </p:cNvCxnSpPr>
          <p:nvPr/>
        </p:nvCxnSpPr>
        <p:spPr>
          <a:xfrm>
            <a:off x="2957968" y="1536077"/>
            <a:ext cx="195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6857910" y="1551067"/>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1F72F33-BC9E-4BDA-9F06-67AC5367C75A}"/>
              </a:ext>
            </a:extLst>
          </p:cNvPr>
          <p:cNvSpPr/>
          <p:nvPr/>
        </p:nvSpPr>
        <p:spPr>
          <a:xfrm>
            <a:off x="6873076" y="1283291"/>
            <a:ext cx="4453685"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chemeClr val="tx1"/>
                </a:solidFill>
                <a:effectLst/>
              </a:rPr>
              <a:t>Ai người đến lớp</a:t>
            </a:r>
            <a:endParaRPr lang="en-US" sz="3200" b="0" i="0">
              <a:solidFill>
                <a:schemeClr val="tx1"/>
              </a:solidFill>
              <a:effectLst/>
            </a:endParaRPr>
          </a:p>
          <a:p>
            <a:pPr algn="just"/>
            <a:r>
              <a:rPr lang="vi-VN" sz="3200" b="0" i="0">
                <a:solidFill>
                  <a:schemeClr val="tx1"/>
                </a:solidFill>
                <a:effectLst/>
              </a:rPr>
              <a:t>Chăm chỉ sớm chiều</a:t>
            </a:r>
            <a:endParaRPr lang="en-US" sz="3200">
              <a:solidFill>
                <a:schemeClr val="tx1"/>
              </a:solidFill>
            </a:endParaRPr>
          </a:p>
          <a:p>
            <a:pPr algn="just"/>
            <a:r>
              <a:rPr lang="vi-VN" sz="3200" b="0" i="0">
                <a:solidFill>
                  <a:schemeClr val="tx1"/>
                </a:solidFill>
                <a:effectLst/>
              </a:rPr>
              <a:t>Dạy bảo mọi điều</a:t>
            </a:r>
            <a:endParaRPr lang="en-US" sz="3200" b="0" i="0">
              <a:solidFill>
                <a:schemeClr val="tx1"/>
              </a:solidFill>
              <a:effectLst/>
            </a:endParaRPr>
          </a:p>
          <a:p>
            <a:pPr algn="just"/>
            <a:r>
              <a:rPr lang="vi-VN" sz="3200" b="0" i="0">
                <a:solidFill>
                  <a:schemeClr val="tx1"/>
                </a:solidFill>
                <a:effectLst/>
              </a:rPr>
              <a:t>Cho con khôn lớn</a:t>
            </a:r>
            <a:r>
              <a:rPr lang="en-US" sz="3200" b="0" i="0">
                <a:solidFill>
                  <a:schemeClr val="tx1"/>
                </a:solidFill>
                <a:effectLst/>
              </a:rPr>
              <a:t>.</a:t>
            </a:r>
          </a:p>
          <a:p>
            <a:pPr algn="r"/>
            <a:r>
              <a:rPr lang="en-US" sz="3200">
                <a:solidFill>
                  <a:schemeClr val="tx1"/>
                </a:solidFill>
              </a:rPr>
              <a:t>(Là nghề gì?)</a:t>
            </a: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Bác sĩ</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may</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50" name="rice"/>
          <p:cNvSpPr/>
          <p:nvPr/>
        </p:nvSpPr>
        <p:spPr>
          <a:xfrm>
            <a:off x="6680908" y="428211"/>
            <a:ext cx="2137628"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Công nhân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60399" y="-179297"/>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1" y="78762"/>
            <a:ext cx="687904" cy="679036"/>
          </a:xfrm>
          <a:prstGeom prst="rect">
            <a:avLst/>
          </a:prstGeom>
        </p:spPr>
      </p:pic>
      <p:pic>
        <p:nvPicPr>
          <p:cNvPr id="21" name="Picture 20" descr="Cross"/>
          <p:cNvPicPr>
            <a:picLocks noChangeAspect="1"/>
          </p:cNvPicPr>
          <p:nvPr/>
        </p:nvPicPr>
        <p:blipFill>
          <a:blip r:embed="rId17"/>
          <a:stretch>
            <a:fillRect/>
          </a:stretch>
        </p:blipFill>
        <p:spPr>
          <a:xfrm>
            <a:off x="3903693" y="-83324"/>
            <a:ext cx="687904" cy="679036"/>
          </a:xfrm>
          <a:prstGeom prst="rect">
            <a:avLst/>
          </a:prstGeom>
        </p:spPr>
      </p:pic>
      <p:pic>
        <p:nvPicPr>
          <p:cNvPr id="23" name="Picture 22" descr="Cross"/>
          <p:cNvPicPr>
            <a:picLocks noChangeAspect="1"/>
          </p:cNvPicPr>
          <p:nvPr/>
        </p:nvPicPr>
        <p:blipFill>
          <a:blip r:embed="rId17"/>
          <a:stretch>
            <a:fillRect/>
          </a:stretch>
        </p:blipFill>
        <p:spPr>
          <a:xfrm>
            <a:off x="8601921" y="137256"/>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3546093406"/>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56500" cy="1218904"/>
            <a:chOff x="294783" y="915918"/>
            <a:chExt cx="11585161" cy="1221928"/>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79299" y="1057956"/>
              <a:ext cx="10800645" cy="1079890"/>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Đoạn thơ thứ hai cho biết công việc của chị lao công vất vả như thế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222450" y="562713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Nỗi vất vả của chị lao công là: </a:t>
            </a:r>
            <a:r>
              <a:rPr lang="en-US" sz="3200">
                <a:solidFill>
                  <a:srgbClr val="FF0000"/>
                </a:solidFill>
                <a:latin typeface="+mj-lt"/>
                <a:ea typeface="Arial-Rounded" pitchFamily="34" charset="0"/>
                <a:cs typeface="Arial-Rounded" pitchFamily="34" charset="0"/>
              </a:rPr>
              <a:t>chị phải làm việc trong những đêm khuya vắng vẻ, trời lạnh giá</a:t>
            </a:r>
            <a:r>
              <a:rPr lang="en-US" sz="3200">
                <a:latin typeface="+mj-lt"/>
                <a:ea typeface="Arial-Rounded" pitchFamily="34" charset="0"/>
                <a:cs typeface="Arial-Rounded" pitchFamily="34" charset="0"/>
              </a:rPr>
              <a:t>.</a:t>
            </a:r>
            <a:endParaRPr lang="en-US" sz="3200">
              <a:solidFill>
                <a:schemeClr val="tx1"/>
              </a:solidFill>
              <a:latin typeface="+mj-lt"/>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9EEAEB89-10FD-4B26-ADCF-A481CA0072DF}"/>
              </a:ext>
            </a:extLst>
          </p:cNvPr>
          <p:cNvSpPr txBox="1"/>
          <p:nvPr/>
        </p:nvSpPr>
        <p:spPr>
          <a:xfrm>
            <a:off x="4388003" y="1191923"/>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4489464" y="1611028"/>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EACEB0-0A4D-4F1D-A931-A04A49856A04}"/>
              </a:ext>
            </a:extLst>
          </p:cNvPr>
          <p:cNvCxnSpPr>
            <a:cxnSpLocks/>
          </p:cNvCxnSpPr>
          <p:nvPr/>
        </p:nvCxnSpPr>
        <p:spPr>
          <a:xfrm>
            <a:off x="4457976" y="1958300"/>
            <a:ext cx="19512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11AE31-798E-4177-A3D7-CCBE5A568CF7}"/>
              </a:ext>
            </a:extLst>
          </p:cNvPr>
          <p:cNvCxnSpPr>
            <a:cxnSpLocks/>
          </p:cNvCxnSpPr>
          <p:nvPr/>
        </p:nvCxnSpPr>
        <p:spPr>
          <a:xfrm>
            <a:off x="4479611" y="2320562"/>
            <a:ext cx="1101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CCF2F-D09B-44D5-8E61-D17355422C82}"/>
              </a:ext>
            </a:extLst>
          </p:cNvPr>
          <p:cNvCxnSpPr>
            <a:cxnSpLocks/>
          </p:cNvCxnSpPr>
          <p:nvPr/>
        </p:nvCxnSpPr>
        <p:spPr>
          <a:xfrm>
            <a:off x="4489464" y="3057578"/>
            <a:ext cx="297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064C51-FB22-4C61-BD77-52D40115D1DB}"/>
              </a:ext>
            </a:extLst>
          </p:cNvPr>
          <p:cNvCxnSpPr>
            <a:cxnSpLocks/>
          </p:cNvCxnSpPr>
          <p:nvPr/>
        </p:nvCxnSpPr>
        <p:spPr>
          <a:xfrm>
            <a:off x="4432485" y="3446073"/>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DFE77-78C2-483A-A97A-F24EB5BEDDF9}"/>
              </a:ext>
            </a:extLst>
          </p:cNvPr>
          <p:cNvCxnSpPr>
            <a:cxnSpLocks/>
          </p:cNvCxnSpPr>
          <p:nvPr/>
        </p:nvCxnSpPr>
        <p:spPr>
          <a:xfrm>
            <a:off x="4451565" y="3774607"/>
            <a:ext cx="11472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860E16-FA5B-4834-9E1A-62BD27D27905}"/>
              </a:ext>
            </a:extLst>
          </p:cNvPr>
          <p:cNvCxnSpPr>
            <a:cxnSpLocks/>
          </p:cNvCxnSpPr>
          <p:nvPr/>
        </p:nvCxnSpPr>
        <p:spPr>
          <a:xfrm>
            <a:off x="4410145" y="4163101"/>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4174DB-ECC3-4DCE-B3E8-EA4894F47D4B}"/>
              </a:ext>
            </a:extLst>
          </p:cNvPr>
          <p:cNvCxnSpPr>
            <a:cxnSpLocks/>
          </p:cNvCxnSpPr>
          <p:nvPr/>
        </p:nvCxnSpPr>
        <p:spPr>
          <a:xfrm>
            <a:off x="4447818" y="4521615"/>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232284-5081-4D49-9F28-1ED7FC104A5D}"/>
              </a:ext>
            </a:extLst>
          </p:cNvPr>
          <p:cNvCxnSpPr>
            <a:cxnSpLocks/>
          </p:cNvCxnSpPr>
          <p:nvPr/>
        </p:nvCxnSpPr>
        <p:spPr>
          <a:xfrm>
            <a:off x="4489464" y="4900118"/>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75062D-A637-4FAD-9A94-8A777E8A36AC}"/>
              </a:ext>
            </a:extLst>
          </p:cNvPr>
          <p:cNvCxnSpPr>
            <a:cxnSpLocks/>
          </p:cNvCxnSpPr>
          <p:nvPr/>
        </p:nvCxnSpPr>
        <p:spPr>
          <a:xfrm>
            <a:off x="4457976" y="5272790"/>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câu thơ sau nói lên điều gì?</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2255274" y="4091423"/>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a. sự chăm chỉ của chị lao công</a:t>
            </a:r>
            <a:endParaRPr lang="en-US" sz="3200">
              <a:solidFill>
                <a:schemeClr val="tx1"/>
              </a:solidFill>
              <a:latin typeface="+mj-lt"/>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4483928" y="1208464"/>
            <a:ext cx="4741601" cy="224676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p:txBody>
      </p:sp>
      <p:sp>
        <p:nvSpPr>
          <p:cNvPr id="17" name="TextBox 16">
            <a:extLst>
              <a:ext uri="{FF2B5EF4-FFF2-40B4-BE49-F238E27FC236}">
                <a16:creationId xmlns:a16="http://schemas.microsoft.com/office/drawing/2014/main" id="{68D60475-B0D2-413B-99A2-D1023650C1C0}"/>
              </a:ext>
            </a:extLst>
          </p:cNvPr>
          <p:cNvSpPr txBox="1"/>
          <p:nvPr/>
        </p:nvSpPr>
        <p:spPr>
          <a:xfrm>
            <a:off x="2255274" y="4808304"/>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b. niềm tự hào của chị lao công</a:t>
            </a:r>
            <a:endParaRPr lang="en-US" sz="3200">
              <a:solidFill>
                <a:schemeClr val="tx1"/>
              </a:solidFill>
              <a:latin typeface="+mj-lt"/>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8D0C0BB-998C-4820-837F-0B87C2356303}"/>
              </a:ext>
            </a:extLst>
          </p:cNvPr>
          <p:cNvSpPr txBox="1"/>
          <p:nvPr/>
        </p:nvSpPr>
        <p:spPr>
          <a:xfrm>
            <a:off x="2255274" y="5525185"/>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 sự thay đổi của thời tiết đêm hè và đêm đông.</a:t>
            </a:r>
            <a:endParaRPr lang="en-US" sz="320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9" presetID="2" presetClass="exit" presetSubtype="4" fill="hold" grpId="1" nodeType="with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6A8A1-E4CD-45CB-80D9-65C149C417CE}"/>
              </a:ext>
            </a:extLst>
          </p:cNvPr>
          <p:cNvGrpSpPr/>
          <p:nvPr/>
        </p:nvGrpSpPr>
        <p:grpSpPr>
          <a:xfrm>
            <a:off x="318408" y="349410"/>
            <a:ext cx="11525021" cy="729710"/>
            <a:chOff x="294783" y="915918"/>
            <a:chExt cx="11553604" cy="731520"/>
          </a:xfrm>
        </p:grpSpPr>
        <p:grpSp>
          <p:nvGrpSpPr>
            <p:cNvPr id="4" name="Group 3">
              <a:extLst>
                <a:ext uri="{FF2B5EF4-FFF2-40B4-BE49-F238E27FC236}">
                  <a16:creationId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Tác giả nhắn nhủ em điều gì qua 3 câu thơ cuối?</a:t>
              </a:r>
            </a:p>
          </p:txBody>
        </p:sp>
      </p:grpSp>
      <p:sp>
        <p:nvSpPr>
          <p:cNvPr id="11" name="TextBox 10">
            <a:extLst>
              <a:ext uri="{FF2B5EF4-FFF2-40B4-BE49-F238E27FC236}">
                <a16:creationId xmlns:a16="http://schemas.microsoft.com/office/drawing/2014/main" id="{901FFA20-CF20-4C7C-A7C0-6C5EC010DF7F}"/>
              </a:ext>
            </a:extLst>
          </p:cNvPr>
          <p:cNvSpPr txBox="1"/>
          <p:nvPr/>
        </p:nvSpPr>
        <p:spPr>
          <a:xfrm>
            <a:off x="4385468" y="1626269"/>
            <a:ext cx="4741601" cy="1569660"/>
          </a:xfrm>
          <a:prstGeom prst="rect">
            <a:avLst/>
          </a:prstGeom>
          <a:noFill/>
        </p:spPr>
        <p:txBody>
          <a:bodyPr wrap="square">
            <a:spAutoFit/>
          </a:bodyPr>
          <a:lstStyle/>
          <a:p>
            <a:pPr algn="just"/>
            <a:r>
              <a:rPr lang="en-US" sz="3200">
                <a:latin typeface="+mj-lt"/>
                <a:ea typeface="Arial-Rounded" panose="020B0500000000000000" pitchFamily="34" charset="0"/>
                <a:cs typeface="Arial-Rounded" panose="020B0500000000000000" pitchFamily="34" charset="0"/>
              </a:rPr>
              <a:t>Giữ sạch lề</a:t>
            </a:r>
          </a:p>
          <a:p>
            <a:pPr algn="just"/>
            <a:r>
              <a:rPr lang="en-US" sz="3200">
                <a:latin typeface="+mj-lt"/>
                <a:ea typeface="Arial-Rounded" panose="020B0500000000000000" pitchFamily="34" charset="0"/>
                <a:cs typeface="Arial-Rounded" panose="020B0500000000000000" pitchFamily="34" charset="0"/>
              </a:rPr>
              <a:t>Đẹp lối</a:t>
            </a:r>
          </a:p>
          <a:p>
            <a:pPr algn="just"/>
            <a:r>
              <a:rPr lang="en-US" sz="3200">
                <a:latin typeface="+mj-lt"/>
                <a:ea typeface="Arial-Rounded" panose="020B0500000000000000" pitchFamily="34" charset="0"/>
                <a:cs typeface="Arial-Rounded" panose="020B0500000000000000" pitchFamily="34" charset="0"/>
              </a:rPr>
              <a:t>Em nghe!</a:t>
            </a:r>
            <a:endParaRPr lang="en-US" sz="3200" dirty="0">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BBF1B1D-D616-4941-9732-797452E6A3BF}"/>
              </a:ext>
            </a:extLst>
          </p:cNvPr>
          <p:cNvSpPr txBox="1"/>
          <p:nvPr/>
        </p:nvSpPr>
        <p:spPr>
          <a:xfrm>
            <a:off x="1043072" y="451114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Qua 3 câu thơ cuối, tác giả muốn nhắn nhủ em </a:t>
            </a:r>
            <a:r>
              <a:rPr lang="en-US" sz="3200">
                <a:solidFill>
                  <a:srgbClr val="FF0000"/>
                </a:solidFill>
                <a:latin typeface="+mj-lt"/>
                <a:ea typeface="Arial-Rounded" pitchFamily="34" charset="0"/>
                <a:cs typeface="Arial-Rounded" pitchFamily="34" charset="0"/>
              </a:rPr>
              <a:t>giữ đường phố sạch đẹp</a:t>
            </a:r>
            <a:r>
              <a:rPr lang="en-US" sz="3200">
                <a:solidFill>
                  <a:schemeClr val="tx1"/>
                </a:solidFill>
                <a:latin typeface="+mj-lt"/>
                <a:ea typeface="Arial-Rounded" pitchFamily="34" charset="0"/>
                <a:cs typeface="Arial-Rounded" pitchFamily="34" charset="0"/>
              </a:rPr>
              <a:t>.</a:t>
            </a: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E600133-7643-482B-ACD0-14326BA99AE7}"/>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lại </a:t>
            </a:r>
          </a:p>
          <a:p>
            <a:pPr algn="ctr"/>
            <a:r>
              <a:rPr lang="en-US">
                <a:solidFill>
                  <a:schemeClr val="tx1"/>
                </a:solidFill>
              </a:rPr>
              <a:t>toàn bài</a:t>
            </a:r>
          </a:p>
        </p:txBody>
      </p:sp>
      <p:grpSp>
        <p:nvGrpSpPr>
          <p:cNvPr id="4" name="Group 3">
            <a:extLst>
              <a:ext uri="{FF2B5EF4-FFF2-40B4-BE49-F238E27FC236}">
                <a16:creationId xmlns:a16="http://schemas.microsoft.com/office/drawing/2014/main" id="{7830CEDF-9715-4EEA-B91E-25E859D3CF1F}"/>
              </a:ext>
            </a:extLst>
          </p:cNvPr>
          <p:cNvGrpSpPr/>
          <p:nvPr/>
        </p:nvGrpSpPr>
        <p:grpSpPr>
          <a:xfrm>
            <a:off x="571494" y="327139"/>
            <a:ext cx="11103613" cy="6159877"/>
            <a:chOff x="571494" y="327139"/>
            <a:chExt cx="11103613" cy="6159877"/>
          </a:xfrm>
        </p:grpSpPr>
        <p:sp>
          <p:nvSpPr>
            <p:cNvPr id="5" name="TextBox 4">
              <a:extLst>
                <a:ext uri="{FF2B5EF4-FFF2-40B4-BE49-F238E27FC236}">
                  <a16:creationId xmlns:a16="http://schemas.microsoft.com/office/drawing/2014/main" id="{95D87ECE-19CC-4C83-9E60-B7636C5C9B7C}"/>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E2FCF2D-2843-42CE-8344-C8002DD257F7}"/>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BEC4A8B6-E847-4F84-B370-1588A4BB24D9}"/>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77071A7-7BE5-44F6-A6F1-3E2B303C6A64}"/>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3186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8C85BF-6610-454F-8A62-388189C45584}"/>
              </a:ext>
            </a:extLst>
          </p:cNvPr>
          <p:cNvSpPr txBox="1"/>
          <p:nvPr/>
        </p:nvSpPr>
        <p:spPr>
          <a:xfrm>
            <a:off x="4528898" y="1426574"/>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Trong đoạn thơ thứ nhất, từ ngữ nào miêu tả âm thanh của tiếng chổi tre?</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Straight Connector 21">
            <a:extLst>
              <a:ext uri="{FF2B5EF4-FFF2-40B4-BE49-F238E27FC236}">
                <a16:creationId xmlns:a16="http://schemas.microsoft.com/office/drawing/2014/main" id="{5B45A250-367A-4412-B3A9-824BCE9EA60F}"/>
              </a:ext>
            </a:extLst>
          </p:cNvPr>
          <p:cNvCxnSpPr>
            <a:cxnSpLocks/>
          </p:cNvCxnSpPr>
          <p:nvPr/>
        </p:nvCxnSpPr>
        <p:spPr>
          <a:xfrm>
            <a:off x="4574545" y="4438452"/>
            <a:ext cx="137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1112834" y="382839"/>
            <a:ext cx="11703742" cy="729710"/>
            <a:chOff x="292250" y="915918"/>
            <a:chExt cx="11732767" cy="7315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11003778"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Thay lời tác giả, nói lời cảm ơn đối với chị lao công.</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0" y="311082"/>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4" descr="Funny smiling little girl with paper Royalty Free Vector">
            <a:extLst>
              <a:ext uri="{FF2B5EF4-FFF2-40B4-BE49-F238E27FC236}">
                <a16:creationId xmlns:a16="http://schemas.microsoft.com/office/drawing/2014/main" id="{4EF7B1F8-3541-4313-A35E-B864C355D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25"/>
          <a:stretch/>
        </p:blipFill>
        <p:spPr bwMode="auto">
          <a:xfrm>
            <a:off x="4593623" y="1907405"/>
            <a:ext cx="2974592" cy="40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58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EC88-47FF-45C7-8CCA-9C1F57037EE7}"/>
              </a:ext>
            </a:extLst>
          </p:cNvPr>
          <p:cNvSpPr>
            <a:spLocks noGrp="1"/>
          </p:cNvSpPr>
          <p:nvPr>
            <p:ph type="title"/>
          </p:nvPr>
        </p:nvSpPr>
        <p:spPr>
          <a:xfrm>
            <a:off x="1423379" y="1405499"/>
            <a:ext cx="9315080" cy="763600"/>
          </a:xfrm>
        </p:spPr>
        <p:txBody>
          <a:bodyPr/>
          <a:lstStyle/>
          <a:p>
            <a:r>
              <a:rPr lang="en-US" sz="5400"/>
              <a:t>Em hãy nói về những điều tốt đẹp mà cô lao công ở trường em đã làm cho mọi người, cho trường lớp.</a:t>
            </a:r>
          </a:p>
        </p:txBody>
      </p:sp>
      <p:sp>
        <p:nvSpPr>
          <p:cNvPr id="3" name="Title 1">
            <a:extLst>
              <a:ext uri="{FF2B5EF4-FFF2-40B4-BE49-F238E27FC236}">
                <a16:creationId xmlns:a16="http://schemas.microsoft.com/office/drawing/2014/main" id="{427A63DB-3582-4122-B6C7-B0C93C56B231}"/>
              </a:ext>
            </a:extLst>
          </p:cNvPr>
          <p:cNvSpPr txBox="1">
            <a:spLocks/>
          </p:cNvSpPr>
          <p:nvPr/>
        </p:nvSpPr>
        <p:spPr>
          <a:xfrm>
            <a:off x="1423379" y="4688901"/>
            <a:ext cx="931508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en-US" sz="5400"/>
              <a:t>Đóng vai: Em gặp cô lao công trong trường mình đang quét rác, em nói lời cảm ơn cô.</a:t>
            </a:r>
          </a:p>
        </p:txBody>
      </p:sp>
    </p:spTree>
    <p:extLst>
      <p:ext uri="{BB962C8B-B14F-4D97-AF65-F5344CB8AC3E}">
        <p14:creationId xmlns:p14="http://schemas.microsoft.com/office/powerpoint/2010/main" val="3958435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78657" y="185220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chị lao công</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1966119" y="325687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chú thợ may</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bác sĩ</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950074" y="298470"/>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Bài thơ </a:t>
            </a:r>
            <a:r>
              <a:rPr lang="en-US" sz="4800" b="1" i="1">
                <a:solidFill>
                  <a:schemeClr val="tx1"/>
                </a:solidFill>
                <a:latin typeface="+mj-lt"/>
                <a:ea typeface="Arial-Rounded" pitchFamily="34" charset="0"/>
                <a:cs typeface="Arial-Rounded" pitchFamily="34" charset="0"/>
              </a:rPr>
              <a:t>Tiếng chổi tre </a:t>
            </a:r>
            <a:r>
              <a:rPr lang="en-US" sz="4800" b="1">
                <a:solidFill>
                  <a:schemeClr val="tx1"/>
                </a:solidFill>
                <a:latin typeface="+mj-lt"/>
                <a:ea typeface="Arial-Rounded" pitchFamily="34" charset="0"/>
                <a:cs typeface="Arial-Rounded" pitchFamily="34" charset="0"/>
              </a:rPr>
              <a:t>ca ngợi ai?</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656" y="203575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118" y="352185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40E329E5-8FAF-4809-90CA-A71452750DE4}"/>
              </a:ext>
            </a:extLst>
          </p:cNvPr>
          <p:cNvSpPr/>
          <p:nvPr/>
        </p:nvSpPr>
        <p:spPr>
          <a:xfrm>
            <a:off x="3872153" y="1283291"/>
            <a:ext cx="6512268"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mj-lt"/>
              </a:rPr>
              <a:t>Nghề gì chân lấm tay bùn</a:t>
            </a:r>
          </a:p>
          <a:p>
            <a:pPr algn="ctr"/>
            <a:r>
              <a:rPr lang="en-US" sz="2800" b="0" i="0">
                <a:solidFill>
                  <a:srgbClr val="333333"/>
                </a:solidFill>
                <a:effectLst/>
                <a:latin typeface="+mj-lt"/>
              </a:rPr>
              <a:t>Cho ta hạt gạo, ấm no mỗi ngày?</a:t>
            </a:r>
          </a:p>
          <a:p>
            <a:pPr algn="r"/>
            <a:r>
              <a:rPr lang="en-US" sz="2800">
                <a:solidFill>
                  <a:srgbClr val="333333"/>
                </a:solidFill>
                <a:latin typeface="+mj-lt"/>
              </a:rPr>
              <a:t>Là nghề gì?</a:t>
            </a:r>
            <a:endParaRPr lang="en-US" sz="3200">
              <a:solidFill>
                <a:schemeClr val="tx1"/>
              </a:solidFill>
              <a:latin typeface="+mj-lt"/>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xây</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Y tá</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Nông dân</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Ngư dân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35901" y="-266424"/>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872152" y="155439"/>
            <a:ext cx="687904" cy="679036"/>
          </a:xfrm>
          <a:prstGeom prst="rect">
            <a:avLst/>
          </a:prstGeom>
        </p:spPr>
      </p:pic>
      <p:pic>
        <p:nvPicPr>
          <p:cNvPr id="23" name="Picture 22" descr="Cross"/>
          <p:cNvPicPr>
            <a:picLocks noChangeAspect="1"/>
          </p:cNvPicPr>
          <p:nvPr/>
        </p:nvPicPr>
        <p:blipFill>
          <a:blip r:embed="rId17"/>
          <a:stretch>
            <a:fillRect/>
          </a:stretch>
        </p:blipFill>
        <p:spPr>
          <a:xfrm>
            <a:off x="8287084" y="101330"/>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573950632"/>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Những người làm nghề lao công rất vất vả, góp phần làm cho phố phường sạch đẹp, môi trường xanh sạch hơn.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Những người làm nghề lao công rất nhàn rỗi.</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Câu nào đúng khi nói về</a:t>
            </a:r>
          </a:p>
          <a:p>
            <a:pPr algn="ctr"/>
            <a:r>
              <a:rPr lang="en-US" sz="4800" b="1">
                <a:solidFill>
                  <a:schemeClr val="tx1"/>
                </a:solidFill>
                <a:latin typeface="+mj-lt"/>
                <a:ea typeface="Arial-Rounded" pitchFamily="34" charset="0"/>
                <a:cs typeface="Arial-Rounded" pitchFamily="34" charset="0"/>
              </a:rPr>
              <a:t>nghề </a:t>
            </a:r>
            <a:r>
              <a:rPr lang="en-US" sz="4800" b="1" i="1">
                <a:solidFill>
                  <a:schemeClr val="tx1"/>
                </a:solidFill>
                <a:latin typeface="+mj-lt"/>
                <a:ea typeface="Arial-Rounded" pitchFamily="34" charset="0"/>
                <a:cs typeface="Arial-Rounded" pitchFamily="34" charset="0"/>
              </a:rPr>
              <a:t>lao công?</a:t>
            </a:r>
            <a:endParaRPr lang="en-US" sz="4800" b="1">
              <a:solidFill>
                <a:schemeClr val="tx1"/>
              </a:solidFill>
              <a:latin typeface="+mj-lt"/>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A2870F97-6DE6-4B1E-A5DC-F373A3DAEFA1}"/>
              </a:ext>
            </a:extLst>
          </p:cNvPr>
          <p:cNvSpPr/>
          <p:nvPr/>
        </p:nvSpPr>
        <p:spPr>
          <a:xfrm>
            <a:off x="6768172" y="1289728"/>
            <a:ext cx="5120658" cy="25718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rgbClr val="333333"/>
                </a:solidFill>
                <a:effectLst/>
              </a:rPr>
              <a:t>Tay cầm cái chổi</a:t>
            </a:r>
            <a:endParaRPr lang="en-US" sz="3200" b="0" i="0">
              <a:solidFill>
                <a:srgbClr val="333333"/>
              </a:solidFill>
              <a:effectLst/>
            </a:endParaRPr>
          </a:p>
          <a:p>
            <a:pPr algn="just"/>
            <a:r>
              <a:rPr lang="vi-VN" sz="3200" b="0" i="0">
                <a:solidFill>
                  <a:srgbClr val="333333"/>
                </a:solidFill>
                <a:effectLst/>
              </a:rPr>
              <a:t>Chăm chỉ miệt mài</a:t>
            </a:r>
            <a:endParaRPr lang="en-US" sz="3200" b="0" i="0">
              <a:solidFill>
                <a:srgbClr val="333333"/>
              </a:solidFill>
              <a:effectLst/>
            </a:endParaRPr>
          </a:p>
          <a:p>
            <a:pPr algn="just"/>
            <a:r>
              <a:rPr lang="vi-VN" sz="3200" b="0" i="0">
                <a:solidFill>
                  <a:srgbClr val="333333"/>
                </a:solidFill>
                <a:effectLst/>
              </a:rPr>
              <a:t>Quét dọn hàng ngày</a:t>
            </a:r>
            <a:endParaRPr lang="en-US" sz="3200" b="0" i="0">
              <a:solidFill>
                <a:srgbClr val="333333"/>
              </a:solidFill>
              <a:effectLst/>
            </a:endParaRPr>
          </a:p>
          <a:p>
            <a:pPr algn="just"/>
            <a:r>
              <a:rPr lang="vi-VN" sz="3200" b="0" i="0">
                <a:solidFill>
                  <a:srgbClr val="333333"/>
                </a:solidFill>
                <a:effectLst/>
              </a:rPr>
              <a:t>Phố phường sạch sẽ</a:t>
            </a:r>
            <a:r>
              <a:rPr lang="en-US" sz="3200" b="0" i="0">
                <a:solidFill>
                  <a:srgbClr val="333333"/>
                </a:solidFill>
                <a:effectLst/>
              </a:rPr>
              <a:t>.</a:t>
            </a:r>
          </a:p>
          <a:p>
            <a:pPr algn="r"/>
            <a:r>
              <a:rPr lang="en-US" sz="3200">
                <a:solidFill>
                  <a:srgbClr val="333333"/>
                </a:solidFill>
              </a:rPr>
              <a:t>Là nghề gì?</a:t>
            </a:r>
            <a:endParaRPr lang="en-US" sz="3200">
              <a:solidFill>
                <a:schemeClr val="tx1"/>
              </a:solidFill>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Bộ đội</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Lao công</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Kĩ sư</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211261" y="-195131"/>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986512" y="131930"/>
            <a:ext cx="687904" cy="679036"/>
          </a:xfrm>
          <a:prstGeom prst="rect">
            <a:avLst/>
          </a:prstGeom>
        </p:spPr>
      </p:pic>
      <p:pic>
        <p:nvPicPr>
          <p:cNvPr id="23" name="Picture 22" descr="Cross"/>
          <p:cNvPicPr>
            <a:picLocks noChangeAspect="1"/>
          </p:cNvPicPr>
          <p:nvPr/>
        </p:nvPicPr>
        <p:blipFill>
          <a:blip r:embed="rId17"/>
          <a:stretch>
            <a:fillRect/>
          </a:stretch>
        </p:blipFill>
        <p:spPr>
          <a:xfrm>
            <a:off x="8363653" y="166003"/>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1497960438"/>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957624" y="2113271"/>
            <a:ext cx="10246588" cy="763600"/>
          </a:xfrm>
          <a:prstGeom prst="rect">
            <a:avLst/>
          </a:prstGeom>
        </p:spPr>
        <p:txBody>
          <a:bodyPr spcFirstLastPara="1" wrap="square" lIns="121404" tIns="121404" rIns="121404" bIns="121404" anchor="ctr" anchorCtr="0">
            <a:noAutofit/>
          </a:bodyPr>
          <a:lstStyle/>
          <a:p>
            <a:r>
              <a:rPr lang="en" sz="4400">
                <a:solidFill>
                  <a:schemeClr val="bg2">
                    <a:lumMod val="75000"/>
                  </a:schemeClr>
                </a:solidFill>
                <a:latin typeface="+mj-lt"/>
                <a:ea typeface="Arial-Rounded" pitchFamily="34" charset="0"/>
                <a:cs typeface="Arial-Rounded" pitchFamily="34" charset="0"/>
              </a:rPr>
              <a:t>Bài 13: TIẾNG CHỔI TRE</a:t>
            </a:r>
            <a:endParaRPr sz="4400">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id="{03BB6DAE-E90A-4D3E-A3D9-7848AFC89693}"/>
              </a:ext>
            </a:extLst>
          </p:cNvPr>
          <p:cNvSpPr>
            <a:spLocks noGrp="1"/>
          </p:cNvSpPr>
          <p:nvPr>
            <p:ph type="subTitle" idx="4294967295"/>
          </p:nvPr>
        </p:nvSpPr>
        <p:spPr>
          <a:xfrm>
            <a:off x="8378765" y="3367239"/>
            <a:ext cx="1747838" cy="574675"/>
          </a:xfrm>
          <a:solidFill>
            <a:schemeClr val="accent5">
              <a:lumMod val="40000"/>
              <a:lumOff val="60000"/>
            </a:schemeClr>
          </a:solidFill>
        </p:spPr>
        <p:txBody>
          <a:bodyPr/>
          <a:lstStyle/>
          <a:p>
            <a:pPr marL="139700" indent="0" algn="ctr">
              <a:buNone/>
            </a:pPr>
            <a:r>
              <a:rPr lang="en-US" sz="3591">
                <a:solidFill>
                  <a:schemeClr val="tx1"/>
                </a:solidFill>
                <a:latin typeface="+mj-lt"/>
              </a:rPr>
              <a:t>S/54</a:t>
            </a:r>
          </a:p>
        </p:txBody>
      </p:sp>
      <p:sp>
        <p:nvSpPr>
          <p:cNvPr id="1935" name="Google Shape;561;p32">
            <a:extLst>
              <a:ext uri="{FF2B5EF4-FFF2-40B4-BE49-F238E27FC236}">
                <a16:creationId xmlns:a16="http://schemas.microsoft.com/office/drawing/2014/main" id="{F17CDD3E-2DC8-41BC-9369-7DB9470A7345}"/>
              </a:ext>
            </a:extLst>
          </p:cNvPr>
          <p:cNvSpPr txBox="1">
            <a:spLocks/>
          </p:cNvSpPr>
          <p:nvPr/>
        </p:nvSpPr>
        <p:spPr>
          <a:xfrm>
            <a:off x="957624" y="117265"/>
            <a:ext cx="10413573" cy="2147873"/>
          </a:xfrm>
          <a:prstGeom prst="rect">
            <a:avLst/>
          </a:prstGeom>
          <a:noFill/>
          <a:ln>
            <a:noFill/>
          </a:ln>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elius Unicase"/>
              <a:buNone/>
              <a:defRPr sz="48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9pPr>
          </a:lstStyle>
          <a:p>
            <a:r>
              <a:rPr lang="en-US" sz="4389" dirty="0" err="1">
                <a:latin typeface="+mj-lt"/>
                <a:ea typeface="Arial-Rounded" pitchFamily="34" charset="0"/>
                <a:cs typeface="Arial-Rounded" pitchFamily="34" charset="0"/>
              </a:rPr>
              <a:t>Thứ</a:t>
            </a:r>
            <a:r>
              <a:rPr lang="en-US" sz="4389" dirty="0">
                <a:latin typeface="+mj-lt"/>
                <a:ea typeface="Arial-Rounded" pitchFamily="34" charset="0"/>
                <a:cs typeface="Arial-Rounded" pitchFamily="34" charset="0"/>
              </a:rPr>
              <a:t> </a:t>
            </a:r>
            <a:r>
              <a:rPr lang="en-US" sz="4389" dirty="0" err="1">
                <a:latin typeface="+mj-lt"/>
                <a:ea typeface="Arial-Rounded" pitchFamily="34" charset="0"/>
                <a:cs typeface="Arial-Rounded" pitchFamily="34" charset="0"/>
              </a:rPr>
              <a:t>hai</a:t>
            </a:r>
            <a:r>
              <a:rPr lang="en-US" sz="4389" dirty="0">
                <a:latin typeface="+mj-lt"/>
                <a:ea typeface="Arial-Rounded" pitchFamily="34" charset="0"/>
                <a:cs typeface="Arial-Rounded" pitchFamily="34" charset="0"/>
              </a:rPr>
              <a:t> </a:t>
            </a:r>
            <a:r>
              <a:rPr lang="en-US" sz="4389" dirty="0" err="1">
                <a:latin typeface="+mj-lt"/>
                <a:ea typeface="Arial-Rounded" pitchFamily="34" charset="0"/>
                <a:cs typeface="Arial-Rounded" pitchFamily="34" charset="0"/>
              </a:rPr>
              <a:t>ngày</a:t>
            </a:r>
            <a:r>
              <a:rPr lang="en-US" sz="4389" dirty="0">
                <a:latin typeface="+mj-lt"/>
                <a:ea typeface="Arial-Rounded" pitchFamily="34" charset="0"/>
                <a:cs typeface="Arial-Rounded" pitchFamily="34" charset="0"/>
              </a:rPr>
              <a:t> 7 </a:t>
            </a:r>
            <a:r>
              <a:rPr lang="en-US" sz="4389" dirty="0" err="1">
                <a:latin typeface="+mj-lt"/>
                <a:ea typeface="Arial-Rounded" pitchFamily="34" charset="0"/>
                <a:cs typeface="Arial-Rounded" pitchFamily="34" charset="0"/>
              </a:rPr>
              <a:t>tháng</a:t>
            </a:r>
            <a:r>
              <a:rPr lang="en-US" sz="4389" dirty="0">
                <a:latin typeface="+mj-lt"/>
                <a:ea typeface="Arial-Rounded" pitchFamily="34" charset="0"/>
                <a:cs typeface="Arial-Rounded" pitchFamily="34" charset="0"/>
              </a:rPr>
              <a:t> 3 </a:t>
            </a:r>
            <a:r>
              <a:rPr lang="en-US" sz="4389" dirty="0" err="1">
                <a:latin typeface="+mj-lt"/>
                <a:ea typeface="Arial-Rounded" pitchFamily="34" charset="0"/>
                <a:cs typeface="Arial-Rounded" pitchFamily="34" charset="0"/>
              </a:rPr>
              <a:t>năm</a:t>
            </a:r>
            <a:r>
              <a:rPr lang="en-US" sz="4389" dirty="0">
                <a:latin typeface="+mj-lt"/>
                <a:ea typeface="Arial-Rounded" pitchFamily="34" charset="0"/>
                <a:cs typeface="Arial-Rounded" pitchFamily="34" charset="0"/>
              </a:rPr>
              <a:t> 2022</a:t>
            </a:r>
            <a:endParaRPr lang="pl-PL" sz="4389" dirty="0">
              <a:latin typeface="+mj-lt"/>
              <a:ea typeface="Arial-Rounded" pitchFamily="34" charset="0"/>
              <a:cs typeface="Arial-Rounded" pitchFamily="34"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id="{40E863BB-3184-42E3-A9A8-A9B31916B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15" y="3941914"/>
            <a:ext cx="2159337" cy="2499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id="{D4A2EAA9-02CE-4B58-ACA0-C371787FC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097" y="4058880"/>
            <a:ext cx="2768209" cy="2289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BF15C-C95C-41E3-BC06-6E62B7B35804}"/>
              </a:ext>
            </a:extLst>
          </p:cNvPr>
          <p:cNvSpPr txBox="1"/>
          <p:nvPr/>
        </p:nvSpPr>
        <p:spPr>
          <a:xfrm>
            <a:off x="1462257" y="692728"/>
            <a:ext cx="9825337"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Đường phố trong 2 bức tranh dưới đây có gì khác nhau? Theo em, vì sao có sự khác nhau đó?</a:t>
            </a:r>
          </a:p>
        </p:txBody>
      </p:sp>
      <p:pic>
        <p:nvPicPr>
          <p:cNvPr id="4" name="Picture 3">
            <a:extLst>
              <a:ext uri="{FF2B5EF4-FFF2-40B4-BE49-F238E27FC236}">
                <a16:creationId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a:extLst>
              <a:ext uri="{FF2B5EF4-FFF2-40B4-BE49-F238E27FC236}">
                <a16:creationId xmlns:a16="http://schemas.microsoft.com/office/drawing/2014/main" id="{4BBE22AA-30B3-43E0-88C8-23AB91F1DC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145" r="48813"/>
          <a:stretch>
            <a:fillRect/>
          </a:stretch>
        </p:blipFill>
        <p:spPr>
          <a:xfrm>
            <a:off x="1280568" y="2274247"/>
            <a:ext cx="4519930" cy="3635375"/>
          </a:xfrm>
          <a:prstGeom prst="roundRect">
            <a:avLst/>
          </a:prstGeom>
        </p:spPr>
      </p:pic>
      <p:pic>
        <p:nvPicPr>
          <p:cNvPr id="7" name="Picture 6" descr="Screen Clipping">
            <a:extLst>
              <a:ext uri="{FF2B5EF4-FFF2-40B4-BE49-F238E27FC236}">
                <a16:creationId xmlns:a16="http://schemas.microsoft.com/office/drawing/2014/main" id="{5DDD0845-9D42-47A4-8FEC-E171902EF7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2766" r="-283"/>
          <a:stretch>
            <a:fillRect/>
          </a:stretch>
        </p:blipFill>
        <p:spPr>
          <a:xfrm>
            <a:off x="6361342" y="2174869"/>
            <a:ext cx="4333240" cy="3834130"/>
          </a:xfrm>
          <a:prstGeom prst="roundRect">
            <a:avLst>
              <a:gd name="adj" fmla="val 12118"/>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cxnSp>
        <p:nvCxnSpPr>
          <p:cNvPr id="300" name="Straight Connector 299">
            <a:extLst>
              <a:ext uri="{FF2B5EF4-FFF2-40B4-BE49-F238E27FC236}">
                <a16:creationId xmlns:a16="http://schemas.microsoft.com/office/drawing/2014/main" id="{5D31EE84-4CA9-4793-8658-4CC0CB4B25C7}"/>
              </a:ext>
            </a:extLst>
          </p:cNvPr>
          <p:cNvCxnSpPr>
            <a:cxnSpLocks/>
          </p:cNvCxnSpPr>
          <p:nvPr/>
        </p:nvCxnSpPr>
        <p:spPr>
          <a:xfrm>
            <a:off x="641812" y="3370944"/>
            <a:ext cx="748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62A032-1218-41E0-99CE-CAD8F8F398F3}"/>
              </a:ext>
            </a:extLst>
          </p:cNvPr>
          <p:cNvGrpSpPr/>
          <p:nvPr/>
        </p:nvGrpSpPr>
        <p:grpSpPr>
          <a:xfrm>
            <a:off x="571494" y="327139"/>
            <a:ext cx="11103613" cy="6159877"/>
            <a:chOff x="571494" y="327139"/>
            <a:chExt cx="11103613" cy="6159877"/>
          </a:xfrm>
        </p:grpSpPr>
        <p:sp>
          <p:nvSpPr>
            <p:cNvPr id="10" name="TextBox 9">
              <a:extLst>
                <a:ext uri="{FF2B5EF4-FFF2-40B4-BE49-F238E27FC236}">
                  <a16:creationId xmlns:a16="http://schemas.microsoft.com/office/drawing/2014/main" id="{BEF7CE26-B232-44DB-A16D-346C82C90833}"/>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89" name="TextBox 288">
              <a:extLst>
                <a:ext uri="{FF2B5EF4-FFF2-40B4-BE49-F238E27FC236}">
                  <a16:creationId xmlns:a16="http://schemas.microsoft.com/office/drawing/2014/main" id="{C03AF8B8-FCB8-4F11-8A0D-E38E00798793}"/>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92" name="TextBox 291">
              <a:extLst>
                <a:ext uri="{FF2B5EF4-FFF2-40B4-BE49-F238E27FC236}">
                  <a16:creationId xmlns:a16="http://schemas.microsoft.com/office/drawing/2014/main" id="{DF27BD9A-DB1A-46E3-B962-B4296A14C6B0}"/>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072CB22-6F50-447B-ADA2-C4442A6579CC}"/>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pic>
        <p:nvPicPr>
          <p:cNvPr id="3" name="Picture 2">
            <a:extLst>
              <a:ext uri="{FF2B5EF4-FFF2-40B4-BE49-F238E27FC236}">
                <a16:creationId xmlns:a16="http://schemas.microsoft.com/office/drawing/2014/main" id="{4165D443-4292-4B82-A529-3122CE2640CE}"/>
              </a:ext>
            </a:extLst>
          </p:cNvPr>
          <p:cNvPicPr>
            <a:picLocks noChangeAspect="1"/>
          </p:cNvPicPr>
          <p:nvPr/>
        </p:nvPicPr>
        <p:blipFill>
          <a:blip r:embed="rId3"/>
          <a:stretch>
            <a:fillRect/>
          </a:stretch>
        </p:blipFill>
        <p:spPr>
          <a:xfrm>
            <a:off x="3338062" y="6993214"/>
            <a:ext cx="5485714" cy="3142857"/>
          </a:xfrm>
          <a:prstGeom prst="rect">
            <a:avLst/>
          </a:prstGeom>
        </p:spPr>
      </p:pic>
      <p:cxnSp>
        <p:nvCxnSpPr>
          <p:cNvPr id="14" name="Straight Connector 13">
            <a:extLst>
              <a:ext uri="{FF2B5EF4-FFF2-40B4-BE49-F238E27FC236}">
                <a16:creationId xmlns:a16="http://schemas.microsoft.com/office/drawing/2014/main" id="{A20BB1CD-048B-4B1D-9A40-CB5B7797448D}"/>
              </a:ext>
            </a:extLst>
          </p:cNvPr>
          <p:cNvCxnSpPr>
            <a:cxnSpLocks/>
          </p:cNvCxnSpPr>
          <p:nvPr/>
        </p:nvCxnSpPr>
        <p:spPr>
          <a:xfrm>
            <a:off x="1668842" y="37846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CCC71E-209D-470D-9B85-58E96BBD0527}"/>
              </a:ext>
            </a:extLst>
          </p:cNvPr>
          <p:cNvCxnSpPr>
            <a:cxnSpLocks/>
          </p:cNvCxnSpPr>
          <p:nvPr/>
        </p:nvCxnSpPr>
        <p:spPr>
          <a:xfrm>
            <a:off x="656326" y="42418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272FD-D1F1-4EFE-841C-77CEC8666836}"/>
              </a:ext>
            </a:extLst>
          </p:cNvPr>
          <p:cNvCxnSpPr>
            <a:cxnSpLocks/>
          </p:cNvCxnSpPr>
          <p:nvPr/>
        </p:nvCxnSpPr>
        <p:spPr>
          <a:xfrm>
            <a:off x="1448277" y="5511802"/>
            <a:ext cx="602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663DD2-4426-4D5D-84A8-B74F80FF459B}"/>
              </a:ext>
            </a:extLst>
          </p:cNvPr>
          <p:cNvCxnSpPr>
            <a:cxnSpLocks/>
          </p:cNvCxnSpPr>
          <p:nvPr/>
        </p:nvCxnSpPr>
        <p:spPr>
          <a:xfrm>
            <a:off x="6095433" y="2964545"/>
            <a:ext cx="85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1E9DA4-A3AD-45BF-A864-92B5F792E1AC}"/>
              </a:ext>
            </a:extLst>
          </p:cNvPr>
          <p:cNvCxnSpPr>
            <a:cxnSpLocks/>
          </p:cNvCxnSpPr>
          <p:nvPr/>
        </p:nvCxnSpPr>
        <p:spPr>
          <a:xfrm>
            <a:off x="5342885" y="4241802"/>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9AA21B-DA25-4AFA-81BC-2C37C8554031}"/>
              </a:ext>
            </a:extLst>
          </p:cNvPr>
          <p:cNvCxnSpPr>
            <a:cxnSpLocks/>
          </p:cNvCxnSpPr>
          <p:nvPr/>
        </p:nvCxnSpPr>
        <p:spPr>
          <a:xfrm>
            <a:off x="11063707" y="3385458"/>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FAE11F-A892-42C1-B1BC-D5DF74F2AF73}"/>
              </a:ext>
            </a:extLst>
          </p:cNvPr>
          <p:cNvSpPr/>
          <p:nvPr/>
        </p:nvSpPr>
        <p:spPr>
          <a:xfrm>
            <a:off x="2183267" y="109945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trên</a:t>
            </a:r>
          </a:p>
        </p:txBody>
      </p:sp>
      <p:sp>
        <p:nvSpPr>
          <p:cNvPr id="14" name="Rectangle: Rounded Corners 13">
            <a:extLst>
              <a:ext uri="{FF2B5EF4-FFF2-40B4-BE49-F238E27FC236}">
                <a16:creationId xmlns:a16="http://schemas.microsoft.com/office/drawing/2014/main" id="{8C142259-D819-420A-80F6-061070EBD8C3}"/>
              </a:ext>
            </a:extLst>
          </p:cNvPr>
          <p:cNvSpPr/>
          <p:nvPr/>
        </p:nvSpPr>
        <p:spPr>
          <a:xfrm>
            <a:off x="2183267" y="2383971"/>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chổi tre</a:t>
            </a:r>
          </a:p>
        </p:txBody>
      </p:sp>
      <p:sp>
        <p:nvSpPr>
          <p:cNvPr id="15" name="Rectangle: Rounded Corners 14">
            <a:extLst>
              <a:ext uri="{FF2B5EF4-FFF2-40B4-BE49-F238E27FC236}">
                <a16:creationId xmlns:a16="http://schemas.microsoft.com/office/drawing/2014/main" id="{2DA3B13A-24F1-4AE9-AA3B-8852F4F1D13E}"/>
              </a:ext>
            </a:extLst>
          </p:cNvPr>
          <p:cNvSpPr/>
          <p:nvPr/>
        </p:nvSpPr>
        <p:spPr>
          <a:xfrm>
            <a:off x="2183267"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xao xác</a:t>
            </a:r>
          </a:p>
        </p:txBody>
      </p:sp>
      <p:sp>
        <p:nvSpPr>
          <p:cNvPr id="16" name="Rectangle: Rounded Corners 15">
            <a:extLst>
              <a:ext uri="{FF2B5EF4-FFF2-40B4-BE49-F238E27FC236}">
                <a16:creationId xmlns:a16="http://schemas.microsoft.com/office/drawing/2014/main" id="{159F94A1-764B-470E-AB36-A3AF5366EE9E}"/>
              </a:ext>
            </a:extLst>
          </p:cNvPr>
          <p:cNvSpPr/>
          <p:nvPr/>
        </p:nvSpPr>
        <p:spPr>
          <a:xfrm>
            <a:off x="6959599" y="109582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rác</a:t>
            </a:r>
          </a:p>
        </p:txBody>
      </p:sp>
      <p:sp>
        <p:nvSpPr>
          <p:cNvPr id="17" name="Rectangle: Rounded Corners 16">
            <a:extLst>
              <a:ext uri="{FF2B5EF4-FFF2-40B4-BE49-F238E27FC236}">
                <a16:creationId xmlns:a16="http://schemas.microsoft.com/office/drawing/2014/main" id="{C787AAAD-A338-4F2E-B3CA-8658D8D00673}"/>
              </a:ext>
            </a:extLst>
          </p:cNvPr>
          <p:cNvSpPr/>
          <p:nvPr/>
        </p:nvSpPr>
        <p:spPr>
          <a:xfrm>
            <a:off x="6959599" y="2416628"/>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trông</a:t>
            </a:r>
          </a:p>
        </p:txBody>
      </p:sp>
      <p:sp>
        <p:nvSpPr>
          <p:cNvPr id="18" name="Rectangle: Rounded Corners 17">
            <a:extLst>
              <a:ext uri="{FF2B5EF4-FFF2-40B4-BE49-F238E27FC236}">
                <a16:creationId xmlns:a16="http://schemas.microsoft.com/office/drawing/2014/main" id="{739D57B8-B99E-4960-938F-FA21C99163F3}"/>
              </a:ext>
            </a:extLst>
          </p:cNvPr>
          <p:cNvSpPr/>
          <p:nvPr/>
        </p:nvSpPr>
        <p:spPr>
          <a:xfrm>
            <a:off x="6959599"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sắt</a:t>
            </a:r>
          </a:p>
        </p:txBody>
      </p:sp>
      <p:sp>
        <p:nvSpPr>
          <p:cNvPr id="19" name="Rectangle: Rounded Corners 18">
            <a:extLst>
              <a:ext uri="{FF2B5EF4-FFF2-40B4-BE49-F238E27FC236}">
                <a16:creationId xmlns:a16="http://schemas.microsoft.com/office/drawing/2014/main" id="{9F4494B8-17F8-4C05-B174-317E67F47200}"/>
              </a:ext>
            </a:extLst>
          </p:cNvPr>
          <p:cNvSpPr/>
          <p:nvPr/>
        </p:nvSpPr>
        <p:spPr>
          <a:xfrm>
            <a:off x="4571433" y="5018313"/>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rét</a:t>
            </a:r>
          </a:p>
        </p:txBody>
      </p:sp>
    </p:spTree>
    <p:extLst>
      <p:ext uri="{BB962C8B-B14F-4D97-AF65-F5344CB8AC3E}">
        <p14:creationId xmlns:p14="http://schemas.microsoft.com/office/powerpoint/2010/main" val="35834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75C43-5007-46FC-9D22-4C411BA0846F}"/>
              </a:ext>
            </a:extLst>
          </p:cNvPr>
          <p:cNvSpPr txBox="1"/>
          <p:nvPr/>
        </p:nvSpPr>
        <p:spPr>
          <a:xfrm>
            <a:off x="4477944" y="1224037"/>
            <a:ext cx="4741601" cy="4832092"/>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đông</a:t>
            </a:r>
          </a:p>
          <a:p>
            <a:pPr algn="just"/>
            <a:r>
              <a:rPr lang="en-US" sz="2800">
                <a:solidFill>
                  <a:schemeClr val="tx1"/>
                </a:solidFill>
                <a:latin typeface="+mj-lt"/>
                <a:ea typeface="Arial-Rounded" panose="020B0500000000000000" pitchFamily="34" charset="0"/>
                <a:cs typeface="Arial-Rounded" panose="020B0500000000000000" pitchFamily="34" charset="0"/>
              </a:rPr>
              <a:t>Khi cơn giông</a:t>
            </a:r>
          </a:p>
          <a:p>
            <a:pPr algn="just"/>
            <a:r>
              <a:rPr lang="en-US" sz="2800">
                <a:solidFill>
                  <a:schemeClr val="tx1"/>
                </a:solidFill>
                <a:latin typeface="+mj-lt"/>
                <a:ea typeface="Arial-Rounded" panose="020B0500000000000000" pitchFamily="34" charset="0"/>
                <a:cs typeface="Arial-Rounded" panose="020B0500000000000000" pitchFamily="34" charset="0"/>
              </a:rPr>
              <a:t>Vừa tắt</a:t>
            </a:r>
          </a:p>
          <a:p>
            <a:pPr algn="just"/>
            <a:r>
              <a:rPr lang="en-US" sz="2800">
                <a:solidFill>
                  <a:schemeClr val="tx1"/>
                </a:solidFill>
                <a:latin typeface="+mj-lt"/>
                <a:ea typeface="Arial-Rounded" panose="020B0500000000000000" pitchFamily="34" charset="0"/>
                <a:cs typeface="Arial-Rounded" panose="020B0500000000000000" pitchFamily="34" charset="0"/>
              </a:rPr>
              <a:t>Tôi đứng trông</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lạnh ngắt</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a:t>
            </a:r>
          </a:p>
          <a:p>
            <a:pPr algn="just"/>
            <a:r>
              <a:rPr lang="en-US" sz="2800">
                <a:solidFill>
                  <a:schemeClr val="tx1"/>
                </a:solidFill>
                <a:latin typeface="+mj-lt"/>
                <a:ea typeface="Arial-Rounded" panose="020B0500000000000000" pitchFamily="34" charset="0"/>
                <a:cs typeface="Arial-Rounded" panose="020B0500000000000000" pitchFamily="34" charset="0"/>
              </a:rPr>
              <a:t>Như sắt</a:t>
            </a:r>
          </a:p>
          <a:p>
            <a:pPr algn="just"/>
            <a:r>
              <a:rPr lang="en-US" sz="2800">
                <a:solidFill>
                  <a:schemeClr val="tx1"/>
                </a:solidFill>
                <a:latin typeface="+mj-lt"/>
                <a:ea typeface="Arial-Rounded" panose="020B0500000000000000" pitchFamily="34" charset="0"/>
                <a:cs typeface="Arial-Rounded" panose="020B0500000000000000" pitchFamily="34" charset="0"/>
              </a:rPr>
              <a:t>Như đồng</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 </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CBF377D-BE48-49E4-A3B4-FF6D33A19BEF}"/>
              </a:ext>
            </a:extLst>
          </p:cNvPr>
          <p:cNvSpPr txBox="1"/>
          <p:nvPr/>
        </p:nvSpPr>
        <p:spPr>
          <a:xfrm>
            <a:off x="571494" y="1224037"/>
            <a:ext cx="4741601" cy="4401205"/>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Khi ve ve</a:t>
            </a:r>
          </a:p>
          <a:p>
            <a:pPr algn="just"/>
            <a:r>
              <a:rPr lang="en-US" sz="2800">
                <a:solidFill>
                  <a:schemeClr val="tx1"/>
                </a:solidFill>
                <a:latin typeface="+mj-lt"/>
                <a:ea typeface="Arial-Rounded" panose="020B0500000000000000" pitchFamily="34" charset="0"/>
                <a:cs typeface="Arial-Rounded" panose="020B0500000000000000" pitchFamily="34" charset="0"/>
              </a:rPr>
              <a:t>Đã ngủ</a:t>
            </a:r>
          </a:p>
          <a:p>
            <a:pPr algn="just"/>
            <a:r>
              <a:rPr lang="en-US" sz="2800">
                <a:solidFill>
                  <a:schemeClr val="tx1"/>
                </a:solidFill>
                <a:latin typeface="+mj-lt"/>
                <a:ea typeface="Arial-Rounded" panose="020B0500000000000000" pitchFamily="34" charset="0"/>
                <a:cs typeface="Arial-Rounded" panose="020B0500000000000000" pitchFamily="34" charset="0"/>
              </a:rPr>
              <a:t>Tôi lắng nghe</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Trần Phú</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Xao xác hàng me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 </a:t>
            </a:r>
          </a:p>
          <a:p>
            <a:pPr algn="just"/>
            <a:r>
              <a:rPr lang="en-US" sz="2800">
                <a:solidFill>
                  <a:schemeClr val="tx1"/>
                </a:solidFill>
                <a:latin typeface="+mj-lt"/>
                <a:ea typeface="Arial-Rounded" panose="020B0500000000000000" pitchFamily="34" charset="0"/>
                <a:cs typeface="Arial-Rounded" panose="020B0500000000000000" pitchFamily="34" charset="0"/>
              </a:rPr>
              <a:t>Đêm hè</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ED19CA74-1169-4623-91B9-580A79478846}"/>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AA8B32C-3820-43C9-A539-AC860FC739CC}"/>
              </a:ext>
            </a:extLst>
          </p:cNvPr>
          <p:cNvSpPr txBox="1"/>
          <p:nvPr/>
        </p:nvSpPr>
        <p:spPr>
          <a:xfrm>
            <a:off x="8708676" y="1224037"/>
            <a:ext cx="2966431" cy="5262979"/>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Nhớ em nghe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Chị quét</a:t>
            </a:r>
          </a:p>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gió rét</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Sớm tối</a:t>
            </a:r>
          </a:p>
          <a:p>
            <a:pPr algn="just"/>
            <a:r>
              <a:rPr lang="en-US" sz="2800">
                <a:solidFill>
                  <a:schemeClr val="tx1"/>
                </a:solidFill>
                <a:latin typeface="+mj-lt"/>
                <a:ea typeface="Arial-Rounded" panose="020B0500000000000000" pitchFamily="34" charset="0"/>
                <a:cs typeface="Arial-Rounded" panose="020B0500000000000000" pitchFamily="34" charset="0"/>
              </a:rPr>
              <a:t>Đi về</a:t>
            </a:r>
          </a:p>
          <a:p>
            <a:pPr algn="just"/>
            <a:r>
              <a:rPr lang="en-US" sz="2800">
                <a:solidFill>
                  <a:schemeClr val="tx1"/>
                </a:solidFill>
                <a:latin typeface="+mj-lt"/>
                <a:ea typeface="Arial-Rounded" panose="020B0500000000000000" pitchFamily="34" charset="0"/>
                <a:cs typeface="Arial-Rounded" panose="020B0500000000000000" pitchFamily="34" charset="0"/>
              </a:rPr>
              <a:t>Giữ sạch lề</a:t>
            </a:r>
          </a:p>
          <a:p>
            <a:pPr algn="just"/>
            <a:r>
              <a:rPr lang="en-US" sz="2800">
                <a:solidFill>
                  <a:schemeClr val="tx1"/>
                </a:solidFill>
                <a:latin typeface="+mj-lt"/>
                <a:ea typeface="Arial-Rounded" panose="020B0500000000000000" pitchFamily="34" charset="0"/>
                <a:cs typeface="Arial-Rounded" panose="020B0500000000000000" pitchFamily="34" charset="0"/>
              </a:rPr>
              <a:t>Đẹp lối</a:t>
            </a:r>
          </a:p>
          <a:p>
            <a:pPr algn="just"/>
            <a:r>
              <a:rPr lang="en-US" sz="2800">
                <a:solidFill>
                  <a:schemeClr val="tx1"/>
                </a:solidFill>
                <a:latin typeface="+mj-lt"/>
                <a:ea typeface="Arial-Rounded" panose="020B0500000000000000" pitchFamily="34" charset="0"/>
                <a:cs typeface="Arial-Rounded" panose="020B0500000000000000" pitchFamily="34" charset="0"/>
              </a:rPr>
              <a:t>Em nghe!</a:t>
            </a:r>
          </a:p>
          <a:p>
            <a:pPr algn="just"/>
            <a:r>
              <a:rPr lang="en-US" sz="2800">
                <a:solidFill>
                  <a:schemeClr val="tx1"/>
                </a:solidFill>
                <a:latin typeface="+mj-lt"/>
                <a:ea typeface="Arial-Rounded" panose="020B0500000000000000" pitchFamily="34" charset="0"/>
                <a:cs typeface="Arial-Rounded" panose="020B0500000000000000" pitchFamily="34" charset="0"/>
              </a:rPr>
              <a:t>	(Tố Hữu)</a:t>
            </a:r>
          </a:p>
        </p:txBody>
      </p:sp>
      <p:sp>
        <p:nvSpPr>
          <p:cNvPr id="7" name="Cloud 6">
            <a:extLst>
              <a:ext uri="{FF2B5EF4-FFF2-40B4-BE49-F238E27FC236}">
                <a16:creationId xmlns:a16="http://schemas.microsoft.com/office/drawing/2014/main" id="{161A4168-D7ED-49A0-8DFE-25B6D2431E41}"/>
              </a:ext>
            </a:extLst>
          </p:cNvPr>
          <p:cNvSpPr/>
          <p:nvPr/>
        </p:nvSpPr>
        <p:spPr>
          <a:xfrm>
            <a:off x="8229600" y="188686"/>
            <a:ext cx="380091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Tìm từ khó hiểu </a:t>
            </a:r>
          </a:p>
          <a:p>
            <a:pPr algn="ctr"/>
            <a:r>
              <a:rPr lang="en-US">
                <a:solidFill>
                  <a:schemeClr val="tx1"/>
                </a:solidFill>
              </a:rPr>
              <a:t>trong bàic</a:t>
            </a:r>
          </a:p>
        </p:txBody>
      </p:sp>
      <p:cxnSp>
        <p:nvCxnSpPr>
          <p:cNvPr id="8" name="Straight Connector 7">
            <a:extLst>
              <a:ext uri="{FF2B5EF4-FFF2-40B4-BE49-F238E27FC236}">
                <a16:creationId xmlns:a16="http://schemas.microsoft.com/office/drawing/2014/main" id="{D2CD0AA5-8D61-4802-BBEA-0A65E5AB227E}"/>
              </a:ext>
            </a:extLst>
          </p:cNvPr>
          <p:cNvCxnSpPr>
            <a:cxnSpLocks/>
          </p:cNvCxnSpPr>
          <p:nvPr/>
        </p:nvCxnSpPr>
        <p:spPr>
          <a:xfrm>
            <a:off x="1234099" y="2120694"/>
            <a:ext cx="905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16F8AD-707C-497B-A814-BA721571418A}"/>
              </a:ext>
            </a:extLst>
          </p:cNvPr>
          <p:cNvCxnSpPr>
            <a:cxnSpLocks/>
          </p:cNvCxnSpPr>
          <p:nvPr/>
        </p:nvCxnSpPr>
        <p:spPr>
          <a:xfrm>
            <a:off x="1666750" y="3802091"/>
            <a:ext cx="1095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CE3FA6-6EB8-45A7-9C6D-668377BC8884}"/>
              </a:ext>
            </a:extLst>
          </p:cNvPr>
          <p:cNvCxnSpPr>
            <a:cxnSpLocks/>
          </p:cNvCxnSpPr>
          <p:nvPr/>
        </p:nvCxnSpPr>
        <p:spPr>
          <a:xfrm>
            <a:off x="601153"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F786D5-AE6E-4CA9-8966-0BD6D8ECA45E}"/>
              </a:ext>
            </a:extLst>
          </p:cNvPr>
          <p:cNvCxnSpPr>
            <a:cxnSpLocks/>
          </p:cNvCxnSpPr>
          <p:nvPr/>
        </p:nvCxnSpPr>
        <p:spPr>
          <a:xfrm>
            <a:off x="2069589"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0D50D1-0783-46F7-9536-215907E3C158}"/>
              </a:ext>
            </a:extLst>
          </p:cNvPr>
          <p:cNvCxnSpPr>
            <a:cxnSpLocks/>
          </p:cNvCxnSpPr>
          <p:nvPr/>
        </p:nvCxnSpPr>
        <p:spPr>
          <a:xfrm>
            <a:off x="5223155" y="3801678"/>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TotalTime>
  <Words>2329</Words>
  <Application>Microsoft Office PowerPoint</Application>
  <PresentationFormat>Custom</PresentationFormat>
  <Paragraphs>405</Paragraphs>
  <Slides>31</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Patrick Hand</vt:lpstr>
      <vt:lpstr>Times New Roman</vt:lpstr>
      <vt:lpstr>Arial</vt:lpstr>
      <vt:lpstr>Calibri</vt:lpstr>
      <vt:lpstr>Scope One</vt:lpstr>
      <vt:lpstr>Delius Unicase</vt:lpstr>
      <vt:lpstr>Kawaii Doodles Newsletter by Slidesgo</vt:lpstr>
      <vt:lpstr>PowerPoint Presentation</vt:lpstr>
      <vt:lpstr>PowerPoint Presentation</vt:lpstr>
      <vt:lpstr>PowerPoint Presentation</vt:lpstr>
      <vt:lpstr>PowerPoint Presentation</vt:lpstr>
      <vt:lpstr>Bài 13: TIẾNG CHỔI 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hãy nói về những điều tốt đẹp mà cô lao công ở trường em đã làm cho mọi người, cho trường lớp.</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Hoàng Lan Phương (420000408)</cp:lastModifiedBy>
  <cp:revision>104</cp:revision>
  <dcterms:modified xsi:type="dcterms:W3CDTF">2022-03-07T09:14:59Z</dcterms:modified>
</cp:coreProperties>
</file>