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91" r:id="rId4"/>
    <p:sldId id="262" r:id="rId5"/>
    <p:sldId id="264" r:id="rId6"/>
    <p:sldId id="265" r:id="rId7"/>
    <p:sldId id="280" r:id="rId8"/>
    <p:sldId id="281" r:id="rId9"/>
    <p:sldId id="266" r:id="rId10"/>
    <p:sldId id="282" r:id="rId11"/>
    <p:sldId id="284" r:id="rId12"/>
    <p:sldId id="285" r:id="rId13"/>
    <p:sldId id="287" r:id="rId14"/>
    <p:sldId id="286" r:id="rId15"/>
    <p:sldId id="288" r:id="rId16"/>
    <p:sldId id="289" r:id="rId17"/>
    <p:sldId id="290" r:id="rId18"/>
    <p:sldId id="267" r:id="rId19"/>
    <p:sldId id="268" r:id="rId20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56509"/>
    <a:srgbClr val="FF7619"/>
    <a:srgbClr val="FFC4D2"/>
    <a:srgbClr val="B0E2ED"/>
    <a:srgbClr val="FF0000"/>
    <a:srgbClr val="FFFFFF"/>
    <a:srgbClr val="CCFFFF"/>
    <a:srgbClr val="00FF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50" autoAdjust="0"/>
  </p:normalViewPr>
  <p:slideViewPr>
    <p:cSldViewPr>
      <p:cViewPr varScale="1">
        <p:scale>
          <a:sx n="68" d="100"/>
          <a:sy n="68" d="100"/>
        </p:scale>
        <p:origin x="79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A8805-5741-4239-81DD-68564E069F17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64B56-3766-4709-AE9E-B68C39E67D3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2165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64B56-3766-4709-AE9E-B68C39E67D34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8659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64B56-3766-4709-AE9E-B68C39E67D34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9800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7956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1168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3392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5645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67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900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667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2457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9258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0420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8874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20131-9E6B-4F05-BCF6-B47CA2407A1E}" type="datetimeFigureOut">
              <a:rPr lang="vi-VN" smtClean="0"/>
              <a:t>04/03/2022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418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3164797" y="1268760"/>
            <a:ext cx="6480720" cy="2839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5375126" y="4293096"/>
            <a:ext cx="4940383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GV: 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Chu</a:t>
            </a:r>
            <a:r>
              <a:rPr lang="vi-VN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Hà</a:t>
            </a:r>
            <a:endParaRPr sz="3600" b="1" dirty="0">
              <a:solidFill>
                <a:srgbClr val="FF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134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6BD8911-D6E4-49D3-A08D-B9AFC10775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43998"/>
              </p:ext>
            </p:extLst>
          </p:nvPr>
        </p:nvGraphicFramePr>
        <p:xfrm>
          <a:off x="4465555" y="395953"/>
          <a:ext cx="2979801" cy="3853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267">
                  <a:extLst>
                    <a:ext uri="{9D8B030D-6E8A-4147-A177-3AD203B41FA5}">
                      <a16:colId xmlns:a16="http://schemas.microsoft.com/office/drawing/2014/main" val="313449758"/>
                    </a:ext>
                  </a:extLst>
                </a:gridCol>
                <a:gridCol w="993267">
                  <a:extLst>
                    <a:ext uri="{9D8B030D-6E8A-4147-A177-3AD203B41FA5}">
                      <a16:colId xmlns:a16="http://schemas.microsoft.com/office/drawing/2014/main" val="2186943107"/>
                    </a:ext>
                  </a:extLst>
                </a:gridCol>
                <a:gridCol w="993267">
                  <a:extLst>
                    <a:ext uri="{9D8B030D-6E8A-4147-A177-3AD203B41FA5}">
                      <a16:colId xmlns:a16="http://schemas.microsoft.com/office/drawing/2014/main" val="604717401"/>
                    </a:ext>
                  </a:extLst>
                </a:gridCol>
              </a:tblGrid>
              <a:tr h="778926"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Tháng 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650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632331"/>
                  </a:ext>
                </a:extLst>
              </a:tr>
              <a:tr h="86050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Tư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Năm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057783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335519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766606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482320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36679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8CD0C2C-1EB9-4C75-8067-1439043658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092581"/>
              </p:ext>
            </p:extLst>
          </p:nvPr>
        </p:nvGraphicFramePr>
        <p:xfrm>
          <a:off x="7445356" y="395953"/>
          <a:ext cx="993267" cy="3853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267">
                  <a:extLst>
                    <a:ext uri="{9D8B030D-6E8A-4147-A177-3AD203B41FA5}">
                      <a16:colId xmlns:a16="http://schemas.microsoft.com/office/drawing/2014/main" val="313449758"/>
                    </a:ext>
                  </a:extLst>
                </a:gridCol>
              </a:tblGrid>
              <a:tr h="778926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65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632331"/>
                  </a:ext>
                </a:extLst>
              </a:tr>
              <a:tr h="86050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Sáu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057783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335519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766606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482320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36679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90A4D6-F1B0-47EA-BE6D-B8D1DAD05D62}"/>
              </a:ext>
            </a:extLst>
          </p:cNvPr>
          <p:cNvSpPr/>
          <p:nvPr/>
        </p:nvSpPr>
        <p:spPr>
          <a:xfrm>
            <a:off x="622598" y="4725144"/>
            <a:ext cx="7128792" cy="792088"/>
          </a:xfrm>
          <a:prstGeom prst="roundRect">
            <a:avLst/>
          </a:prstGeom>
          <a:solidFill>
            <a:srgbClr val="FFC000"/>
          </a:solidFill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959150775">
                  <a:custGeom>
                    <a:avLst/>
                    <a:gdLst>
                      <a:gd name="connsiteX0" fmla="*/ 0 w 7128792"/>
                      <a:gd name="connsiteY0" fmla="*/ 132017 h 792088"/>
                      <a:gd name="connsiteX1" fmla="*/ 132017 w 7128792"/>
                      <a:gd name="connsiteY1" fmla="*/ 0 h 792088"/>
                      <a:gd name="connsiteX2" fmla="*/ 6996775 w 7128792"/>
                      <a:gd name="connsiteY2" fmla="*/ 0 h 792088"/>
                      <a:gd name="connsiteX3" fmla="*/ 7128792 w 7128792"/>
                      <a:gd name="connsiteY3" fmla="*/ 132017 h 792088"/>
                      <a:gd name="connsiteX4" fmla="*/ 7128792 w 7128792"/>
                      <a:gd name="connsiteY4" fmla="*/ 660071 h 792088"/>
                      <a:gd name="connsiteX5" fmla="*/ 6996775 w 7128792"/>
                      <a:gd name="connsiteY5" fmla="*/ 792088 h 792088"/>
                      <a:gd name="connsiteX6" fmla="*/ 132017 w 7128792"/>
                      <a:gd name="connsiteY6" fmla="*/ 792088 h 792088"/>
                      <a:gd name="connsiteX7" fmla="*/ 0 w 7128792"/>
                      <a:gd name="connsiteY7" fmla="*/ 660071 h 792088"/>
                      <a:gd name="connsiteX8" fmla="*/ 0 w 7128792"/>
                      <a:gd name="connsiteY8" fmla="*/ 132017 h 79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128792" h="792088" fill="none" extrusionOk="0">
                        <a:moveTo>
                          <a:pt x="0" y="132017"/>
                        </a:moveTo>
                        <a:cubicBezTo>
                          <a:pt x="1973" y="63628"/>
                          <a:pt x="61167" y="426"/>
                          <a:pt x="132017" y="0"/>
                        </a:cubicBezTo>
                        <a:cubicBezTo>
                          <a:pt x="1032546" y="-47972"/>
                          <a:pt x="5768741" y="-135018"/>
                          <a:pt x="6996775" y="0"/>
                        </a:cubicBezTo>
                        <a:cubicBezTo>
                          <a:pt x="7068528" y="-5128"/>
                          <a:pt x="7124710" y="67468"/>
                          <a:pt x="7128792" y="132017"/>
                        </a:cubicBezTo>
                        <a:cubicBezTo>
                          <a:pt x="7094845" y="335435"/>
                          <a:pt x="7137088" y="493914"/>
                          <a:pt x="7128792" y="660071"/>
                        </a:cubicBezTo>
                        <a:cubicBezTo>
                          <a:pt x="7123804" y="729962"/>
                          <a:pt x="7073434" y="787761"/>
                          <a:pt x="6996775" y="792088"/>
                        </a:cubicBezTo>
                        <a:cubicBezTo>
                          <a:pt x="4823366" y="872574"/>
                          <a:pt x="2190818" y="698968"/>
                          <a:pt x="132017" y="792088"/>
                        </a:cubicBezTo>
                        <a:cubicBezTo>
                          <a:pt x="66969" y="794109"/>
                          <a:pt x="-832" y="732198"/>
                          <a:pt x="0" y="660071"/>
                        </a:cubicBezTo>
                        <a:cubicBezTo>
                          <a:pt x="26616" y="569742"/>
                          <a:pt x="4955" y="300488"/>
                          <a:pt x="0" y="132017"/>
                        </a:cubicBezTo>
                        <a:close/>
                      </a:path>
                      <a:path w="7128792" h="792088" stroke="0" extrusionOk="0">
                        <a:moveTo>
                          <a:pt x="0" y="132017"/>
                        </a:moveTo>
                        <a:cubicBezTo>
                          <a:pt x="2746" y="55161"/>
                          <a:pt x="57630" y="10993"/>
                          <a:pt x="132017" y="0"/>
                        </a:cubicBezTo>
                        <a:cubicBezTo>
                          <a:pt x="3542075" y="-167747"/>
                          <a:pt x="5953079" y="44969"/>
                          <a:pt x="6996775" y="0"/>
                        </a:cubicBezTo>
                        <a:cubicBezTo>
                          <a:pt x="7076931" y="-180"/>
                          <a:pt x="7130154" y="57094"/>
                          <a:pt x="7128792" y="132017"/>
                        </a:cubicBezTo>
                        <a:cubicBezTo>
                          <a:pt x="7120910" y="218611"/>
                          <a:pt x="7145263" y="594709"/>
                          <a:pt x="7128792" y="660071"/>
                        </a:cubicBezTo>
                        <a:cubicBezTo>
                          <a:pt x="7133322" y="723633"/>
                          <a:pt x="7072490" y="782690"/>
                          <a:pt x="6996775" y="792088"/>
                        </a:cubicBezTo>
                        <a:cubicBezTo>
                          <a:pt x="4999216" y="916185"/>
                          <a:pt x="2437812" y="744293"/>
                          <a:pt x="132017" y="792088"/>
                        </a:cubicBezTo>
                        <a:cubicBezTo>
                          <a:pt x="57978" y="791799"/>
                          <a:pt x="-8802" y="726457"/>
                          <a:pt x="0" y="660071"/>
                        </a:cubicBezTo>
                        <a:cubicBezTo>
                          <a:pt x="9612" y="424305"/>
                          <a:pt x="28650" y="335345"/>
                          <a:pt x="0" y="13201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a) </a:t>
            </a:r>
            <a:r>
              <a:rPr lang="en-US" sz="2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Ngày 19 tháng 12 là thứ mấy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2A076D-AA07-4247-8D3A-1DFDC83E6147}"/>
              </a:ext>
            </a:extLst>
          </p:cNvPr>
          <p:cNvSpPr txBox="1"/>
          <p:nvPr/>
        </p:nvSpPr>
        <p:spPr>
          <a:xfrm>
            <a:off x="3413483" y="5877272"/>
            <a:ext cx="5354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Ngày 19 tháng 12 là thứ sáu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AB4941-B9E4-44ED-8DA4-E2ECB77A5334}"/>
              </a:ext>
            </a:extLst>
          </p:cNvPr>
          <p:cNvSpPr/>
          <p:nvPr/>
        </p:nvSpPr>
        <p:spPr>
          <a:xfrm>
            <a:off x="4465555" y="395953"/>
            <a:ext cx="3973068" cy="750036"/>
          </a:xfrm>
          <a:prstGeom prst="rect">
            <a:avLst/>
          </a:prstGeom>
          <a:solidFill>
            <a:srgbClr val="D56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Tháng 8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CB7EF37-3656-4815-BBA6-7007E6B91174}"/>
              </a:ext>
            </a:extLst>
          </p:cNvPr>
          <p:cNvSpPr/>
          <p:nvPr/>
        </p:nvSpPr>
        <p:spPr>
          <a:xfrm>
            <a:off x="7598373" y="3104964"/>
            <a:ext cx="687233" cy="64807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306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6BD8911-D6E4-49D3-A08D-B9AFC1077583}"/>
              </a:ext>
            </a:extLst>
          </p:cNvPr>
          <p:cNvGraphicFramePr>
            <a:graphicFrameLocks noGrp="1"/>
          </p:cNvGraphicFramePr>
          <p:nvPr/>
        </p:nvGraphicFramePr>
        <p:xfrm>
          <a:off x="4465555" y="395953"/>
          <a:ext cx="2979801" cy="3853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267">
                  <a:extLst>
                    <a:ext uri="{9D8B030D-6E8A-4147-A177-3AD203B41FA5}">
                      <a16:colId xmlns:a16="http://schemas.microsoft.com/office/drawing/2014/main" val="313449758"/>
                    </a:ext>
                  </a:extLst>
                </a:gridCol>
                <a:gridCol w="993267">
                  <a:extLst>
                    <a:ext uri="{9D8B030D-6E8A-4147-A177-3AD203B41FA5}">
                      <a16:colId xmlns:a16="http://schemas.microsoft.com/office/drawing/2014/main" val="2186943107"/>
                    </a:ext>
                  </a:extLst>
                </a:gridCol>
                <a:gridCol w="993267">
                  <a:extLst>
                    <a:ext uri="{9D8B030D-6E8A-4147-A177-3AD203B41FA5}">
                      <a16:colId xmlns:a16="http://schemas.microsoft.com/office/drawing/2014/main" val="604717401"/>
                    </a:ext>
                  </a:extLst>
                </a:gridCol>
              </a:tblGrid>
              <a:tr h="778926"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Tháng 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650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632331"/>
                  </a:ext>
                </a:extLst>
              </a:tr>
              <a:tr h="86050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Tư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Năm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057783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335519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766606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482320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36679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8CD0C2C-1EB9-4C75-8067-1439043658A9}"/>
              </a:ext>
            </a:extLst>
          </p:cNvPr>
          <p:cNvGraphicFramePr>
            <a:graphicFrameLocks noGrp="1"/>
          </p:cNvGraphicFramePr>
          <p:nvPr/>
        </p:nvGraphicFramePr>
        <p:xfrm>
          <a:off x="7445356" y="395953"/>
          <a:ext cx="993267" cy="3853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267">
                  <a:extLst>
                    <a:ext uri="{9D8B030D-6E8A-4147-A177-3AD203B41FA5}">
                      <a16:colId xmlns:a16="http://schemas.microsoft.com/office/drawing/2014/main" val="313449758"/>
                    </a:ext>
                  </a:extLst>
                </a:gridCol>
              </a:tblGrid>
              <a:tr h="778926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65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632331"/>
                  </a:ext>
                </a:extLst>
              </a:tr>
              <a:tr h="86050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Sáu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057783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335519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766606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482320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36679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90A4D6-F1B0-47EA-BE6D-B8D1DAD05D62}"/>
              </a:ext>
            </a:extLst>
          </p:cNvPr>
          <p:cNvSpPr/>
          <p:nvPr/>
        </p:nvSpPr>
        <p:spPr>
          <a:xfrm>
            <a:off x="622598" y="4725144"/>
            <a:ext cx="10009112" cy="792088"/>
          </a:xfrm>
          <a:prstGeom prst="roundRect">
            <a:avLst/>
          </a:prstGeom>
          <a:solidFill>
            <a:srgbClr val="FFC000"/>
          </a:solidFill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959150775">
                  <a:custGeom>
                    <a:avLst/>
                    <a:gdLst>
                      <a:gd name="connsiteX0" fmla="*/ 0 w 10009112"/>
                      <a:gd name="connsiteY0" fmla="*/ 132017 h 792088"/>
                      <a:gd name="connsiteX1" fmla="*/ 132017 w 10009112"/>
                      <a:gd name="connsiteY1" fmla="*/ 0 h 792088"/>
                      <a:gd name="connsiteX2" fmla="*/ 9877095 w 10009112"/>
                      <a:gd name="connsiteY2" fmla="*/ 0 h 792088"/>
                      <a:gd name="connsiteX3" fmla="*/ 10009112 w 10009112"/>
                      <a:gd name="connsiteY3" fmla="*/ 132017 h 792088"/>
                      <a:gd name="connsiteX4" fmla="*/ 10009112 w 10009112"/>
                      <a:gd name="connsiteY4" fmla="*/ 660071 h 792088"/>
                      <a:gd name="connsiteX5" fmla="*/ 9877095 w 10009112"/>
                      <a:gd name="connsiteY5" fmla="*/ 792088 h 792088"/>
                      <a:gd name="connsiteX6" fmla="*/ 132017 w 10009112"/>
                      <a:gd name="connsiteY6" fmla="*/ 792088 h 792088"/>
                      <a:gd name="connsiteX7" fmla="*/ 0 w 10009112"/>
                      <a:gd name="connsiteY7" fmla="*/ 660071 h 792088"/>
                      <a:gd name="connsiteX8" fmla="*/ 0 w 10009112"/>
                      <a:gd name="connsiteY8" fmla="*/ 132017 h 79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009112" h="792088" fill="none" extrusionOk="0">
                        <a:moveTo>
                          <a:pt x="0" y="132017"/>
                        </a:moveTo>
                        <a:cubicBezTo>
                          <a:pt x="1973" y="63628"/>
                          <a:pt x="61167" y="426"/>
                          <a:pt x="132017" y="0"/>
                        </a:cubicBezTo>
                        <a:cubicBezTo>
                          <a:pt x="4949466" y="-47972"/>
                          <a:pt x="7496842" y="-135018"/>
                          <a:pt x="9877095" y="0"/>
                        </a:cubicBezTo>
                        <a:cubicBezTo>
                          <a:pt x="9948848" y="-5128"/>
                          <a:pt x="10005030" y="67468"/>
                          <a:pt x="10009112" y="132017"/>
                        </a:cubicBezTo>
                        <a:cubicBezTo>
                          <a:pt x="9975165" y="335435"/>
                          <a:pt x="10017408" y="493914"/>
                          <a:pt x="10009112" y="660071"/>
                        </a:cubicBezTo>
                        <a:cubicBezTo>
                          <a:pt x="10004124" y="729962"/>
                          <a:pt x="9953754" y="787761"/>
                          <a:pt x="9877095" y="792088"/>
                        </a:cubicBezTo>
                        <a:cubicBezTo>
                          <a:pt x="8183878" y="872574"/>
                          <a:pt x="1346247" y="698968"/>
                          <a:pt x="132017" y="792088"/>
                        </a:cubicBezTo>
                        <a:cubicBezTo>
                          <a:pt x="66969" y="794109"/>
                          <a:pt x="-832" y="732198"/>
                          <a:pt x="0" y="660071"/>
                        </a:cubicBezTo>
                        <a:cubicBezTo>
                          <a:pt x="26616" y="569742"/>
                          <a:pt x="4955" y="300488"/>
                          <a:pt x="0" y="132017"/>
                        </a:cubicBezTo>
                        <a:close/>
                      </a:path>
                      <a:path w="10009112" h="792088" stroke="0" extrusionOk="0">
                        <a:moveTo>
                          <a:pt x="0" y="132017"/>
                        </a:moveTo>
                        <a:cubicBezTo>
                          <a:pt x="2746" y="55161"/>
                          <a:pt x="57630" y="10993"/>
                          <a:pt x="132017" y="0"/>
                        </a:cubicBezTo>
                        <a:cubicBezTo>
                          <a:pt x="3791420" y="-167747"/>
                          <a:pt x="5395825" y="44969"/>
                          <a:pt x="9877095" y="0"/>
                        </a:cubicBezTo>
                        <a:cubicBezTo>
                          <a:pt x="9957251" y="-180"/>
                          <a:pt x="10010474" y="57094"/>
                          <a:pt x="10009112" y="132017"/>
                        </a:cubicBezTo>
                        <a:cubicBezTo>
                          <a:pt x="10001230" y="218611"/>
                          <a:pt x="10025583" y="594709"/>
                          <a:pt x="10009112" y="660071"/>
                        </a:cubicBezTo>
                        <a:cubicBezTo>
                          <a:pt x="10013642" y="723633"/>
                          <a:pt x="9952810" y="782690"/>
                          <a:pt x="9877095" y="792088"/>
                        </a:cubicBezTo>
                        <a:cubicBezTo>
                          <a:pt x="8686356" y="916185"/>
                          <a:pt x="1324202" y="744293"/>
                          <a:pt x="132017" y="792088"/>
                        </a:cubicBezTo>
                        <a:cubicBezTo>
                          <a:pt x="57978" y="791799"/>
                          <a:pt x="-8802" y="726457"/>
                          <a:pt x="0" y="660071"/>
                        </a:cubicBezTo>
                        <a:cubicBezTo>
                          <a:pt x="9612" y="424305"/>
                          <a:pt x="28650" y="335345"/>
                          <a:pt x="0" y="13201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Các ngày thứ Hai trong tháng là ngày bao nhiêu?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2A076D-AA07-4247-8D3A-1DFDC83E6147}"/>
              </a:ext>
            </a:extLst>
          </p:cNvPr>
          <p:cNvSpPr txBox="1"/>
          <p:nvPr/>
        </p:nvSpPr>
        <p:spPr>
          <a:xfrm>
            <a:off x="856624" y="5693019"/>
            <a:ext cx="10477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Các ngày thứ Hai trong tháng là ngày 1, ngày 8, ngày 15 và ngày 22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1F72225-E7C9-416A-9FCD-36C307B7D2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606580"/>
              </p:ext>
            </p:extLst>
          </p:nvPr>
        </p:nvGraphicFramePr>
        <p:xfrm>
          <a:off x="3472288" y="395953"/>
          <a:ext cx="993267" cy="3853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267">
                  <a:extLst>
                    <a:ext uri="{9D8B030D-6E8A-4147-A177-3AD203B41FA5}">
                      <a16:colId xmlns:a16="http://schemas.microsoft.com/office/drawing/2014/main" val="604717401"/>
                    </a:ext>
                  </a:extLst>
                </a:gridCol>
              </a:tblGrid>
              <a:tr h="778926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65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632331"/>
                  </a:ext>
                </a:extLst>
              </a:tr>
              <a:tr h="86050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Hai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057783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335519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766606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482320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36679"/>
                  </a:ext>
                </a:extLst>
              </a:tr>
            </a:tbl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ACB7EF37-3656-4815-BBA6-7007E6B91174}"/>
              </a:ext>
            </a:extLst>
          </p:cNvPr>
          <p:cNvSpPr/>
          <p:nvPr/>
        </p:nvSpPr>
        <p:spPr>
          <a:xfrm>
            <a:off x="3718943" y="2060849"/>
            <a:ext cx="504056" cy="5040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AB4941-B9E4-44ED-8DA4-E2ECB77A5334}"/>
              </a:ext>
            </a:extLst>
          </p:cNvPr>
          <p:cNvSpPr/>
          <p:nvPr/>
        </p:nvSpPr>
        <p:spPr>
          <a:xfrm>
            <a:off x="3472288" y="395953"/>
            <a:ext cx="4966335" cy="750036"/>
          </a:xfrm>
          <a:prstGeom prst="rect">
            <a:avLst/>
          </a:prstGeom>
          <a:solidFill>
            <a:srgbClr val="D56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Tháng 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3CA487-6FAB-4F32-99F9-B9B54FEAD810}"/>
              </a:ext>
            </a:extLst>
          </p:cNvPr>
          <p:cNvSpPr/>
          <p:nvPr/>
        </p:nvSpPr>
        <p:spPr>
          <a:xfrm>
            <a:off x="3718943" y="2651343"/>
            <a:ext cx="504056" cy="5040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8ADB3D2-4BF4-484F-BB34-E9E4401F16C7}"/>
              </a:ext>
            </a:extLst>
          </p:cNvPr>
          <p:cNvSpPr/>
          <p:nvPr/>
        </p:nvSpPr>
        <p:spPr>
          <a:xfrm>
            <a:off x="3718943" y="3198618"/>
            <a:ext cx="504056" cy="5040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19771C0-3179-405F-BE18-72BED9ABA67F}"/>
              </a:ext>
            </a:extLst>
          </p:cNvPr>
          <p:cNvSpPr/>
          <p:nvPr/>
        </p:nvSpPr>
        <p:spPr>
          <a:xfrm>
            <a:off x="3716893" y="3713254"/>
            <a:ext cx="504056" cy="5040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65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2">
            <a:extLst>
              <a:ext uri="{FF2B5EF4-FFF2-40B4-BE49-F238E27FC236}">
                <a16:creationId xmlns:a16="http://schemas.microsoft.com/office/drawing/2014/main" id="{610614E9-95FF-4209-B7D1-1140015946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929813"/>
              </p:ext>
            </p:extLst>
          </p:nvPr>
        </p:nvGraphicFramePr>
        <p:xfrm>
          <a:off x="8438623" y="385879"/>
          <a:ext cx="1986534" cy="3853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267">
                  <a:extLst>
                    <a:ext uri="{9D8B030D-6E8A-4147-A177-3AD203B41FA5}">
                      <a16:colId xmlns:a16="http://schemas.microsoft.com/office/drawing/2014/main" val="2186943107"/>
                    </a:ext>
                  </a:extLst>
                </a:gridCol>
                <a:gridCol w="993267">
                  <a:extLst>
                    <a:ext uri="{9D8B030D-6E8A-4147-A177-3AD203B41FA5}">
                      <a16:colId xmlns:a16="http://schemas.microsoft.com/office/drawing/2014/main" val="604717401"/>
                    </a:ext>
                  </a:extLst>
                </a:gridCol>
              </a:tblGrid>
              <a:tr h="778926">
                <a:tc gridSpan="2"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650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632331"/>
                  </a:ext>
                </a:extLst>
              </a:tr>
              <a:tr h="86050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Bảy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 nhật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057783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335519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766606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482320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36679"/>
                  </a:ext>
                </a:extLst>
              </a:tr>
            </a:tbl>
          </a:graphicData>
        </a:graphic>
      </p:graphicFrame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6BD8911-D6E4-49D3-A08D-B9AFC1077583}"/>
              </a:ext>
            </a:extLst>
          </p:cNvPr>
          <p:cNvGraphicFramePr>
            <a:graphicFrameLocks noGrp="1"/>
          </p:cNvGraphicFramePr>
          <p:nvPr/>
        </p:nvGraphicFramePr>
        <p:xfrm>
          <a:off x="4465555" y="395953"/>
          <a:ext cx="2979801" cy="3853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267">
                  <a:extLst>
                    <a:ext uri="{9D8B030D-6E8A-4147-A177-3AD203B41FA5}">
                      <a16:colId xmlns:a16="http://schemas.microsoft.com/office/drawing/2014/main" val="313449758"/>
                    </a:ext>
                  </a:extLst>
                </a:gridCol>
                <a:gridCol w="993267">
                  <a:extLst>
                    <a:ext uri="{9D8B030D-6E8A-4147-A177-3AD203B41FA5}">
                      <a16:colId xmlns:a16="http://schemas.microsoft.com/office/drawing/2014/main" val="2186943107"/>
                    </a:ext>
                  </a:extLst>
                </a:gridCol>
                <a:gridCol w="993267">
                  <a:extLst>
                    <a:ext uri="{9D8B030D-6E8A-4147-A177-3AD203B41FA5}">
                      <a16:colId xmlns:a16="http://schemas.microsoft.com/office/drawing/2014/main" val="604717401"/>
                    </a:ext>
                  </a:extLst>
                </a:gridCol>
              </a:tblGrid>
              <a:tr h="778926"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Tháng 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650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632331"/>
                  </a:ext>
                </a:extLst>
              </a:tr>
              <a:tr h="86050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Tư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Năm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057783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335519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766606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482320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36679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8CD0C2C-1EB9-4C75-8067-1439043658A9}"/>
              </a:ext>
            </a:extLst>
          </p:cNvPr>
          <p:cNvGraphicFramePr>
            <a:graphicFrameLocks noGrp="1"/>
          </p:cNvGraphicFramePr>
          <p:nvPr/>
        </p:nvGraphicFramePr>
        <p:xfrm>
          <a:off x="7445356" y="395953"/>
          <a:ext cx="993267" cy="3853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267">
                  <a:extLst>
                    <a:ext uri="{9D8B030D-6E8A-4147-A177-3AD203B41FA5}">
                      <a16:colId xmlns:a16="http://schemas.microsoft.com/office/drawing/2014/main" val="313449758"/>
                    </a:ext>
                  </a:extLst>
                </a:gridCol>
              </a:tblGrid>
              <a:tr h="778926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65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632331"/>
                  </a:ext>
                </a:extLst>
              </a:tr>
              <a:tr h="86050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Sáu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057783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335519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766606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482320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36679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90A4D6-F1B0-47EA-BE6D-B8D1DAD05D62}"/>
              </a:ext>
            </a:extLst>
          </p:cNvPr>
          <p:cNvSpPr/>
          <p:nvPr/>
        </p:nvSpPr>
        <p:spPr>
          <a:xfrm>
            <a:off x="622598" y="4725144"/>
            <a:ext cx="10009112" cy="792088"/>
          </a:xfrm>
          <a:prstGeom prst="roundRect">
            <a:avLst/>
          </a:prstGeom>
          <a:solidFill>
            <a:srgbClr val="FFC000"/>
          </a:solidFill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959150775">
                  <a:custGeom>
                    <a:avLst/>
                    <a:gdLst>
                      <a:gd name="connsiteX0" fmla="*/ 0 w 10009112"/>
                      <a:gd name="connsiteY0" fmla="*/ 132017 h 792088"/>
                      <a:gd name="connsiteX1" fmla="*/ 132017 w 10009112"/>
                      <a:gd name="connsiteY1" fmla="*/ 0 h 792088"/>
                      <a:gd name="connsiteX2" fmla="*/ 9877095 w 10009112"/>
                      <a:gd name="connsiteY2" fmla="*/ 0 h 792088"/>
                      <a:gd name="connsiteX3" fmla="*/ 10009112 w 10009112"/>
                      <a:gd name="connsiteY3" fmla="*/ 132017 h 792088"/>
                      <a:gd name="connsiteX4" fmla="*/ 10009112 w 10009112"/>
                      <a:gd name="connsiteY4" fmla="*/ 660071 h 792088"/>
                      <a:gd name="connsiteX5" fmla="*/ 9877095 w 10009112"/>
                      <a:gd name="connsiteY5" fmla="*/ 792088 h 792088"/>
                      <a:gd name="connsiteX6" fmla="*/ 132017 w 10009112"/>
                      <a:gd name="connsiteY6" fmla="*/ 792088 h 792088"/>
                      <a:gd name="connsiteX7" fmla="*/ 0 w 10009112"/>
                      <a:gd name="connsiteY7" fmla="*/ 660071 h 792088"/>
                      <a:gd name="connsiteX8" fmla="*/ 0 w 10009112"/>
                      <a:gd name="connsiteY8" fmla="*/ 132017 h 79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009112" h="792088" fill="none" extrusionOk="0">
                        <a:moveTo>
                          <a:pt x="0" y="132017"/>
                        </a:moveTo>
                        <a:cubicBezTo>
                          <a:pt x="1973" y="63628"/>
                          <a:pt x="61167" y="426"/>
                          <a:pt x="132017" y="0"/>
                        </a:cubicBezTo>
                        <a:cubicBezTo>
                          <a:pt x="4949466" y="-47972"/>
                          <a:pt x="7496842" y="-135018"/>
                          <a:pt x="9877095" y="0"/>
                        </a:cubicBezTo>
                        <a:cubicBezTo>
                          <a:pt x="9948848" y="-5128"/>
                          <a:pt x="10005030" y="67468"/>
                          <a:pt x="10009112" y="132017"/>
                        </a:cubicBezTo>
                        <a:cubicBezTo>
                          <a:pt x="9975165" y="335435"/>
                          <a:pt x="10017408" y="493914"/>
                          <a:pt x="10009112" y="660071"/>
                        </a:cubicBezTo>
                        <a:cubicBezTo>
                          <a:pt x="10004124" y="729962"/>
                          <a:pt x="9953754" y="787761"/>
                          <a:pt x="9877095" y="792088"/>
                        </a:cubicBezTo>
                        <a:cubicBezTo>
                          <a:pt x="8183878" y="872574"/>
                          <a:pt x="1346247" y="698968"/>
                          <a:pt x="132017" y="792088"/>
                        </a:cubicBezTo>
                        <a:cubicBezTo>
                          <a:pt x="66969" y="794109"/>
                          <a:pt x="-832" y="732198"/>
                          <a:pt x="0" y="660071"/>
                        </a:cubicBezTo>
                        <a:cubicBezTo>
                          <a:pt x="26616" y="569742"/>
                          <a:pt x="4955" y="300488"/>
                          <a:pt x="0" y="132017"/>
                        </a:cubicBezTo>
                        <a:close/>
                      </a:path>
                      <a:path w="10009112" h="792088" stroke="0" extrusionOk="0">
                        <a:moveTo>
                          <a:pt x="0" y="132017"/>
                        </a:moveTo>
                        <a:cubicBezTo>
                          <a:pt x="2746" y="55161"/>
                          <a:pt x="57630" y="10993"/>
                          <a:pt x="132017" y="0"/>
                        </a:cubicBezTo>
                        <a:cubicBezTo>
                          <a:pt x="3791420" y="-167747"/>
                          <a:pt x="5395825" y="44969"/>
                          <a:pt x="9877095" y="0"/>
                        </a:cubicBezTo>
                        <a:cubicBezTo>
                          <a:pt x="9957251" y="-180"/>
                          <a:pt x="10010474" y="57094"/>
                          <a:pt x="10009112" y="132017"/>
                        </a:cubicBezTo>
                        <a:cubicBezTo>
                          <a:pt x="10001230" y="218611"/>
                          <a:pt x="10025583" y="594709"/>
                          <a:pt x="10009112" y="660071"/>
                        </a:cubicBezTo>
                        <a:cubicBezTo>
                          <a:pt x="10013642" y="723633"/>
                          <a:pt x="9952810" y="782690"/>
                          <a:pt x="9877095" y="792088"/>
                        </a:cubicBezTo>
                        <a:cubicBezTo>
                          <a:pt x="8686356" y="916185"/>
                          <a:pt x="1324202" y="744293"/>
                          <a:pt x="132017" y="792088"/>
                        </a:cubicBezTo>
                        <a:cubicBezTo>
                          <a:pt x="57978" y="791799"/>
                          <a:pt x="-8802" y="726457"/>
                          <a:pt x="0" y="660071"/>
                        </a:cubicBezTo>
                        <a:cubicBezTo>
                          <a:pt x="9612" y="424305"/>
                          <a:pt x="28650" y="335345"/>
                          <a:pt x="0" y="13201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Các ngày thứ Bảy trong tháng là ngày bao nhiêu?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2A076D-AA07-4247-8D3A-1DFDC83E6147}"/>
              </a:ext>
            </a:extLst>
          </p:cNvPr>
          <p:cNvSpPr txBox="1"/>
          <p:nvPr/>
        </p:nvSpPr>
        <p:spPr>
          <a:xfrm>
            <a:off x="856624" y="5693019"/>
            <a:ext cx="10477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Các ngày thứ Hai trong tháng là ngày 6, ngày 13, ngày 20 và ngày 24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1F72225-E7C9-416A-9FCD-36C307B7D2B3}"/>
              </a:ext>
            </a:extLst>
          </p:cNvPr>
          <p:cNvGraphicFramePr>
            <a:graphicFrameLocks noGrp="1"/>
          </p:cNvGraphicFramePr>
          <p:nvPr/>
        </p:nvGraphicFramePr>
        <p:xfrm>
          <a:off x="3472288" y="395953"/>
          <a:ext cx="993267" cy="3853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267">
                  <a:extLst>
                    <a:ext uri="{9D8B030D-6E8A-4147-A177-3AD203B41FA5}">
                      <a16:colId xmlns:a16="http://schemas.microsoft.com/office/drawing/2014/main" val="604717401"/>
                    </a:ext>
                  </a:extLst>
                </a:gridCol>
              </a:tblGrid>
              <a:tr h="778926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65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632331"/>
                  </a:ext>
                </a:extLst>
              </a:tr>
              <a:tr h="86050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Hai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057783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335519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766606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482320"/>
                  </a:ext>
                </a:extLst>
              </a:tr>
              <a:tr h="55364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36679"/>
                  </a:ext>
                </a:extLst>
              </a:tr>
            </a:tbl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ACB7EF37-3656-4815-BBA6-7007E6B91174}"/>
              </a:ext>
            </a:extLst>
          </p:cNvPr>
          <p:cNvSpPr/>
          <p:nvPr/>
        </p:nvSpPr>
        <p:spPr>
          <a:xfrm>
            <a:off x="8688486" y="2059208"/>
            <a:ext cx="504056" cy="5040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AB4941-B9E4-44ED-8DA4-E2ECB77A5334}"/>
              </a:ext>
            </a:extLst>
          </p:cNvPr>
          <p:cNvSpPr/>
          <p:nvPr/>
        </p:nvSpPr>
        <p:spPr>
          <a:xfrm>
            <a:off x="3483326" y="414914"/>
            <a:ext cx="6952869" cy="750036"/>
          </a:xfrm>
          <a:prstGeom prst="rect">
            <a:avLst/>
          </a:prstGeom>
          <a:solidFill>
            <a:srgbClr val="D56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3CA487-6FAB-4F32-99F9-B9B54FEAD810}"/>
              </a:ext>
            </a:extLst>
          </p:cNvPr>
          <p:cNvSpPr/>
          <p:nvPr/>
        </p:nvSpPr>
        <p:spPr>
          <a:xfrm>
            <a:off x="8688486" y="2649702"/>
            <a:ext cx="504056" cy="5040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8ADB3D2-4BF4-484F-BB34-E9E4401F16C7}"/>
              </a:ext>
            </a:extLst>
          </p:cNvPr>
          <p:cNvSpPr/>
          <p:nvPr/>
        </p:nvSpPr>
        <p:spPr>
          <a:xfrm>
            <a:off x="8688486" y="3196977"/>
            <a:ext cx="504056" cy="5040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19771C0-3179-405F-BE18-72BED9ABA67F}"/>
              </a:ext>
            </a:extLst>
          </p:cNvPr>
          <p:cNvSpPr/>
          <p:nvPr/>
        </p:nvSpPr>
        <p:spPr>
          <a:xfrm>
            <a:off x="8686436" y="3711613"/>
            <a:ext cx="504056" cy="5040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2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15B905-E34C-4C60-90D5-AC89A5D5BEE7}"/>
              </a:ext>
            </a:extLst>
          </p:cNvPr>
          <p:cNvSpPr txBox="1"/>
          <p:nvPr/>
        </p:nvSpPr>
        <p:spPr>
          <a:xfrm>
            <a:off x="3822789" y="3284984"/>
            <a:ext cx="45448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408496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CAFF6F-A9EB-498E-BC0F-ECAA0892CC3E}"/>
              </a:ext>
            </a:extLst>
          </p:cNvPr>
          <p:cNvSpPr txBox="1"/>
          <p:nvPr/>
        </p:nvSpPr>
        <p:spPr>
          <a:xfrm>
            <a:off x="341975" y="117327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Xem tờ lịch tháng 2, trả lời các câu hỏi: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1EF772-CB05-4FA2-A9EB-32F5C6095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" r="350" b="2481"/>
          <a:stretch/>
        </p:blipFill>
        <p:spPr>
          <a:xfrm>
            <a:off x="2908852" y="838963"/>
            <a:ext cx="6372708" cy="381627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D0D547-E086-4D43-8B81-4C66FC29F153}"/>
              </a:ext>
            </a:extLst>
          </p:cNvPr>
          <p:cNvSpPr/>
          <p:nvPr/>
        </p:nvSpPr>
        <p:spPr>
          <a:xfrm>
            <a:off x="910630" y="5034965"/>
            <a:ext cx="7128792" cy="79208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959150775">
                  <a:custGeom>
                    <a:avLst/>
                    <a:gdLst>
                      <a:gd name="connsiteX0" fmla="*/ 0 w 7128792"/>
                      <a:gd name="connsiteY0" fmla="*/ 132017 h 792088"/>
                      <a:gd name="connsiteX1" fmla="*/ 132017 w 7128792"/>
                      <a:gd name="connsiteY1" fmla="*/ 0 h 792088"/>
                      <a:gd name="connsiteX2" fmla="*/ 6996775 w 7128792"/>
                      <a:gd name="connsiteY2" fmla="*/ 0 h 792088"/>
                      <a:gd name="connsiteX3" fmla="*/ 7128792 w 7128792"/>
                      <a:gd name="connsiteY3" fmla="*/ 132017 h 792088"/>
                      <a:gd name="connsiteX4" fmla="*/ 7128792 w 7128792"/>
                      <a:gd name="connsiteY4" fmla="*/ 660071 h 792088"/>
                      <a:gd name="connsiteX5" fmla="*/ 6996775 w 7128792"/>
                      <a:gd name="connsiteY5" fmla="*/ 792088 h 792088"/>
                      <a:gd name="connsiteX6" fmla="*/ 132017 w 7128792"/>
                      <a:gd name="connsiteY6" fmla="*/ 792088 h 792088"/>
                      <a:gd name="connsiteX7" fmla="*/ 0 w 7128792"/>
                      <a:gd name="connsiteY7" fmla="*/ 660071 h 792088"/>
                      <a:gd name="connsiteX8" fmla="*/ 0 w 7128792"/>
                      <a:gd name="connsiteY8" fmla="*/ 132017 h 79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128792" h="792088" fill="none" extrusionOk="0">
                        <a:moveTo>
                          <a:pt x="0" y="132017"/>
                        </a:moveTo>
                        <a:cubicBezTo>
                          <a:pt x="1973" y="63628"/>
                          <a:pt x="61167" y="426"/>
                          <a:pt x="132017" y="0"/>
                        </a:cubicBezTo>
                        <a:cubicBezTo>
                          <a:pt x="1032546" y="-47972"/>
                          <a:pt x="5768741" y="-135018"/>
                          <a:pt x="6996775" y="0"/>
                        </a:cubicBezTo>
                        <a:cubicBezTo>
                          <a:pt x="7068528" y="-5128"/>
                          <a:pt x="7124710" y="67468"/>
                          <a:pt x="7128792" y="132017"/>
                        </a:cubicBezTo>
                        <a:cubicBezTo>
                          <a:pt x="7094845" y="335435"/>
                          <a:pt x="7137088" y="493914"/>
                          <a:pt x="7128792" y="660071"/>
                        </a:cubicBezTo>
                        <a:cubicBezTo>
                          <a:pt x="7123804" y="729962"/>
                          <a:pt x="7073434" y="787761"/>
                          <a:pt x="6996775" y="792088"/>
                        </a:cubicBezTo>
                        <a:cubicBezTo>
                          <a:pt x="4823366" y="872574"/>
                          <a:pt x="2190818" y="698968"/>
                          <a:pt x="132017" y="792088"/>
                        </a:cubicBezTo>
                        <a:cubicBezTo>
                          <a:pt x="66969" y="794109"/>
                          <a:pt x="-832" y="732198"/>
                          <a:pt x="0" y="660071"/>
                        </a:cubicBezTo>
                        <a:cubicBezTo>
                          <a:pt x="26616" y="569742"/>
                          <a:pt x="4955" y="300488"/>
                          <a:pt x="0" y="132017"/>
                        </a:cubicBezTo>
                        <a:close/>
                      </a:path>
                      <a:path w="7128792" h="792088" stroke="0" extrusionOk="0">
                        <a:moveTo>
                          <a:pt x="0" y="132017"/>
                        </a:moveTo>
                        <a:cubicBezTo>
                          <a:pt x="2746" y="55161"/>
                          <a:pt x="57630" y="10993"/>
                          <a:pt x="132017" y="0"/>
                        </a:cubicBezTo>
                        <a:cubicBezTo>
                          <a:pt x="3542075" y="-167747"/>
                          <a:pt x="5953079" y="44969"/>
                          <a:pt x="6996775" y="0"/>
                        </a:cubicBezTo>
                        <a:cubicBezTo>
                          <a:pt x="7076931" y="-180"/>
                          <a:pt x="7130154" y="57094"/>
                          <a:pt x="7128792" y="132017"/>
                        </a:cubicBezTo>
                        <a:cubicBezTo>
                          <a:pt x="7120910" y="218611"/>
                          <a:pt x="7145263" y="594709"/>
                          <a:pt x="7128792" y="660071"/>
                        </a:cubicBezTo>
                        <a:cubicBezTo>
                          <a:pt x="7133322" y="723633"/>
                          <a:pt x="7072490" y="782690"/>
                          <a:pt x="6996775" y="792088"/>
                        </a:cubicBezTo>
                        <a:cubicBezTo>
                          <a:pt x="4999216" y="916185"/>
                          <a:pt x="2437812" y="744293"/>
                          <a:pt x="132017" y="792088"/>
                        </a:cubicBezTo>
                        <a:cubicBezTo>
                          <a:pt x="57978" y="791799"/>
                          <a:pt x="-8802" y="726457"/>
                          <a:pt x="0" y="660071"/>
                        </a:cubicBezTo>
                        <a:cubicBezTo>
                          <a:pt x="9612" y="424305"/>
                          <a:pt x="28650" y="335345"/>
                          <a:pt x="0" y="13201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0" fontAlgn="base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a) </a:t>
            </a:r>
            <a:r>
              <a:rPr lang="en-US" sz="32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Tháng 2 có bao nhiêu ngày?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98892-0514-4733-8F48-9103362079B0}"/>
              </a:ext>
            </a:extLst>
          </p:cNvPr>
          <p:cNvSpPr txBox="1"/>
          <p:nvPr/>
        </p:nvSpPr>
        <p:spPr>
          <a:xfrm>
            <a:off x="3701515" y="6187093"/>
            <a:ext cx="3804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Tháng 2 có 28 ngày</a:t>
            </a:r>
          </a:p>
        </p:txBody>
      </p:sp>
    </p:spTree>
    <p:extLst>
      <p:ext uri="{BB962C8B-B14F-4D97-AF65-F5344CB8AC3E}">
        <p14:creationId xmlns:p14="http://schemas.microsoft.com/office/powerpoint/2010/main" val="210215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CAFF6F-A9EB-498E-BC0F-ECAA0892CC3E}"/>
              </a:ext>
            </a:extLst>
          </p:cNvPr>
          <p:cNvSpPr txBox="1"/>
          <p:nvPr/>
        </p:nvSpPr>
        <p:spPr>
          <a:xfrm>
            <a:off x="341975" y="117327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Xem tờ lịch tháng 2, trả lời các câu hỏi: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1EF772-CB05-4FA2-A9EB-32F5C6095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" r="350" b="2481"/>
          <a:stretch/>
        </p:blipFill>
        <p:spPr>
          <a:xfrm>
            <a:off x="2908852" y="838963"/>
            <a:ext cx="6372708" cy="381627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D0D547-E086-4D43-8B81-4C66FC29F153}"/>
              </a:ext>
            </a:extLst>
          </p:cNvPr>
          <p:cNvSpPr/>
          <p:nvPr/>
        </p:nvSpPr>
        <p:spPr>
          <a:xfrm>
            <a:off x="910630" y="5034965"/>
            <a:ext cx="7128792" cy="79208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959150775">
                  <a:custGeom>
                    <a:avLst/>
                    <a:gdLst>
                      <a:gd name="connsiteX0" fmla="*/ 0 w 7128792"/>
                      <a:gd name="connsiteY0" fmla="*/ 132017 h 792088"/>
                      <a:gd name="connsiteX1" fmla="*/ 132017 w 7128792"/>
                      <a:gd name="connsiteY1" fmla="*/ 0 h 792088"/>
                      <a:gd name="connsiteX2" fmla="*/ 6996775 w 7128792"/>
                      <a:gd name="connsiteY2" fmla="*/ 0 h 792088"/>
                      <a:gd name="connsiteX3" fmla="*/ 7128792 w 7128792"/>
                      <a:gd name="connsiteY3" fmla="*/ 132017 h 792088"/>
                      <a:gd name="connsiteX4" fmla="*/ 7128792 w 7128792"/>
                      <a:gd name="connsiteY4" fmla="*/ 660071 h 792088"/>
                      <a:gd name="connsiteX5" fmla="*/ 6996775 w 7128792"/>
                      <a:gd name="connsiteY5" fmla="*/ 792088 h 792088"/>
                      <a:gd name="connsiteX6" fmla="*/ 132017 w 7128792"/>
                      <a:gd name="connsiteY6" fmla="*/ 792088 h 792088"/>
                      <a:gd name="connsiteX7" fmla="*/ 0 w 7128792"/>
                      <a:gd name="connsiteY7" fmla="*/ 660071 h 792088"/>
                      <a:gd name="connsiteX8" fmla="*/ 0 w 7128792"/>
                      <a:gd name="connsiteY8" fmla="*/ 132017 h 79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128792" h="792088" fill="none" extrusionOk="0">
                        <a:moveTo>
                          <a:pt x="0" y="132017"/>
                        </a:moveTo>
                        <a:cubicBezTo>
                          <a:pt x="1973" y="63628"/>
                          <a:pt x="61167" y="426"/>
                          <a:pt x="132017" y="0"/>
                        </a:cubicBezTo>
                        <a:cubicBezTo>
                          <a:pt x="1032546" y="-47972"/>
                          <a:pt x="5768741" y="-135018"/>
                          <a:pt x="6996775" y="0"/>
                        </a:cubicBezTo>
                        <a:cubicBezTo>
                          <a:pt x="7068528" y="-5128"/>
                          <a:pt x="7124710" y="67468"/>
                          <a:pt x="7128792" y="132017"/>
                        </a:cubicBezTo>
                        <a:cubicBezTo>
                          <a:pt x="7094845" y="335435"/>
                          <a:pt x="7137088" y="493914"/>
                          <a:pt x="7128792" y="660071"/>
                        </a:cubicBezTo>
                        <a:cubicBezTo>
                          <a:pt x="7123804" y="729962"/>
                          <a:pt x="7073434" y="787761"/>
                          <a:pt x="6996775" y="792088"/>
                        </a:cubicBezTo>
                        <a:cubicBezTo>
                          <a:pt x="4823366" y="872574"/>
                          <a:pt x="2190818" y="698968"/>
                          <a:pt x="132017" y="792088"/>
                        </a:cubicBezTo>
                        <a:cubicBezTo>
                          <a:pt x="66969" y="794109"/>
                          <a:pt x="-832" y="732198"/>
                          <a:pt x="0" y="660071"/>
                        </a:cubicBezTo>
                        <a:cubicBezTo>
                          <a:pt x="26616" y="569742"/>
                          <a:pt x="4955" y="300488"/>
                          <a:pt x="0" y="132017"/>
                        </a:cubicBezTo>
                        <a:close/>
                      </a:path>
                      <a:path w="7128792" h="792088" stroke="0" extrusionOk="0">
                        <a:moveTo>
                          <a:pt x="0" y="132017"/>
                        </a:moveTo>
                        <a:cubicBezTo>
                          <a:pt x="2746" y="55161"/>
                          <a:pt x="57630" y="10993"/>
                          <a:pt x="132017" y="0"/>
                        </a:cubicBezTo>
                        <a:cubicBezTo>
                          <a:pt x="3542075" y="-167747"/>
                          <a:pt x="5953079" y="44969"/>
                          <a:pt x="6996775" y="0"/>
                        </a:cubicBezTo>
                        <a:cubicBezTo>
                          <a:pt x="7076931" y="-180"/>
                          <a:pt x="7130154" y="57094"/>
                          <a:pt x="7128792" y="132017"/>
                        </a:cubicBezTo>
                        <a:cubicBezTo>
                          <a:pt x="7120910" y="218611"/>
                          <a:pt x="7145263" y="594709"/>
                          <a:pt x="7128792" y="660071"/>
                        </a:cubicBezTo>
                        <a:cubicBezTo>
                          <a:pt x="7133322" y="723633"/>
                          <a:pt x="7072490" y="782690"/>
                          <a:pt x="6996775" y="792088"/>
                        </a:cubicBezTo>
                        <a:cubicBezTo>
                          <a:pt x="4999216" y="916185"/>
                          <a:pt x="2437812" y="744293"/>
                          <a:pt x="132017" y="792088"/>
                        </a:cubicBezTo>
                        <a:cubicBezTo>
                          <a:pt x="57978" y="791799"/>
                          <a:pt x="-8802" y="726457"/>
                          <a:pt x="0" y="660071"/>
                        </a:cubicBezTo>
                        <a:cubicBezTo>
                          <a:pt x="9612" y="424305"/>
                          <a:pt x="28650" y="335345"/>
                          <a:pt x="0" y="13201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0" fontAlgn="base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b) </a:t>
            </a:r>
            <a:r>
              <a:rPr lang="en-US" sz="32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Ngày 27 tháng 2 là thứ mấy?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98892-0514-4733-8F48-9103362079B0}"/>
              </a:ext>
            </a:extLst>
          </p:cNvPr>
          <p:cNvSpPr txBox="1"/>
          <p:nvPr/>
        </p:nvSpPr>
        <p:spPr>
          <a:xfrm>
            <a:off x="3646934" y="6155898"/>
            <a:ext cx="5399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Ngày 27 tháng 2 là Chủ nhật</a:t>
            </a:r>
          </a:p>
        </p:txBody>
      </p:sp>
    </p:spTree>
    <p:extLst>
      <p:ext uri="{BB962C8B-B14F-4D97-AF65-F5344CB8AC3E}">
        <p14:creationId xmlns:p14="http://schemas.microsoft.com/office/powerpoint/2010/main" val="9634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CAFF6F-A9EB-498E-BC0F-ECAA0892CC3E}"/>
              </a:ext>
            </a:extLst>
          </p:cNvPr>
          <p:cNvSpPr txBox="1"/>
          <p:nvPr/>
        </p:nvSpPr>
        <p:spPr>
          <a:xfrm>
            <a:off x="341975" y="117327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Xem tờ lịch tháng 2, trả lời các câu hỏi: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1EF772-CB05-4FA2-A9EB-32F5C6095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" r="350" b="2481"/>
          <a:stretch/>
        </p:blipFill>
        <p:spPr>
          <a:xfrm>
            <a:off x="2908852" y="838963"/>
            <a:ext cx="6372708" cy="381627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D0D547-E086-4D43-8B81-4C66FC29F153}"/>
              </a:ext>
            </a:extLst>
          </p:cNvPr>
          <p:cNvSpPr/>
          <p:nvPr/>
        </p:nvSpPr>
        <p:spPr>
          <a:xfrm>
            <a:off x="910630" y="5034965"/>
            <a:ext cx="10513168" cy="79208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959150775">
                  <a:custGeom>
                    <a:avLst/>
                    <a:gdLst>
                      <a:gd name="connsiteX0" fmla="*/ 0 w 10513168"/>
                      <a:gd name="connsiteY0" fmla="*/ 132017 h 792088"/>
                      <a:gd name="connsiteX1" fmla="*/ 132017 w 10513168"/>
                      <a:gd name="connsiteY1" fmla="*/ 0 h 792088"/>
                      <a:gd name="connsiteX2" fmla="*/ 10381151 w 10513168"/>
                      <a:gd name="connsiteY2" fmla="*/ 0 h 792088"/>
                      <a:gd name="connsiteX3" fmla="*/ 10513168 w 10513168"/>
                      <a:gd name="connsiteY3" fmla="*/ 132017 h 792088"/>
                      <a:gd name="connsiteX4" fmla="*/ 10513168 w 10513168"/>
                      <a:gd name="connsiteY4" fmla="*/ 660071 h 792088"/>
                      <a:gd name="connsiteX5" fmla="*/ 10381151 w 10513168"/>
                      <a:gd name="connsiteY5" fmla="*/ 792088 h 792088"/>
                      <a:gd name="connsiteX6" fmla="*/ 132017 w 10513168"/>
                      <a:gd name="connsiteY6" fmla="*/ 792088 h 792088"/>
                      <a:gd name="connsiteX7" fmla="*/ 0 w 10513168"/>
                      <a:gd name="connsiteY7" fmla="*/ 660071 h 792088"/>
                      <a:gd name="connsiteX8" fmla="*/ 0 w 10513168"/>
                      <a:gd name="connsiteY8" fmla="*/ 132017 h 79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13168" h="792088" fill="none" extrusionOk="0">
                        <a:moveTo>
                          <a:pt x="0" y="132017"/>
                        </a:moveTo>
                        <a:cubicBezTo>
                          <a:pt x="1973" y="63628"/>
                          <a:pt x="61167" y="426"/>
                          <a:pt x="132017" y="0"/>
                        </a:cubicBezTo>
                        <a:cubicBezTo>
                          <a:pt x="3386856" y="-47972"/>
                          <a:pt x="6539125" y="-135018"/>
                          <a:pt x="10381151" y="0"/>
                        </a:cubicBezTo>
                        <a:cubicBezTo>
                          <a:pt x="10452904" y="-5128"/>
                          <a:pt x="10509086" y="67468"/>
                          <a:pt x="10513168" y="132017"/>
                        </a:cubicBezTo>
                        <a:cubicBezTo>
                          <a:pt x="10479221" y="335435"/>
                          <a:pt x="10521464" y="493914"/>
                          <a:pt x="10513168" y="660071"/>
                        </a:cubicBezTo>
                        <a:cubicBezTo>
                          <a:pt x="10508180" y="729962"/>
                          <a:pt x="10457810" y="787761"/>
                          <a:pt x="10381151" y="792088"/>
                        </a:cubicBezTo>
                        <a:cubicBezTo>
                          <a:pt x="7763847" y="872574"/>
                          <a:pt x="4152196" y="698968"/>
                          <a:pt x="132017" y="792088"/>
                        </a:cubicBezTo>
                        <a:cubicBezTo>
                          <a:pt x="66969" y="794109"/>
                          <a:pt x="-832" y="732198"/>
                          <a:pt x="0" y="660071"/>
                        </a:cubicBezTo>
                        <a:cubicBezTo>
                          <a:pt x="26616" y="569742"/>
                          <a:pt x="4955" y="300488"/>
                          <a:pt x="0" y="132017"/>
                        </a:cubicBezTo>
                        <a:close/>
                      </a:path>
                      <a:path w="10513168" h="792088" stroke="0" extrusionOk="0">
                        <a:moveTo>
                          <a:pt x="0" y="132017"/>
                        </a:moveTo>
                        <a:cubicBezTo>
                          <a:pt x="2746" y="55161"/>
                          <a:pt x="57630" y="10993"/>
                          <a:pt x="132017" y="0"/>
                        </a:cubicBezTo>
                        <a:cubicBezTo>
                          <a:pt x="2968096" y="-167747"/>
                          <a:pt x="5378977" y="44969"/>
                          <a:pt x="10381151" y="0"/>
                        </a:cubicBezTo>
                        <a:cubicBezTo>
                          <a:pt x="10461307" y="-180"/>
                          <a:pt x="10514530" y="57094"/>
                          <a:pt x="10513168" y="132017"/>
                        </a:cubicBezTo>
                        <a:cubicBezTo>
                          <a:pt x="10505286" y="218611"/>
                          <a:pt x="10529639" y="594709"/>
                          <a:pt x="10513168" y="660071"/>
                        </a:cubicBezTo>
                        <a:cubicBezTo>
                          <a:pt x="10517698" y="723633"/>
                          <a:pt x="10456866" y="782690"/>
                          <a:pt x="10381151" y="792088"/>
                        </a:cubicBezTo>
                        <a:cubicBezTo>
                          <a:pt x="7930311" y="916185"/>
                          <a:pt x="2584355" y="744293"/>
                          <a:pt x="132017" y="792088"/>
                        </a:cubicBezTo>
                        <a:cubicBezTo>
                          <a:pt x="57978" y="791799"/>
                          <a:pt x="-8802" y="726457"/>
                          <a:pt x="0" y="660071"/>
                        </a:cubicBezTo>
                        <a:cubicBezTo>
                          <a:pt x="9612" y="424305"/>
                          <a:pt x="28650" y="335345"/>
                          <a:pt x="0" y="13201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0" fontAlgn="base"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c) </a:t>
            </a:r>
            <a:r>
              <a:rPr lang="en-US" sz="2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Các ngày thứ Sáu trong tháng là những ngày bao nhiêu?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98892-0514-4733-8F48-9103362079B0}"/>
              </a:ext>
            </a:extLst>
          </p:cNvPr>
          <p:cNvSpPr txBox="1"/>
          <p:nvPr/>
        </p:nvSpPr>
        <p:spPr>
          <a:xfrm>
            <a:off x="426700" y="6038848"/>
            <a:ext cx="11481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Các ngày thứ Sáu trong tháng là ngày 4, ngày 14, ngày 18 và ngày 25.</a:t>
            </a:r>
          </a:p>
        </p:txBody>
      </p:sp>
    </p:spTree>
    <p:extLst>
      <p:ext uri="{BB962C8B-B14F-4D97-AF65-F5344CB8AC3E}">
        <p14:creationId xmlns:p14="http://schemas.microsoft.com/office/powerpoint/2010/main" val="124193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CAFF6F-A9EB-498E-BC0F-ECAA0892CC3E}"/>
              </a:ext>
            </a:extLst>
          </p:cNvPr>
          <p:cNvSpPr txBox="1"/>
          <p:nvPr/>
        </p:nvSpPr>
        <p:spPr>
          <a:xfrm>
            <a:off x="341975" y="117327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Xem tờ lịch tháng 2, trả lời các câu hỏi: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1EF772-CB05-4FA2-A9EB-32F5C6095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" r="350" b="2481"/>
          <a:stretch/>
        </p:blipFill>
        <p:spPr>
          <a:xfrm>
            <a:off x="2918916" y="640547"/>
            <a:ext cx="6372708" cy="381627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D0D547-E086-4D43-8B81-4C66FC29F153}"/>
              </a:ext>
            </a:extLst>
          </p:cNvPr>
          <p:cNvSpPr/>
          <p:nvPr/>
        </p:nvSpPr>
        <p:spPr>
          <a:xfrm>
            <a:off x="838622" y="4779002"/>
            <a:ext cx="10513168" cy="97340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959150775">
                  <a:custGeom>
                    <a:avLst/>
                    <a:gdLst>
                      <a:gd name="connsiteX0" fmla="*/ 0 w 10513168"/>
                      <a:gd name="connsiteY0" fmla="*/ 162237 h 973402"/>
                      <a:gd name="connsiteX1" fmla="*/ 162237 w 10513168"/>
                      <a:gd name="connsiteY1" fmla="*/ 0 h 973402"/>
                      <a:gd name="connsiteX2" fmla="*/ 10350931 w 10513168"/>
                      <a:gd name="connsiteY2" fmla="*/ 0 h 973402"/>
                      <a:gd name="connsiteX3" fmla="*/ 10513168 w 10513168"/>
                      <a:gd name="connsiteY3" fmla="*/ 162237 h 973402"/>
                      <a:gd name="connsiteX4" fmla="*/ 10513168 w 10513168"/>
                      <a:gd name="connsiteY4" fmla="*/ 811165 h 973402"/>
                      <a:gd name="connsiteX5" fmla="*/ 10350931 w 10513168"/>
                      <a:gd name="connsiteY5" fmla="*/ 973402 h 973402"/>
                      <a:gd name="connsiteX6" fmla="*/ 162237 w 10513168"/>
                      <a:gd name="connsiteY6" fmla="*/ 973402 h 973402"/>
                      <a:gd name="connsiteX7" fmla="*/ 0 w 10513168"/>
                      <a:gd name="connsiteY7" fmla="*/ 811165 h 973402"/>
                      <a:gd name="connsiteX8" fmla="*/ 0 w 10513168"/>
                      <a:gd name="connsiteY8" fmla="*/ 162237 h 973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13168" h="973402" fill="none" extrusionOk="0">
                        <a:moveTo>
                          <a:pt x="0" y="162237"/>
                        </a:moveTo>
                        <a:cubicBezTo>
                          <a:pt x="4893" y="83848"/>
                          <a:pt x="76823" y="866"/>
                          <a:pt x="162237" y="0"/>
                        </a:cubicBezTo>
                        <a:cubicBezTo>
                          <a:pt x="2857959" y="-47972"/>
                          <a:pt x="8217535" y="-135018"/>
                          <a:pt x="10350931" y="0"/>
                        </a:cubicBezTo>
                        <a:cubicBezTo>
                          <a:pt x="10439658" y="-3869"/>
                          <a:pt x="10506346" y="86612"/>
                          <a:pt x="10513168" y="162237"/>
                        </a:cubicBezTo>
                        <a:cubicBezTo>
                          <a:pt x="10499415" y="443951"/>
                          <a:pt x="10562712" y="532888"/>
                          <a:pt x="10513168" y="811165"/>
                        </a:cubicBezTo>
                        <a:cubicBezTo>
                          <a:pt x="10505644" y="896211"/>
                          <a:pt x="10444015" y="969381"/>
                          <a:pt x="10350931" y="973402"/>
                        </a:cubicBezTo>
                        <a:cubicBezTo>
                          <a:pt x="7114741" y="1053888"/>
                          <a:pt x="4125045" y="880282"/>
                          <a:pt x="162237" y="973402"/>
                        </a:cubicBezTo>
                        <a:cubicBezTo>
                          <a:pt x="82064" y="975825"/>
                          <a:pt x="-2590" y="898324"/>
                          <a:pt x="0" y="811165"/>
                        </a:cubicBezTo>
                        <a:cubicBezTo>
                          <a:pt x="-19327" y="742203"/>
                          <a:pt x="34438" y="270113"/>
                          <a:pt x="0" y="162237"/>
                        </a:cubicBezTo>
                        <a:close/>
                      </a:path>
                      <a:path w="10513168" h="973402" stroke="0" extrusionOk="0">
                        <a:moveTo>
                          <a:pt x="0" y="162237"/>
                        </a:moveTo>
                        <a:cubicBezTo>
                          <a:pt x="3707" y="67311"/>
                          <a:pt x="72395" y="1793"/>
                          <a:pt x="162237" y="0"/>
                        </a:cubicBezTo>
                        <a:cubicBezTo>
                          <a:pt x="4556422" y="-167747"/>
                          <a:pt x="5730682" y="44969"/>
                          <a:pt x="10350931" y="0"/>
                        </a:cubicBezTo>
                        <a:cubicBezTo>
                          <a:pt x="10449212" y="-216"/>
                          <a:pt x="10515318" y="69461"/>
                          <a:pt x="10513168" y="162237"/>
                        </a:cubicBezTo>
                        <a:cubicBezTo>
                          <a:pt x="10495405" y="359120"/>
                          <a:pt x="10525132" y="701023"/>
                          <a:pt x="10513168" y="811165"/>
                        </a:cubicBezTo>
                        <a:cubicBezTo>
                          <a:pt x="10519777" y="887125"/>
                          <a:pt x="10442484" y="966858"/>
                          <a:pt x="10350931" y="973402"/>
                        </a:cubicBezTo>
                        <a:cubicBezTo>
                          <a:pt x="7395464" y="1097499"/>
                          <a:pt x="3603392" y="925607"/>
                          <a:pt x="162237" y="973402"/>
                        </a:cubicBezTo>
                        <a:cubicBezTo>
                          <a:pt x="58726" y="969834"/>
                          <a:pt x="-1952" y="899319"/>
                          <a:pt x="0" y="811165"/>
                        </a:cubicBezTo>
                        <a:cubicBezTo>
                          <a:pt x="49551" y="722077"/>
                          <a:pt x="-7696" y="407986"/>
                          <a:pt x="0" y="16223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0" fontAlgn="base"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d) </a:t>
            </a:r>
            <a:r>
              <a:rPr lang="en-US" sz="28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Nếu thứ Hai tuần này là ngày 28 tháng 2 thì thứ Hai tuần trước là ngày nào?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98892-0514-4733-8F48-9103362079B0}"/>
              </a:ext>
            </a:extLst>
          </p:cNvPr>
          <p:cNvSpPr txBox="1"/>
          <p:nvPr/>
        </p:nvSpPr>
        <p:spPr>
          <a:xfrm>
            <a:off x="740674" y="5786566"/>
            <a:ext cx="107090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</a:rPr>
              <a:t>Nếu thứ Hai tuần này là ngày 28 tháng 2 thì thứ Hai tuần trước là ngày 21 tháng 2.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05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8132" y="5496061"/>
            <a:ext cx="2018235" cy="16075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13019" y="428428"/>
            <a:ext cx="6764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vi-VN" sz="5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8893" y="974671"/>
            <a:ext cx="2208207" cy="792549"/>
          </a:xfrm>
          <a:prstGeom prst="rect">
            <a:avLst/>
          </a:prstGeom>
        </p:spPr>
      </p:pic>
      <p:pic>
        <p:nvPicPr>
          <p:cNvPr id="11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5118" y="3015149"/>
            <a:ext cx="2523963" cy="2505673"/>
          </a:xfrm>
          <a:prstGeom prst="rect">
            <a:avLst/>
          </a:prstGeom>
        </p:spPr>
      </p:pic>
      <p:pic>
        <p:nvPicPr>
          <p:cNvPr id="12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2957" y="2142491"/>
            <a:ext cx="457240" cy="481626"/>
          </a:xfrm>
          <a:prstGeom prst="rect">
            <a:avLst/>
          </a:prstGeom>
        </p:spPr>
      </p:pic>
      <p:pic>
        <p:nvPicPr>
          <p:cNvPr id="13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2957" y="2624117"/>
            <a:ext cx="1030313" cy="1024217"/>
          </a:xfrm>
          <a:prstGeom prst="rect">
            <a:avLst/>
          </a:prstGeom>
        </p:spPr>
      </p:pic>
      <p:pic>
        <p:nvPicPr>
          <p:cNvPr id="14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358" y="999900"/>
            <a:ext cx="896190" cy="1012024"/>
          </a:xfrm>
          <a:prstGeom prst="rect">
            <a:avLst/>
          </a:prstGeom>
        </p:spPr>
      </p:pic>
      <p:pic>
        <p:nvPicPr>
          <p:cNvPr id="15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64683" y="960273"/>
            <a:ext cx="969348" cy="1091279"/>
          </a:xfrm>
          <a:prstGeom prst="rect">
            <a:avLst/>
          </a:prstGeom>
        </p:spPr>
      </p:pic>
      <p:pic>
        <p:nvPicPr>
          <p:cNvPr id="16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950" y="-63426"/>
            <a:ext cx="768163" cy="883997"/>
          </a:xfrm>
          <a:prstGeom prst="rect">
            <a:avLst/>
          </a:prstGeom>
        </p:spPr>
      </p:pic>
      <p:pic>
        <p:nvPicPr>
          <p:cNvPr id="17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80892" y="0"/>
            <a:ext cx="768163" cy="890093"/>
          </a:xfrm>
          <a:prstGeom prst="rect">
            <a:avLst/>
          </a:prstGeom>
        </p:spPr>
      </p:pic>
      <p:pic>
        <p:nvPicPr>
          <p:cNvPr id="18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72340" y="2790673"/>
            <a:ext cx="871804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1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3143" y="2636912"/>
            <a:ext cx="9404126" cy="29514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cap="all">
                <a:ln w="9000" cmpd="sng">
                  <a:noFill/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Tạm </a:t>
            </a:r>
            <a:r>
              <a:rPr lang="en-US" sz="6000" b="1" cap="all" dirty="0" err="1">
                <a:ln w="9000" cmpd="sng">
                  <a:noFill/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6000" b="1" cap="all" dirty="0">
                <a:ln w="9000" cmpd="sng">
                  <a:noFill/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000" b="1" cap="all" dirty="0" err="1">
                <a:ln w="9000" cmpd="sng">
                  <a:noFill/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6000" b="1" cap="all" dirty="0">
                <a:ln w="9000" cmpd="sng">
                  <a:noFill/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000" b="1" cap="all" dirty="0" err="1">
                <a:ln w="9000" cmpd="sng">
                  <a:noFill/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6000" b="1" cap="all" dirty="0">
                <a:ln w="9000" cmpd="sng">
                  <a:noFill/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000" b="1" cap="all" dirty="0" err="1">
                <a:ln w="9000" cmpd="sng">
                  <a:noFill/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6000" b="1" cap="all" dirty="0">
                <a:ln w="9000" cmpd="sng">
                  <a:noFill/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000" b="1" cap="all" dirty="0" err="1">
                <a:ln w="9000" cmpd="sng">
                  <a:noFill/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lại</a:t>
            </a:r>
            <a:endParaRPr lang="en-US" sz="6000" b="1" cap="all" dirty="0">
              <a:ln w="9000" cmpd="sng">
                <a:noFill/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 descr="Hình ảnh động Powerpoint tạm biệt đẹp và chuyên nghiệp">
            <a:extLst>
              <a:ext uri="{FF2B5EF4-FFF2-40B4-BE49-F238E27FC236}">
                <a16:creationId xmlns:a16="http://schemas.microsoft.com/office/drawing/2014/main" id="{BC7F7360-3242-459A-9F27-98AB4A38B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206" y="3429000"/>
            <a:ext cx="457199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9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171160" y="2274838"/>
            <a:ext cx="5848091" cy="2308324"/>
          </a:xfrm>
          <a:prstGeom prst="rect">
            <a:avLst/>
          </a:prstGeom>
          <a:solidFill>
            <a:srgbClr val="FFC4D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  <a:endParaRPr lang="en-US" sz="72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500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3D60FB-C2A1-475C-9F66-30F67636725D}"/>
              </a:ext>
            </a:extLst>
          </p:cNvPr>
          <p:cNvGrpSpPr/>
          <p:nvPr/>
        </p:nvGrpSpPr>
        <p:grpSpPr>
          <a:xfrm>
            <a:off x="3793" y="105707"/>
            <a:ext cx="12168394" cy="6750164"/>
            <a:chOff x="0" y="0"/>
            <a:chExt cx="18288000" cy="1014357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FE361BA-F056-453A-9DB0-63717D1E4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300" y="6577"/>
              <a:ext cx="13728700" cy="1013699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2B3AD00-54D4-4B31-A5FC-C3CB7ED9F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3728700" cy="10136993"/>
            </a:xfrm>
            <a:prstGeom prst="rect">
              <a:avLst/>
            </a:prstGeom>
          </p:spPr>
        </p:pic>
      </p:grpSp>
      <p:sp>
        <p:nvSpPr>
          <p:cNvPr id="5" name="TextBox 10">
            <a:extLst>
              <a:ext uri="{FF2B5EF4-FFF2-40B4-BE49-F238E27FC236}">
                <a16:creationId xmlns:a16="http://schemas.microsoft.com/office/drawing/2014/main" id="{A798E49B-D362-4069-A7DB-0364923BCBD3}"/>
              </a:ext>
            </a:extLst>
          </p:cNvPr>
          <p:cNvSpPr txBox="1"/>
          <p:nvPr/>
        </p:nvSpPr>
        <p:spPr>
          <a:xfrm>
            <a:off x="517933" y="366956"/>
            <a:ext cx="7105911" cy="615326"/>
          </a:xfrm>
          <a:prstGeom prst="rect">
            <a:avLst/>
          </a:prstGeom>
          <a:noFill/>
        </p:spPr>
        <p:txBody>
          <a:bodyPr wrap="none" lIns="121820" tIns="60911" rIns="121820" bIns="60911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3199" b="1" dirty="0" err="1">
                <a:solidFill>
                  <a:srgbClr val="FAF9EA"/>
                </a:solidFill>
                <a:latin typeface="HP001 4 hàng" pitchFamily="34" charset="0"/>
                <a:sym typeface="Arial"/>
              </a:rPr>
              <a:t>Thứ</a:t>
            </a:r>
            <a:r>
              <a:rPr lang="en-US" sz="3199" b="1" dirty="0">
                <a:solidFill>
                  <a:srgbClr val="FAF9EA"/>
                </a:solidFill>
                <a:latin typeface="HP001 4 hàng" pitchFamily="34" charset="0"/>
                <a:sym typeface="Arial"/>
              </a:rPr>
              <a:t> </a:t>
            </a:r>
            <a:r>
              <a:rPr lang="vi-VN" sz="3199" b="1" dirty="0">
                <a:solidFill>
                  <a:srgbClr val="FAF9EA"/>
                </a:solidFill>
                <a:latin typeface="HP001 4 hàng" pitchFamily="34" charset="0"/>
                <a:sym typeface="Arial"/>
              </a:rPr>
              <a:t>hai</a:t>
            </a:r>
            <a:r>
              <a:rPr lang="en-US" sz="3199" b="1" dirty="0" smtClean="0">
                <a:solidFill>
                  <a:srgbClr val="FAF9EA"/>
                </a:solidFill>
                <a:latin typeface="HP001 4 hàng" pitchFamily="34" charset="0"/>
                <a:sym typeface="Arial"/>
              </a:rPr>
              <a:t> </a:t>
            </a:r>
            <a:r>
              <a:rPr lang="en-US" sz="3199" b="1" dirty="0" err="1">
                <a:solidFill>
                  <a:srgbClr val="FAF9EA"/>
                </a:solidFill>
                <a:latin typeface="HP001 4 hàng" pitchFamily="34" charset="0"/>
                <a:sym typeface="Arial"/>
              </a:rPr>
              <a:t>ngày</a:t>
            </a:r>
            <a:r>
              <a:rPr lang="vi-VN" sz="3199" b="1" dirty="0">
                <a:solidFill>
                  <a:srgbClr val="FAF9EA"/>
                </a:solidFill>
                <a:latin typeface="HP001 4 hàng" pitchFamily="34" charset="0"/>
                <a:sym typeface="Arial"/>
              </a:rPr>
              <a:t> </a:t>
            </a:r>
            <a:r>
              <a:rPr lang="vi-VN" sz="3199" b="1" dirty="0" smtClean="0">
                <a:solidFill>
                  <a:srgbClr val="FAF9EA"/>
                </a:solidFill>
                <a:latin typeface="HP001 4 hàng" pitchFamily="34" charset="0"/>
                <a:sym typeface="Arial"/>
              </a:rPr>
              <a:t>7</a:t>
            </a:r>
            <a:r>
              <a:rPr lang="en-US" sz="3199" b="1" dirty="0" smtClean="0">
                <a:solidFill>
                  <a:srgbClr val="FAF9EA"/>
                </a:solidFill>
                <a:latin typeface="HP001 4 hàng" pitchFamily="34" charset="0"/>
                <a:sym typeface="Arial"/>
              </a:rPr>
              <a:t> </a:t>
            </a:r>
            <a:r>
              <a:rPr lang="en-US" sz="3199" b="1" dirty="0" err="1">
                <a:solidFill>
                  <a:srgbClr val="FAF9EA"/>
                </a:solidFill>
                <a:latin typeface="HP001 4 hàng" pitchFamily="34" charset="0"/>
                <a:sym typeface="Arial"/>
              </a:rPr>
              <a:t>tháng</a:t>
            </a:r>
            <a:r>
              <a:rPr lang="en-US" sz="3199" b="1" dirty="0">
                <a:solidFill>
                  <a:srgbClr val="FAF9EA"/>
                </a:solidFill>
                <a:latin typeface="HP001 4 hàng" pitchFamily="34" charset="0"/>
                <a:sym typeface="Arial"/>
              </a:rPr>
              <a:t> </a:t>
            </a:r>
            <a:r>
              <a:rPr lang="vi-VN" sz="3199" b="1" dirty="0">
                <a:solidFill>
                  <a:srgbClr val="FAF9EA"/>
                </a:solidFill>
                <a:latin typeface="HP001 4 hàng" pitchFamily="34" charset="0"/>
                <a:sym typeface="Arial"/>
              </a:rPr>
              <a:t>3</a:t>
            </a:r>
            <a:r>
              <a:rPr lang="en-US" sz="3199" b="1" dirty="0">
                <a:solidFill>
                  <a:srgbClr val="FAF9EA"/>
                </a:solidFill>
                <a:latin typeface="HP001 4 hàng" pitchFamily="34" charset="0"/>
                <a:sym typeface="Arial"/>
              </a:rPr>
              <a:t> </a:t>
            </a:r>
            <a:r>
              <a:rPr lang="en-US" sz="3199" b="1" dirty="0" err="1">
                <a:solidFill>
                  <a:srgbClr val="FAF9EA"/>
                </a:solidFill>
                <a:latin typeface="HP001 4 hàng" pitchFamily="34" charset="0"/>
                <a:sym typeface="Arial"/>
              </a:rPr>
              <a:t>năm</a:t>
            </a:r>
            <a:r>
              <a:rPr lang="en-US" sz="3199" b="1" dirty="0">
                <a:solidFill>
                  <a:srgbClr val="FAF9EA"/>
                </a:solidFill>
                <a:latin typeface="HP001 4 hàng" pitchFamily="34" charset="0"/>
                <a:sym typeface="Arial"/>
              </a:rPr>
              <a:t> 2022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039A4A03-5DB0-4B3B-9089-101F4DF8B3B4}"/>
              </a:ext>
            </a:extLst>
          </p:cNvPr>
          <p:cNvSpPr txBox="1"/>
          <p:nvPr/>
        </p:nvSpPr>
        <p:spPr>
          <a:xfrm>
            <a:off x="2970515" y="948855"/>
            <a:ext cx="1215659" cy="615171"/>
          </a:xfrm>
          <a:prstGeom prst="rect">
            <a:avLst/>
          </a:prstGeom>
          <a:noFill/>
        </p:spPr>
        <p:txBody>
          <a:bodyPr wrap="none" lIns="121820" tIns="60911" rIns="121820" bIns="60911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3199" b="1" dirty="0" err="1">
                <a:solidFill>
                  <a:srgbClr val="FAF9EA"/>
                </a:solidFill>
                <a:latin typeface="HP001 4 hàng" pitchFamily="34" charset="0"/>
                <a:sym typeface="Arial"/>
              </a:rPr>
              <a:t>Toán</a:t>
            </a:r>
            <a:endParaRPr lang="en-US" sz="3199" b="1" dirty="0">
              <a:solidFill>
                <a:srgbClr val="FAF9EA"/>
              </a:solidFill>
              <a:latin typeface="HP001 4 hàng" pitchFamily="34" charset="0"/>
              <a:sym typeface="Arial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F4225CAB-89AF-4AF6-9C0B-EE3124BF8EE4}"/>
              </a:ext>
            </a:extLst>
          </p:cNvPr>
          <p:cNvSpPr txBox="1"/>
          <p:nvPr/>
        </p:nvSpPr>
        <p:spPr>
          <a:xfrm>
            <a:off x="1991286" y="1592920"/>
            <a:ext cx="6765634" cy="615277"/>
          </a:xfrm>
          <a:prstGeom prst="rect">
            <a:avLst/>
          </a:prstGeom>
          <a:noFill/>
        </p:spPr>
        <p:txBody>
          <a:bodyPr wrap="square" lIns="121820" tIns="60911" rIns="121820" bIns="60911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vi-VN" sz="3199" b="1" dirty="0">
                <a:solidFill>
                  <a:srgbClr val="FFFF00"/>
                </a:solidFill>
                <a:latin typeface="HP001 4 hàng" panose="020B0603050302020204" pitchFamily="34" charset="0"/>
              </a:rPr>
              <a:t>Luyện tập chung (tiết </a:t>
            </a:r>
            <a:r>
              <a:rPr lang="vi-VN" sz="3199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2)</a:t>
            </a:r>
            <a:endParaRPr lang="en-US" sz="3199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50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89401" y="2497976"/>
            <a:ext cx="401161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15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358" y="491473"/>
            <a:ext cx="2937527" cy="293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EE7A034-C691-408F-8FDD-41A6C7380D98}"/>
              </a:ext>
            </a:extLst>
          </p:cNvPr>
          <p:cNvGrpSpPr/>
          <p:nvPr/>
        </p:nvGrpSpPr>
        <p:grpSpPr>
          <a:xfrm>
            <a:off x="1126654" y="116632"/>
            <a:ext cx="9150993" cy="635000"/>
            <a:chOff x="312976" y="258862"/>
            <a:chExt cx="9150993" cy="635000"/>
          </a:xfrm>
        </p:grpSpPr>
        <p:grpSp>
          <p:nvGrpSpPr>
            <p:cNvPr id="2" name="Group 1"/>
            <p:cNvGrpSpPr/>
            <p:nvPr/>
          </p:nvGrpSpPr>
          <p:grpSpPr>
            <a:xfrm>
              <a:off x="312976" y="258862"/>
              <a:ext cx="654049" cy="635000"/>
              <a:chOff x="7934325" y="85725"/>
              <a:chExt cx="654049" cy="635000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967025" y="363856"/>
              <a:ext cx="84969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Xem tờ lịch tháng 12, trả lời các câu hỏi:</a:t>
              </a:r>
              <a:endParaRPr lang="vi-V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1780703" y="692696"/>
            <a:ext cx="69787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EB36FB8-F9C3-40CD-BF22-6D775B0F0D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56" b="7076"/>
          <a:stretch/>
        </p:blipFill>
        <p:spPr>
          <a:xfrm>
            <a:off x="2996806" y="865301"/>
            <a:ext cx="5760640" cy="31532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9E7A05-B0D2-4575-B42D-15349753C9B8}"/>
              </a:ext>
            </a:extLst>
          </p:cNvPr>
          <p:cNvSpPr txBox="1"/>
          <p:nvPr/>
        </p:nvSpPr>
        <p:spPr>
          <a:xfrm>
            <a:off x="317276" y="4099732"/>
            <a:ext cx="11423798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sz="2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Tháng 12 có bao nhiêu ngày?</a:t>
            </a:r>
          </a:p>
          <a:p>
            <a:pPr marL="342900" indent="-342900" algn="just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sz="2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Sinh nhật Liên ngày 23 tháng 12 vào thứ mấy?</a:t>
            </a:r>
          </a:p>
          <a:p>
            <a:pPr marL="342900" indent="-342900" algn="just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sz="2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Liên khoe với bạn: “Còn đúng 5 ngày nữa là đến sinh nhật của mình”. Hỏi lúc Liên nói là thứ mấy, ngày bao nhiêu?</a:t>
            </a:r>
          </a:p>
        </p:txBody>
      </p:sp>
    </p:spTree>
    <p:extLst>
      <p:ext uri="{BB962C8B-B14F-4D97-AF65-F5344CB8AC3E}">
        <p14:creationId xmlns:p14="http://schemas.microsoft.com/office/powerpoint/2010/main" val="263577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254" y="1048047"/>
            <a:ext cx="4761905" cy="476190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0795C60-5D5F-4D4C-B6EE-335C893492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56" b="7076"/>
          <a:stretch/>
        </p:blipFill>
        <p:spPr>
          <a:xfrm>
            <a:off x="2346056" y="260648"/>
            <a:ext cx="7498300" cy="410445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501062-6076-42AA-8D3B-B863FE114F8F}"/>
              </a:ext>
            </a:extLst>
          </p:cNvPr>
          <p:cNvSpPr/>
          <p:nvPr/>
        </p:nvSpPr>
        <p:spPr>
          <a:xfrm>
            <a:off x="622598" y="4725144"/>
            <a:ext cx="7128792" cy="792088"/>
          </a:xfrm>
          <a:prstGeom prst="roundRect">
            <a:avLst/>
          </a:prstGeom>
          <a:solidFill>
            <a:srgbClr val="FFC000"/>
          </a:solidFill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959150775">
                  <a:custGeom>
                    <a:avLst/>
                    <a:gdLst>
                      <a:gd name="connsiteX0" fmla="*/ 0 w 7128792"/>
                      <a:gd name="connsiteY0" fmla="*/ 132017 h 792088"/>
                      <a:gd name="connsiteX1" fmla="*/ 132017 w 7128792"/>
                      <a:gd name="connsiteY1" fmla="*/ 0 h 792088"/>
                      <a:gd name="connsiteX2" fmla="*/ 6996775 w 7128792"/>
                      <a:gd name="connsiteY2" fmla="*/ 0 h 792088"/>
                      <a:gd name="connsiteX3" fmla="*/ 7128792 w 7128792"/>
                      <a:gd name="connsiteY3" fmla="*/ 132017 h 792088"/>
                      <a:gd name="connsiteX4" fmla="*/ 7128792 w 7128792"/>
                      <a:gd name="connsiteY4" fmla="*/ 660071 h 792088"/>
                      <a:gd name="connsiteX5" fmla="*/ 6996775 w 7128792"/>
                      <a:gd name="connsiteY5" fmla="*/ 792088 h 792088"/>
                      <a:gd name="connsiteX6" fmla="*/ 132017 w 7128792"/>
                      <a:gd name="connsiteY6" fmla="*/ 792088 h 792088"/>
                      <a:gd name="connsiteX7" fmla="*/ 0 w 7128792"/>
                      <a:gd name="connsiteY7" fmla="*/ 660071 h 792088"/>
                      <a:gd name="connsiteX8" fmla="*/ 0 w 7128792"/>
                      <a:gd name="connsiteY8" fmla="*/ 132017 h 79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128792" h="792088" fill="none" extrusionOk="0">
                        <a:moveTo>
                          <a:pt x="0" y="132017"/>
                        </a:moveTo>
                        <a:cubicBezTo>
                          <a:pt x="1973" y="63628"/>
                          <a:pt x="61167" y="426"/>
                          <a:pt x="132017" y="0"/>
                        </a:cubicBezTo>
                        <a:cubicBezTo>
                          <a:pt x="1032546" y="-47972"/>
                          <a:pt x="5768741" y="-135018"/>
                          <a:pt x="6996775" y="0"/>
                        </a:cubicBezTo>
                        <a:cubicBezTo>
                          <a:pt x="7068528" y="-5128"/>
                          <a:pt x="7124710" y="67468"/>
                          <a:pt x="7128792" y="132017"/>
                        </a:cubicBezTo>
                        <a:cubicBezTo>
                          <a:pt x="7094845" y="335435"/>
                          <a:pt x="7137088" y="493914"/>
                          <a:pt x="7128792" y="660071"/>
                        </a:cubicBezTo>
                        <a:cubicBezTo>
                          <a:pt x="7123804" y="729962"/>
                          <a:pt x="7073434" y="787761"/>
                          <a:pt x="6996775" y="792088"/>
                        </a:cubicBezTo>
                        <a:cubicBezTo>
                          <a:pt x="4823366" y="872574"/>
                          <a:pt x="2190818" y="698968"/>
                          <a:pt x="132017" y="792088"/>
                        </a:cubicBezTo>
                        <a:cubicBezTo>
                          <a:pt x="66969" y="794109"/>
                          <a:pt x="-832" y="732198"/>
                          <a:pt x="0" y="660071"/>
                        </a:cubicBezTo>
                        <a:cubicBezTo>
                          <a:pt x="26616" y="569742"/>
                          <a:pt x="4955" y="300488"/>
                          <a:pt x="0" y="132017"/>
                        </a:cubicBezTo>
                        <a:close/>
                      </a:path>
                      <a:path w="7128792" h="792088" stroke="0" extrusionOk="0">
                        <a:moveTo>
                          <a:pt x="0" y="132017"/>
                        </a:moveTo>
                        <a:cubicBezTo>
                          <a:pt x="2746" y="55161"/>
                          <a:pt x="57630" y="10993"/>
                          <a:pt x="132017" y="0"/>
                        </a:cubicBezTo>
                        <a:cubicBezTo>
                          <a:pt x="3542075" y="-167747"/>
                          <a:pt x="5953079" y="44969"/>
                          <a:pt x="6996775" y="0"/>
                        </a:cubicBezTo>
                        <a:cubicBezTo>
                          <a:pt x="7076931" y="-180"/>
                          <a:pt x="7130154" y="57094"/>
                          <a:pt x="7128792" y="132017"/>
                        </a:cubicBezTo>
                        <a:cubicBezTo>
                          <a:pt x="7120910" y="218611"/>
                          <a:pt x="7145263" y="594709"/>
                          <a:pt x="7128792" y="660071"/>
                        </a:cubicBezTo>
                        <a:cubicBezTo>
                          <a:pt x="7133322" y="723633"/>
                          <a:pt x="7072490" y="782690"/>
                          <a:pt x="6996775" y="792088"/>
                        </a:cubicBezTo>
                        <a:cubicBezTo>
                          <a:pt x="4999216" y="916185"/>
                          <a:pt x="2437812" y="744293"/>
                          <a:pt x="132017" y="792088"/>
                        </a:cubicBezTo>
                        <a:cubicBezTo>
                          <a:pt x="57978" y="791799"/>
                          <a:pt x="-8802" y="726457"/>
                          <a:pt x="0" y="660071"/>
                        </a:cubicBezTo>
                        <a:cubicBezTo>
                          <a:pt x="9612" y="424305"/>
                          <a:pt x="28650" y="335345"/>
                          <a:pt x="0" y="13201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0" fontAlgn="base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a) </a:t>
            </a:r>
            <a:r>
              <a:rPr lang="en-US" sz="32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Tháng 12 có bao nhiêu ngày?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48F9E8-0E0C-4CB7-89E4-48DC733B3700}"/>
              </a:ext>
            </a:extLst>
          </p:cNvPr>
          <p:cNvSpPr txBox="1"/>
          <p:nvPr/>
        </p:nvSpPr>
        <p:spPr>
          <a:xfrm>
            <a:off x="3413483" y="5877272"/>
            <a:ext cx="4031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Tháng 12 có 31 ngày</a:t>
            </a:r>
          </a:p>
        </p:txBody>
      </p:sp>
    </p:spTree>
    <p:extLst>
      <p:ext uri="{BB962C8B-B14F-4D97-AF65-F5344CB8AC3E}">
        <p14:creationId xmlns:p14="http://schemas.microsoft.com/office/powerpoint/2010/main" val="38387081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254" y="1048047"/>
            <a:ext cx="4761905" cy="476190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0795C60-5D5F-4D4C-B6EE-335C893492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56" b="7076"/>
          <a:stretch/>
        </p:blipFill>
        <p:spPr>
          <a:xfrm>
            <a:off x="2346056" y="260648"/>
            <a:ext cx="7498300" cy="410445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501062-6076-42AA-8D3B-B863FE114F8F}"/>
              </a:ext>
            </a:extLst>
          </p:cNvPr>
          <p:cNvSpPr/>
          <p:nvPr/>
        </p:nvSpPr>
        <p:spPr>
          <a:xfrm>
            <a:off x="622598" y="4797152"/>
            <a:ext cx="10441160" cy="79208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959150775">
                  <a:custGeom>
                    <a:avLst/>
                    <a:gdLst>
                      <a:gd name="connsiteX0" fmla="*/ 0 w 10441160"/>
                      <a:gd name="connsiteY0" fmla="*/ 132017 h 792088"/>
                      <a:gd name="connsiteX1" fmla="*/ 132017 w 10441160"/>
                      <a:gd name="connsiteY1" fmla="*/ 0 h 792088"/>
                      <a:gd name="connsiteX2" fmla="*/ 10309143 w 10441160"/>
                      <a:gd name="connsiteY2" fmla="*/ 0 h 792088"/>
                      <a:gd name="connsiteX3" fmla="*/ 10441160 w 10441160"/>
                      <a:gd name="connsiteY3" fmla="*/ 132017 h 792088"/>
                      <a:gd name="connsiteX4" fmla="*/ 10441160 w 10441160"/>
                      <a:gd name="connsiteY4" fmla="*/ 660071 h 792088"/>
                      <a:gd name="connsiteX5" fmla="*/ 10309143 w 10441160"/>
                      <a:gd name="connsiteY5" fmla="*/ 792088 h 792088"/>
                      <a:gd name="connsiteX6" fmla="*/ 132017 w 10441160"/>
                      <a:gd name="connsiteY6" fmla="*/ 792088 h 792088"/>
                      <a:gd name="connsiteX7" fmla="*/ 0 w 10441160"/>
                      <a:gd name="connsiteY7" fmla="*/ 660071 h 792088"/>
                      <a:gd name="connsiteX8" fmla="*/ 0 w 10441160"/>
                      <a:gd name="connsiteY8" fmla="*/ 132017 h 79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41160" h="792088" fill="none" extrusionOk="0">
                        <a:moveTo>
                          <a:pt x="0" y="132017"/>
                        </a:moveTo>
                        <a:cubicBezTo>
                          <a:pt x="1973" y="63628"/>
                          <a:pt x="61167" y="426"/>
                          <a:pt x="132017" y="0"/>
                        </a:cubicBezTo>
                        <a:cubicBezTo>
                          <a:pt x="2573171" y="-47972"/>
                          <a:pt x="9287431" y="-135018"/>
                          <a:pt x="10309143" y="0"/>
                        </a:cubicBezTo>
                        <a:cubicBezTo>
                          <a:pt x="10380896" y="-5128"/>
                          <a:pt x="10437078" y="67468"/>
                          <a:pt x="10441160" y="132017"/>
                        </a:cubicBezTo>
                        <a:cubicBezTo>
                          <a:pt x="10407213" y="335435"/>
                          <a:pt x="10449456" y="493914"/>
                          <a:pt x="10441160" y="660071"/>
                        </a:cubicBezTo>
                        <a:cubicBezTo>
                          <a:pt x="10436172" y="729962"/>
                          <a:pt x="10385802" y="787761"/>
                          <a:pt x="10309143" y="792088"/>
                        </a:cubicBezTo>
                        <a:cubicBezTo>
                          <a:pt x="5385181" y="872574"/>
                          <a:pt x="4231400" y="698968"/>
                          <a:pt x="132017" y="792088"/>
                        </a:cubicBezTo>
                        <a:cubicBezTo>
                          <a:pt x="66969" y="794109"/>
                          <a:pt x="-832" y="732198"/>
                          <a:pt x="0" y="660071"/>
                        </a:cubicBezTo>
                        <a:cubicBezTo>
                          <a:pt x="26616" y="569742"/>
                          <a:pt x="4955" y="300488"/>
                          <a:pt x="0" y="132017"/>
                        </a:cubicBezTo>
                        <a:close/>
                      </a:path>
                      <a:path w="10441160" h="792088" stroke="0" extrusionOk="0">
                        <a:moveTo>
                          <a:pt x="0" y="132017"/>
                        </a:moveTo>
                        <a:cubicBezTo>
                          <a:pt x="2746" y="55161"/>
                          <a:pt x="57630" y="10993"/>
                          <a:pt x="132017" y="0"/>
                        </a:cubicBezTo>
                        <a:cubicBezTo>
                          <a:pt x="3892203" y="-167747"/>
                          <a:pt x="6399097" y="44969"/>
                          <a:pt x="10309143" y="0"/>
                        </a:cubicBezTo>
                        <a:cubicBezTo>
                          <a:pt x="10389299" y="-180"/>
                          <a:pt x="10442522" y="57094"/>
                          <a:pt x="10441160" y="132017"/>
                        </a:cubicBezTo>
                        <a:cubicBezTo>
                          <a:pt x="10433278" y="218611"/>
                          <a:pt x="10457631" y="594709"/>
                          <a:pt x="10441160" y="660071"/>
                        </a:cubicBezTo>
                        <a:cubicBezTo>
                          <a:pt x="10445690" y="723633"/>
                          <a:pt x="10384858" y="782690"/>
                          <a:pt x="10309143" y="792088"/>
                        </a:cubicBezTo>
                        <a:cubicBezTo>
                          <a:pt x="7404647" y="916185"/>
                          <a:pt x="2193110" y="744293"/>
                          <a:pt x="132017" y="792088"/>
                        </a:cubicBezTo>
                        <a:cubicBezTo>
                          <a:pt x="57978" y="791799"/>
                          <a:pt x="-8802" y="726457"/>
                          <a:pt x="0" y="660071"/>
                        </a:cubicBezTo>
                        <a:cubicBezTo>
                          <a:pt x="9612" y="424305"/>
                          <a:pt x="28650" y="335345"/>
                          <a:pt x="0" y="13201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/>
            <a:r>
              <a:rPr 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b) Sinh nhật Liên ngày 23 tháng 12 vào thứ mấy?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48F9E8-0E0C-4CB7-89E4-48DC733B3700}"/>
              </a:ext>
            </a:extLst>
          </p:cNvPr>
          <p:cNvSpPr txBox="1"/>
          <p:nvPr/>
        </p:nvSpPr>
        <p:spPr>
          <a:xfrm>
            <a:off x="1054646" y="5878400"/>
            <a:ext cx="8473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Sinh nhật Liên ngày 23 tháng 12 vào thứ sáu.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19B3D7F-52C3-408B-A88D-FF11FE13F685}"/>
              </a:ext>
            </a:extLst>
          </p:cNvPr>
          <p:cNvSpPr/>
          <p:nvPr/>
        </p:nvSpPr>
        <p:spPr>
          <a:xfrm>
            <a:off x="7103318" y="3284984"/>
            <a:ext cx="72008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254" y="1048047"/>
            <a:ext cx="4761905" cy="476190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0795C60-5D5F-4D4C-B6EE-335C893492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56" b="7076"/>
          <a:stretch/>
        </p:blipFill>
        <p:spPr>
          <a:xfrm>
            <a:off x="2346056" y="260648"/>
            <a:ext cx="7498300" cy="410445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501062-6076-42AA-8D3B-B863FE114F8F}"/>
              </a:ext>
            </a:extLst>
          </p:cNvPr>
          <p:cNvSpPr/>
          <p:nvPr/>
        </p:nvSpPr>
        <p:spPr>
          <a:xfrm>
            <a:off x="478582" y="4581128"/>
            <a:ext cx="11233248" cy="10801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959150775">
                  <a:custGeom>
                    <a:avLst/>
                    <a:gdLst>
                      <a:gd name="connsiteX0" fmla="*/ 0 w 11233248"/>
                      <a:gd name="connsiteY0" fmla="*/ 180024 h 1080120"/>
                      <a:gd name="connsiteX1" fmla="*/ 180024 w 11233248"/>
                      <a:gd name="connsiteY1" fmla="*/ 0 h 1080120"/>
                      <a:gd name="connsiteX2" fmla="*/ 11053224 w 11233248"/>
                      <a:gd name="connsiteY2" fmla="*/ 0 h 1080120"/>
                      <a:gd name="connsiteX3" fmla="*/ 11233248 w 11233248"/>
                      <a:gd name="connsiteY3" fmla="*/ 180024 h 1080120"/>
                      <a:gd name="connsiteX4" fmla="*/ 11233248 w 11233248"/>
                      <a:gd name="connsiteY4" fmla="*/ 900096 h 1080120"/>
                      <a:gd name="connsiteX5" fmla="*/ 11053224 w 11233248"/>
                      <a:gd name="connsiteY5" fmla="*/ 1080120 h 1080120"/>
                      <a:gd name="connsiteX6" fmla="*/ 180024 w 11233248"/>
                      <a:gd name="connsiteY6" fmla="*/ 1080120 h 1080120"/>
                      <a:gd name="connsiteX7" fmla="*/ 0 w 11233248"/>
                      <a:gd name="connsiteY7" fmla="*/ 900096 h 1080120"/>
                      <a:gd name="connsiteX8" fmla="*/ 0 w 11233248"/>
                      <a:gd name="connsiteY8" fmla="*/ 180024 h 1080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33248" h="1080120" fill="none" extrusionOk="0">
                        <a:moveTo>
                          <a:pt x="0" y="180024"/>
                        </a:moveTo>
                        <a:cubicBezTo>
                          <a:pt x="3090" y="87679"/>
                          <a:pt x="85072" y="926"/>
                          <a:pt x="180024" y="0"/>
                        </a:cubicBezTo>
                        <a:cubicBezTo>
                          <a:pt x="3219829" y="-47972"/>
                          <a:pt x="8378016" y="-135018"/>
                          <a:pt x="11053224" y="0"/>
                        </a:cubicBezTo>
                        <a:cubicBezTo>
                          <a:pt x="11151698" y="-4214"/>
                          <a:pt x="11226316" y="94801"/>
                          <a:pt x="11233248" y="180024"/>
                        </a:cubicBezTo>
                        <a:cubicBezTo>
                          <a:pt x="11215995" y="255425"/>
                          <a:pt x="11213455" y="649500"/>
                          <a:pt x="11233248" y="900096"/>
                        </a:cubicBezTo>
                        <a:cubicBezTo>
                          <a:pt x="11229312" y="997138"/>
                          <a:pt x="11153981" y="1078582"/>
                          <a:pt x="11053224" y="1080120"/>
                        </a:cubicBezTo>
                        <a:cubicBezTo>
                          <a:pt x="7652996" y="1160606"/>
                          <a:pt x="2082149" y="987000"/>
                          <a:pt x="180024" y="1080120"/>
                        </a:cubicBezTo>
                        <a:cubicBezTo>
                          <a:pt x="97805" y="1084542"/>
                          <a:pt x="-14137" y="986194"/>
                          <a:pt x="0" y="900096"/>
                        </a:cubicBezTo>
                        <a:cubicBezTo>
                          <a:pt x="20113" y="565802"/>
                          <a:pt x="62084" y="473281"/>
                          <a:pt x="0" y="180024"/>
                        </a:cubicBezTo>
                        <a:close/>
                      </a:path>
                      <a:path w="11233248" h="1080120" stroke="0" extrusionOk="0">
                        <a:moveTo>
                          <a:pt x="0" y="180024"/>
                        </a:moveTo>
                        <a:cubicBezTo>
                          <a:pt x="7368" y="70015"/>
                          <a:pt x="80431" y="1248"/>
                          <a:pt x="180024" y="0"/>
                        </a:cubicBezTo>
                        <a:cubicBezTo>
                          <a:pt x="1274402" y="-167747"/>
                          <a:pt x="6229910" y="44969"/>
                          <a:pt x="11053224" y="0"/>
                        </a:cubicBezTo>
                        <a:cubicBezTo>
                          <a:pt x="11155218" y="-64"/>
                          <a:pt x="11241139" y="68943"/>
                          <a:pt x="11233248" y="180024"/>
                        </a:cubicBezTo>
                        <a:cubicBezTo>
                          <a:pt x="11173194" y="332965"/>
                          <a:pt x="11190218" y="626387"/>
                          <a:pt x="11233248" y="900096"/>
                        </a:cubicBezTo>
                        <a:cubicBezTo>
                          <a:pt x="11241289" y="982926"/>
                          <a:pt x="11157977" y="1062262"/>
                          <a:pt x="11053224" y="1080120"/>
                        </a:cubicBezTo>
                        <a:cubicBezTo>
                          <a:pt x="6753137" y="1204217"/>
                          <a:pt x="2646406" y="1032325"/>
                          <a:pt x="180024" y="1080120"/>
                        </a:cubicBezTo>
                        <a:cubicBezTo>
                          <a:pt x="67226" y="1076690"/>
                          <a:pt x="-8735" y="993045"/>
                          <a:pt x="0" y="900096"/>
                        </a:cubicBezTo>
                        <a:cubicBezTo>
                          <a:pt x="-39518" y="688501"/>
                          <a:pt x="2995" y="496668"/>
                          <a:pt x="0" y="18002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/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c) Liên khoe với bạn: “Còn đúng 5 ngày nữa là đến sinh nhật của mình”. Hỏi lúc Liên nói là thứ mấy, ngày bao nhiêu?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48F9E8-0E0C-4CB7-89E4-48DC733B3700}"/>
              </a:ext>
            </a:extLst>
          </p:cNvPr>
          <p:cNvSpPr txBox="1"/>
          <p:nvPr/>
        </p:nvSpPr>
        <p:spPr>
          <a:xfrm>
            <a:off x="2086737" y="5938360"/>
            <a:ext cx="80169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Lúc Liên nói là chủ nhật, ngày 18 tháng 12 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531CCC62-BA73-4FBA-93E2-9FB03C301E52}"/>
              </a:ext>
            </a:extLst>
          </p:cNvPr>
          <p:cNvSpPr/>
          <p:nvPr/>
        </p:nvSpPr>
        <p:spPr>
          <a:xfrm>
            <a:off x="9987322" y="3695351"/>
            <a:ext cx="1728192" cy="792088"/>
          </a:xfrm>
          <a:prstGeom prst="wedgeRoundRectCallout">
            <a:avLst>
              <a:gd name="adj1" fmla="val -194311"/>
              <a:gd name="adj2" fmla="val -52942"/>
              <a:gd name="adj3" fmla="val 16667"/>
            </a:avLst>
          </a:prstGeom>
          <a:solidFill>
            <a:srgbClr val="FFC000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Sinh nhật Liên</a:t>
            </a:r>
          </a:p>
        </p:txBody>
      </p:sp>
    </p:spTree>
    <p:extLst>
      <p:ext uri="{BB962C8B-B14F-4D97-AF65-F5344CB8AC3E}">
        <p14:creationId xmlns:p14="http://schemas.microsoft.com/office/powerpoint/2010/main" val="312064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7D2D9895-1909-4BFC-92F8-331CDCF10BFA}"/>
              </a:ext>
            </a:extLst>
          </p:cNvPr>
          <p:cNvGrpSpPr/>
          <p:nvPr/>
        </p:nvGrpSpPr>
        <p:grpSpPr>
          <a:xfrm>
            <a:off x="478940" y="332656"/>
            <a:ext cx="11711473" cy="1077218"/>
            <a:chOff x="910629" y="552715"/>
            <a:chExt cx="11769825" cy="1147097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17FEC7C-4C2E-4F98-9695-E657D87A40F3}"/>
                </a:ext>
              </a:extLst>
            </p:cNvPr>
            <p:cNvSpPr txBox="1"/>
            <p:nvPr/>
          </p:nvSpPr>
          <p:spPr>
            <a:xfrm>
              <a:off x="1851037" y="552715"/>
              <a:ext cx="10829417" cy="1147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Thắng đố Hồng nhìn vào mảnh của tờ lịch tháng 8 dưới đây và trả lời các câu hỏi: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68EFE43-DD1C-4F41-BF56-5C727A9AD7E8}"/>
                </a:ext>
              </a:extLst>
            </p:cNvPr>
            <p:cNvGrpSpPr/>
            <p:nvPr/>
          </p:nvGrpSpPr>
          <p:grpSpPr>
            <a:xfrm>
              <a:off x="910629" y="557947"/>
              <a:ext cx="796034" cy="758470"/>
              <a:chOff x="1522697" y="971728"/>
              <a:chExt cx="668936" cy="681286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B00BD08-EBD0-495B-AB07-E263E6BBA75C}"/>
                  </a:ext>
                </a:extLst>
              </p:cNvPr>
              <p:cNvSpPr/>
              <p:nvPr/>
            </p:nvSpPr>
            <p:spPr>
              <a:xfrm>
                <a:off x="1644020" y="1094823"/>
                <a:ext cx="426290" cy="43509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A4AC5A9-E011-4AAA-913C-ED4DD07B80E0}"/>
                  </a:ext>
                </a:extLst>
              </p:cNvPr>
              <p:cNvSpPr/>
              <p:nvPr/>
            </p:nvSpPr>
            <p:spPr>
              <a:xfrm>
                <a:off x="1522697" y="971728"/>
                <a:ext cx="668936" cy="681286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28BEECC-D8D2-4B85-99CF-9993C7B8129D}"/>
              </a:ext>
            </a:extLst>
          </p:cNvPr>
          <p:cNvCxnSpPr>
            <a:cxnSpLocks/>
          </p:cNvCxnSpPr>
          <p:nvPr/>
        </p:nvCxnSpPr>
        <p:spPr>
          <a:xfrm>
            <a:off x="1631068" y="796089"/>
            <a:ext cx="96487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83F855F-B883-4D2B-A9E2-DDA26578D7B8}"/>
              </a:ext>
            </a:extLst>
          </p:cNvPr>
          <p:cNvCxnSpPr>
            <a:cxnSpLocks/>
          </p:cNvCxnSpPr>
          <p:nvPr/>
        </p:nvCxnSpPr>
        <p:spPr>
          <a:xfrm>
            <a:off x="1414686" y="1265858"/>
            <a:ext cx="62646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C065B014-8BA8-4BDB-AEB9-F3842B35F9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202410"/>
              </p:ext>
            </p:extLst>
          </p:nvPr>
        </p:nvGraphicFramePr>
        <p:xfrm>
          <a:off x="622599" y="2002361"/>
          <a:ext cx="3024336" cy="4078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313449758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186943107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604717401"/>
                    </a:ext>
                  </a:extLst>
                </a:gridCol>
              </a:tblGrid>
              <a:tr h="803114"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Tháng 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650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632331"/>
                  </a:ext>
                </a:extLst>
              </a:tr>
              <a:tr h="99242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Tư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Năm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6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057783"/>
                  </a:ext>
                </a:extLst>
              </a:tr>
              <a:tr h="570835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335519"/>
                  </a:ext>
                </a:extLst>
              </a:tr>
              <a:tr h="570835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766606"/>
                  </a:ext>
                </a:extLst>
              </a:tr>
              <a:tr h="570835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482320"/>
                  </a:ext>
                </a:extLst>
              </a:tr>
              <a:tr h="570835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3667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134BED6-A2E8-4455-B6FA-5AC65D55F87F}"/>
              </a:ext>
            </a:extLst>
          </p:cNvPr>
          <p:cNvSpPr txBox="1"/>
          <p:nvPr/>
        </p:nvSpPr>
        <p:spPr>
          <a:xfrm>
            <a:off x="4006974" y="1622932"/>
            <a:ext cx="8183439" cy="241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a) Ngày 19 tháng 8 là thứ mấy?</a:t>
            </a:r>
          </a:p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b) Các ngày thứ Hai trong tháng là ngày bao nhiêu?</a:t>
            </a:r>
          </a:p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c) Các ngày thứ Bảy trong tháng là ngày bao nhiêu?</a:t>
            </a:r>
          </a:p>
          <a:p>
            <a:pPr>
              <a:lnSpc>
                <a:spcPct val="150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Em hãy giúp Hồng trả lời các câu hỏi của Thắng</a:t>
            </a:r>
          </a:p>
        </p:txBody>
      </p:sp>
      <p:pic>
        <p:nvPicPr>
          <p:cNvPr id="11" name="Picture 2" descr="Muốn mượn bạn cái bút, con có thể chọn những cách nói nào?">
            <a:extLst>
              <a:ext uri="{FF2B5EF4-FFF2-40B4-BE49-F238E27FC236}">
                <a16:creationId xmlns:a16="http://schemas.microsoft.com/office/drawing/2014/main" id="{56728482-9FFA-43B6-8CEC-32791A828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222" y="4276861"/>
            <a:ext cx="3024336" cy="2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335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621</Words>
  <Application>Microsoft Office PowerPoint</Application>
  <PresentationFormat>Custom</PresentationFormat>
  <Paragraphs>150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</dc:creator>
  <cp:lastModifiedBy>Admin</cp:lastModifiedBy>
  <cp:revision>65</cp:revision>
  <dcterms:created xsi:type="dcterms:W3CDTF">2021-07-29T12:47:40Z</dcterms:created>
  <dcterms:modified xsi:type="dcterms:W3CDTF">2022-03-04T07:30:33Z</dcterms:modified>
</cp:coreProperties>
</file>