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358" r:id="rId3"/>
    <p:sldId id="359" r:id="rId4"/>
    <p:sldId id="360" r:id="rId5"/>
    <p:sldId id="361" r:id="rId6"/>
    <p:sldId id="37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99CCFF"/>
    <a:srgbClr val="9999FF"/>
    <a:srgbClr val="99FF99"/>
    <a:srgbClr val="0000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1CEC4-4C96-4C78-931A-00BA96FE51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D786-A88D-463B-BFCD-E331866C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8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2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D0F6-40C7-42C7-A387-A487AEC7C48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8"/>
          <p:cNvSpPr>
            <a:spLocks noChangeArrowheads="1" noChangeShapeType="1" noTextEdit="1"/>
          </p:cNvSpPr>
          <p:nvPr/>
        </p:nvSpPr>
        <p:spPr bwMode="auto">
          <a:xfrm>
            <a:off x="3407834" y="1943101"/>
            <a:ext cx="561763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 – LỚP 3</a:t>
            </a:r>
          </a:p>
        </p:txBody>
      </p:sp>
      <p:sp>
        <p:nvSpPr>
          <p:cNvPr id="14339" name="WordArt 11"/>
          <p:cNvSpPr>
            <a:spLocks noChangeArrowheads="1" noChangeShapeType="1" noTextEdit="1"/>
          </p:cNvSpPr>
          <p:nvPr/>
        </p:nvSpPr>
        <p:spPr bwMode="auto">
          <a:xfrm>
            <a:off x="655782" y="3666835"/>
            <a:ext cx="11305309" cy="1542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QUEN VỚI BẢNG THỐNG KÊ </a:t>
            </a:r>
            <a:r>
              <a:rPr lang="en-US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SỐLIỆU</a:t>
            </a:r>
            <a:r>
              <a:rPr lang="vi-VN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(tiếp theo)</a:t>
            </a:r>
            <a:r>
              <a:rPr lang="en-US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6116" y="311152"/>
            <a:ext cx="643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0000CC"/>
                </a:solidFill>
                <a:latin typeface="+mj-lt"/>
              </a:rPr>
              <a:t>TRƯỜNG TIỂU HỌC ĐOÀN KẾT</a:t>
            </a:r>
            <a:endParaRPr lang="en-US" sz="32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39713" cy="2281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2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35113" y="228600"/>
            <a:ext cx="929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71402607"/>
              </p:ext>
            </p:extLst>
          </p:nvPr>
        </p:nvGraphicFramePr>
        <p:xfrm>
          <a:off x="1535112" y="1293813"/>
          <a:ext cx="9296400" cy="2201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813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577525" y="1293813"/>
            <a:ext cx="2288419" cy="859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14" name="TextBox 9"/>
          <p:cNvSpPr txBox="1">
            <a:spLocks noChangeArrowheads="1"/>
          </p:cNvSpPr>
          <p:nvPr/>
        </p:nvSpPr>
        <p:spPr bwMode="auto">
          <a:xfrm>
            <a:off x="4724400" y="1325563"/>
            <a:ext cx="507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5" name="TextBox 22"/>
          <p:cNvSpPr txBox="1">
            <a:spLocks noChangeArrowheads="1"/>
          </p:cNvSpPr>
          <p:nvPr/>
        </p:nvSpPr>
        <p:spPr bwMode="auto">
          <a:xfrm>
            <a:off x="6724650" y="1357313"/>
            <a:ext cx="1065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6" name="TextBox 23"/>
          <p:cNvSpPr txBox="1">
            <a:spLocks noChangeArrowheads="1"/>
          </p:cNvSpPr>
          <p:nvPr/>
        </p:nvSpPr>
        <p:spPr bwMode="auto">
          <a:xfrm>
            <a:off x="9120850" y="1346200"/>
            <a:ext cx="11690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7" name="TextBox 24"/>
          <p:cNvSpPr txBox="1">
            <a:spLocks noChangeArrowheads="1"/>
          </p:cNvSpPr>
          <p:nvPr/>
        </p:nvSpPr>
        <p:spPr bwMode="auto">
          <a:xfrm>
            <a:off x="1797050" y="1504950"/>
            <a:ext cx="71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8" name="TextBox 25"/>
          <p:cNvSpPr txBox="1">
            <a:spLocks noChangeArrowheads="1"/>
          </p:cNvSpPr>
          <p:nvPr/>
        </p:nvSpPr>
        <p:spPr bwMode="auto">
          <a:xfrm>
            <a:off x="2792413" y="1263650"/>
            <a:ext cx="1236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3782" y="3703646"/>
            <a:ext cx="895155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963" y="4288421"/>
            <a:ext cx="110779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39564" y="228600"/>
            <a:ext cx="11134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5" name="Text Box 24"/>
          <p:cNvSpPr txBox="1">
            <a:spLocks noChangeArrowheads="1"/>
          </p:cNvSpPr>
          <p:nvPr/>
        </p:nvSpPr>
        <p:spPr bwMode="auto">
          <a:xfrm>
            <a:off x="539564" y="3721288"/>
            <a:ext cx="11312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vi-VN" sz="32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16" name="Text Box 25"/>
          <p:cNvSpPr txBox="1">
            <a:spLocks noChangeArrowheads="1"/>
          </p:cNvSpPr>
          <p:nvPr/>
        </p:nvSpPr>
        <p:spPr bwMode="auto">
          <a:xfrm>
            <a:off x="540060" y="4569275"/>
            <a:ext cx="113124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317" name="Text Box 26"/>
          <p:cNvSpPr txBox="1">
            <a:spLocks noChangeArrowheads="1"/>
          </p:cNvSpPr>
          <p:nvPr/>
        </p:nvSpPr>
        <p:spPr bwMode="auto">
          <a:xfrm>
            <a:off x="539564" y="5812863"/>
            <a:ext cx="11298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318" name="Text Box 27"/>
          <p:cNvSpPr txBox="1">
            <a:spLocks noChangeArrowheads="1"/>
          </p:cNvSpPr>
          <p:nvPr/>
        </p:nvSpPr>
        <p:spPr bwMode="auto">
          <a:xfrm>
            <a:off x="780290" y="3063875"/>
            <a:ext cx="1124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vào bảng trên hãy trả lời các câu hỏi sau: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89037582"/>
              </p:ext>
            </p:extLst>
          </p:nvPr>
        </p:nvGraphicFramePr>
        <p:xfrm>
          <a:off x="934794" y="1293813"/>
          <a:ext cx="9856808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4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005807" y="1293813"/>
            <a:ext cx="2394762" cy="616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2" name="TextBox 9"/>
          <p:cNvSpPr txBox="1">
            <a:spLocks noChangeArrowheads="1"/>
          </p:cNvSpPr>
          <p:nvPr/>
        </p:nvSpPr>
        <p:spPr bwMode="auto">
          <a:xfrm>
            <a:off x="4696009" y="1325563"/>
            <a:ext cx="317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3" name="TextBox 22"/>
          <p:cNvSpPr txBox="1">
            <a:spLocks noChangeArrowheads="1"/>
          </p:cNvSpPr>
          <p:nvPr/>
        </p:nvSpPr>
        <p:spPr bwMode="auto">
          <a:xfrm>
            <a:off x="6696088" y="1357313"/>
            <a:ext cx="3194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vi-VN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4" name="TextBox 23"/>
          <p:cNvSpPr txBox="1">
            <a:spLocks noChangeArrowheads="1"/>
          </p:cNvSpPr>
          <p:nvPr/>
        </p:nvSpPr>
        <p:spPr bwMode="auto">
          <a:xfrm>
            <a:off x="8723497" y="1346200"/>
            <a:ext cx="31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5" name="TextBox 24"/>
          <p:cNvSpPr txBox="1">
            <a:spLocks noChangeArrowheads="1"/>
          </p:cNvSpPr>
          <p:nvPr/>
        </p:nvSpPr>
        <p:spPr bwMode="auto">
          <a:xfrm>
            <a:off x="1022389" y="1357313"/>
            <a:ext cx="8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6" name="TextBox 25"/>
          <p:cNvSpPr txBox="1">
            <a:spLocks noChangeArrowheads="1"/>
          </p:cNvSpPr>
          <p:nvPr/>
        </p:nvSpPr>
        <p:spPr bwMode="auto">
          <a:xfrm>
            <a:off x="2092803" y="1263650"/>
            <a:ext cx="1481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2906" y="228600"/>
            <a:ext cx="10776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39" name="Text Box 24"/>
          <p:cNvSpPr txBox="1">
            <a:spLocks noChangeArrowheads="1"/>
          </p:cNvSpPr>
          <p:nvPr/>
        </p:nvSpPr>
        <p:spPr bwMode="auto">
          <a:xfrm>
            <a:off x="678598" y="3848613"/>
            <a:ext cx="10934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vi-VN" sz="32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0" name="Text Box 27"/>
          <p:cNvSpPr txBox="1">
            <a:spLocks noChangeArrowheads="1"/>
          </p:cNvSpPr>
          <p:nvPr/>
        </p:nvSpPr>
        <p:spPr bwMode="auto">
          <a:xfrm>
            <a:off x="1785938" y="3133325"/>
            <a:ext cx="836639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41448120"/>
              </p:ext>
            </p:extLst>
          </p:nvPr>
        </p:nvGraphicFramePr>
        <p:xfrm>
          <a:off x="682904" y="1293813"/>
          <a:ext cx="10776032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78598" y="1305818"/>
            <a:ext cx="2593239" cy="60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64" name="TextBox 9"/>
          <p:cNvSpPr txBox="1">
            <a:spLocks noChangeArrowheads="1"/>
          </p:cNvSpPr>
          <p:nvPr/>
        </p:nvSpPr>
        <p:spPr bwMode="auto">
          <a:xfrm>
            <a:off x="4724400" y="1267688"/>
            <a:ext cx="26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5" name="TextBox 22"/>
          <p:cNvSpPr txBox="1">
            <a:spLocks noChangeArrowheads="1"/>
          </p:cNvSpPr>
          <p:nvPr/>
        </p:nvSpPr>
        <p:spPr bwMode="auto">
          <a:xfrm>
            <a:off x="6724650" y="1299438"/>
            <a:ext cx="153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6" name="TextBox 23"/>
          <p:cNvSpPr txBox="1">
            <a:spLocks noChangeArrowheads="1"/>
          </p:cNvSpPr>
          <p:nvPr/>
        </p:nvSpPr>
        <p:spPr bwMode="auto">
          <a:xfrm>
            <a:off x="8751887" y="1288325"/>
            <a:ext cx="2707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7" name="TextBox 24"/>
          <p:cNvSpPr txBox="1">
            <a:spLocks noChangeArrowheads="1"/>
          </p:cNvSpPr>
          <p:nvPr/>
        </p:nvSpPr>
        <p:spPr bwMode="auto">
          <a:xfrm>
            <a:off x="682906" y="1380704"/>
            <a:ext cx="183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8" name="TextBox 25"/>
          <p:cNvSpPr txBox="1">
            <a:spLocks noChangeArrowheads="1"/>
          </p:cNvSpPr>
          <p:nvPr/>
        </p:nvSpPr>
        <p:spPr bwMode="auto">
          <a:xfrm>
            <a:off x="2144200" y="1205775"/>
            <a:ext cx="151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9" name="Text Box 24"/>
          <p:cNvSpPr txBox="1">
            <a:spLocks noChangeArrowheads="1"/>
          </p:cNvSpPr>
          <p:nvPr/>
        </p:nvSpPr>
        <p:spPr bwMode="auto">
          <a:xfrm>
            <a:off x="682906" y="4676175"/>
            <a:ext cx="109298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vi-VN" sz="3200" b="1" dirty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1040m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1140m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5"/>
          <p:cNvSpPr txBox="1">
            <a:spLocks noChangeArrowheads="1"/>
          </p:cNvSpPr>
          <p:nvPr/>
        </p:nvSpPr>
        <p:spPr bwMode="auto">
          <a:xfrm>
            <a:off x="701747" y="3864025"/>
            <a:ext cx="1113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5364" name="Text Box 27"/>
          <p:cNvSpPr txBox="1">
            <a:spLocks noChangeArrowheads="1"/>
          </p:cNvSpPr>
          <p:nvPr/>
        </p:nvSpPr>
        <p:spPr bwMode="auto">
          <a:xfrm>
            <a:off x="1785938" y="3063875"/>
            <a:ext cx="7348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vào bảng trên hãy trả lời các câu hỏi sau: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66063" y="4419600"/>
            <a:ext cx="11092874" cy="2462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b) 				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1575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1475 = 100 (m)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100m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82906" y="228600"/>
            <a:ext cx="10776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785938" y="3133325"/>
            <a:ext cx="836639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1367888"/>
              </p:ext>
            </p:extLst>
          </p:nvPr>
        </p:nvGraphicFramePr>
        <p:xfrm>
          <a:off x="682904" y="1293813"/>
          <a:ext cx="10776032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78598" y="1305818"/>
            <a:ext cx="2593239" cy="60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724400" y="1267688"/>
            <a:ext cx="26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6724650" y="1299438"/>
            <a:ext cx="153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8751887" y="1288325"/>
            <a:ext cx="2707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682906" y="1380704"/>
            <a:ext cx="183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2144200" y="1205775"/>
            <a:ext cx="151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6"/>
          <p:cNvSpPr txBox="1">
            <a:spLocks noChangeArrowheads="1"/>
          </p:cNvSpPr>
          <p:nvPr/>
        </p:nvSpPr>
        <p:spPr bwMode="auto">
          <a:xfrm>
            <a:off x="682906" y="3936788"/>
            <a:ext cx="10776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512888" y="4608650"/>
            <a:ext cx="9155112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1875m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1140m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1575m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785938" y="3063875"/>
            <a:ext cx="7348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vào bảng trên hãy trả lời các câu hỏi sau: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2906" y="228600"/>
            <a:ext cx="10776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785938" y="3133325"/>
            <a:ext cx="836639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75283750"/>
              </p:ext>
            </p:extLst>
          </p:nvPr>
        </p:nvGraphicFramePr>
        <p:xfrm>
          <a:off x="682904" y="1293813"/>
          <a:ext cx="10776032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78598" y="1305818"/>
            <a:ext cx="2593239" cy="60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724400" y="1267688"/>
            <a:ext cx="26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6724650" y="1299438"/>
            <a:ext cx="153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8751887" y="1288325"/>
            <a:ext cx="2707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82906" y="1380704"/>
            <a:ext cx="183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2144200" y="1205775"/>
            <a:ext cx="151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76200" y="3077875"/>
            <a:ext cx="388234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vi-VN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4613275" y="3174375"/>
            <a:ext cx="277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vi-VN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13"/>
          <p:cNvSpPr txBox="1">
            <a:spLocks noChangeArrowheads="1"/>
          </p:cNvSpPr>
          <p:nvPr/>
        </p:nvSpPr>
        <p:spPr bwMode="auto">
          <a:xfrm>
            <a:off x="8218025" y="3239925"/>
            <a:ext cx="3813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vi-VN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4220" y="3511091"/>
            <a:ext cx="24526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con.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2875" y="3604588"/>
            <a:ext cx="150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con.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99125" y="3620925"/>
            <a:ext cx="150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con.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34" y="584199"/>
            <a:ext cx="3952765" cy="25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4200"/>
            <a:ext cx="3882342" cy="258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25" y="584200"/>
            <a:ext cx="3813457" cy="258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7140" y="0"/>
            <a:ext cx="108204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63953"/>
              </p:ext>
            </p:extLst>
          </p:nvPr>
        </p:nvGraphicFramePr>
        <p:xfrm>
          <a:off x="2362200" y="5601200"/>
          <a:ext cx="7391400" cy="1185863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358230" y="5083241"/>
            <a:ext cx="73953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522538" y="5648100"/>
            <a:ext cx="166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Gia đình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19600" y="5652863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Cô Mai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288088" y="5652863"/>
            <a:ext cx="133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Cô Lan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8077200" y="5619525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Cô Hồng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590800" y="6257700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Số con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946650" y="6257700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781800" y="6257700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616950" y="625770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082009"/>
            <a:ext cx="121158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96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3" grpId="0"/>
      <p:bldP spid="6" grpId="0"/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68886"/>
              </p:ext>
            </p:extLst>
          </p:nvPr>
        </p:nvGraphicFramePr>
        <p:xfrm>
          <a:off x="2286000" y="652175"/>
          <a:ext cx="7391400" cy="1185863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1981200" y="965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40" name="Text Box 24"/>
          <p:cNvSpPr txBox="1">
            <a:spLocks noChangeArrowheads="1"/>
          </p:cNvSpPr>
          <p:nvPr/>
        </p:nvSpPr>
        <p:spPr bwMode="auto">
          <a:xfrm>
            <a:off x="2522538" y="658988"/>
            <a:ext cx="166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Gia đình</a:t>
            </a:r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4419600" y="663750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Cô Mai</a:t>
            </a:r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6288088" y="663750"/>
            <a:ext cx="133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Cô Lan</a:t>
            </a:r>
          </a:p>
        </p:txBody>
      </p:sp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7924800" y="72725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Cô Hồng</a:t>
            </a:r>
          </a:p>
        </p:txBody>
      </p:sp>
      <p:sp>
        <p:nvSpPr>
          <p:cNvPr id="5144" name="Text Box 28"/>
          <p:cNvSpPr txBox="1">
            <a:spLocks noChangeArrowheads="1"/>
          </p:cNvSpPr>
          <p:nvPr/>
        </p:nvSpPr>
        <p:spPr bwMode="auto">
          <a:xfrm>
            <a:off x="2590800" y="1268588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Số con</a:t>
            </a:r>
          </a:p>
        </p:txBody>
      </p:sp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4946650" y="126858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46" name="Text Box 30"/>
          <p:cNvSpPr txBox="1">
            <a:spLocks noChangeArrowheads="1"/>
          </p:cNvSpPr>
          <p:nvPr/>
        </p:nvSpPr>
        <p:spPr bwMode="auto">
          <a:xfrm>
            <a:off x="6781800" y="126858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47" name="Text Box 31"/>
          <p:cNvSpPr txBox="1">
            <a:spLocks noChangeArrowheads="1"/>
          </p:cNvSpPr>
          <p:nvPr/>
        </p:nvSpPr>
        <p:spPr bwMode="auto">
          <a:xfrm>
            <a:off x="8616950" y="126858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0738" y="2247205"/>
            <a:ext cx="99822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0738" y="5529263"/>
            <a:ext cx="99822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liệu ở các cột dọc cho ta biết điều gì?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20738" y="3690069"/>
            <a:ext cx="99822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20738" y="2936051"/>
            <a:ext cx="998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20738" y="4381499"/>
            <a:ext cx="99822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20738" y="6113463"/>
            <a:ext cx="113712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6096000"/>
            <a:ext cx="1150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giađình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/>
      <p:bldP spid="32" grpId="0" animBg="1"/>
      <p:bldP spid="3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64367"/>
              </p:ext>
            </p:extLst>
          </p:nvPr>
        </p:nvGraphicFramePr>
        <p:xfrm>
          <a:off x="1981200" y="911375"/>
          <a:ext cx="7543800" cy="1371600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2057400" y="22557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 sát bảng thống kê số con của ba gia đình: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967696" y="2359175"/>
            <a:ext cx="7535119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142669" y="4720313"/>
            <a:ext cx="6594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con.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084141" y="5337850"/>
            <a:ext cx="6653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Gia đình cô Lan có 1 con.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082554" y="5956975"/>
            <a:ext cx="6653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Gia đình cô Hồng có 2 con.</a:t>
            </a:r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209800" y="1047900"/>
            <a:ext cx="155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057650" y="1063775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Mai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907088" y="1063775"/>
            <a:ext cx="133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Lan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735888" y="1063775"/>
            <a:ext cx="1552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Hồng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357438" y="1706713"/>
            <a:ext cx="119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 con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565650" y="17495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400800" y="17495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8366125" y="1749575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186728" y="2959250"/>
            <a:ext cx="110921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Mai,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3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5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6" grpId="0"/>
      <p:bldP spid="6167" grpId="0"/>
      <p:bldP spid="6168" grpId="0"/>
      <p:bldP spid="6170" grpId="0" build="allAtOnce"/>
      <p:bldP spid="6171" grpId="0"/>
      <p:bldP spid="6172" grpId="0"/>
      <p:bldP spid="6174" grpId="0"/>
      <p:bldP spid="6175" grpId="0"/>
      <p:bldP spid="6176" grpId="0"/>
      <p:bldP spid="6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65862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7632" y="2942864"/>
            <a:ext cx="7239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935" y="4005805"/>
            <a:ext cx="10820400" cy="206210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3A, 3B, 3C, 3D.</a:t>
            </a: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53162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00418" y="5411538"/>
            <a:ext cx="112554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30990" y="3712163"/>
            <a:ext cx="111941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Lớp 3B có bao nhiêu học sinh giỏi? Lớp 3D có bao nhiêu học sinh giỏi?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25547" y="4758850"/>
            <a:ext cx="11239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Lớp 3C có nhiều hơn lớp 3A bao nhiêu học sinh giỏi? 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601884" y="3003550"/>
            <a:ext cx="1060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13507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30991" y="5103883"/>
            <a:ext cx="1099739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3B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75650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30990" y="3712163"/>
            <a:ext cx="111941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3B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717632" y="3003723"/>
            <a:ext cx="10695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41167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821804" y="4174550"/>
            <a:ext cx="10590834" cy="26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				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3C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25 – 18 = 7 (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vi-VN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20678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25547" y="3589775"/>
            <a:ext cx="11239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3C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01884" y="3003550"/>
            <a:ext cx="1060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35195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17632" y="4805969"/>
            <a:ext cx="1069500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3C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3B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7075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00418" y="3559538"/>
            <a:ext cx="112554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01884" y="3003550"/>
            <a:ext cx="1060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3951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1205</Words>
  <Application>Microsoft Office PowerPoint</Application>
  <PresentationFormat>Widescreen</PresentationFormat>
  <Paragraphs>222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67</cp:revision>
  <dcterms:created xsi:type="dcterms:W3CDTF">2022-01-10T12:15:14Z</dcterms:created>
  <dcterms:modified xsi:type="dcterms:W3CDTF">2022-03-13T15:54:20Z</dcterms:modified>
</cp:coreProperties>
</file>