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7" r:id="rId2"/>
  </p:sldMasterIdLst>
  <p:notesMasterIdLst>
    <p:notesMasterId r:id="rId24"/>
  </p:notesMasterIdLst>
  <p:sldIdLst>
    <p:sldId id="2007577192" r:id="rId3"/>
    <p:sldId id="268" r:id="rId4"/>
    <p:sldId id="269" r:id="rId5"/>
    <p:sldId id="270" r:id="rId6"/>
    <p:sldId id="271" r:id="rId7"/>
    <p:sldId id="272" r:id="rId8"/>
    <p:sldId id="273" r:id="rId9"/>
    <p:sldId id="2007577216" r:id="rId10"/>
    <p:sldId id="321" r:id="rId11"/>
    <p:sldId id="2007577211" r:id="rId12"/>
    <p:sldId id="2007577198" r:id="rId13"/>
    <p:sldId id="2007577204" r:id="rId14"/>
    <p:sldId id="2007577212" r:id="rId15"/>
    <p:sldId id="2007577205" r:id="rId16"/>
    <p:sldId id="2007577206" r:id="rId17"/>
    <p:sldId id="2007577207" r:id="rId18"/>
    <p:sldId id="2007577208" r:id="rId19"/>
    <p:sldId id="2007577209" r:id="rId20"/>
    <p:sldId id="2007577210" r:id="rId21"/>
    <p:sldId id="2007577214" r:id="rId22"/>
    <p:sldId id="318" r:id="rId23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4C8"/>
    <a:srgbClr val="A4D45A"/>
    <a:srgbClr val="F39157"/>
    <a:srgbClr val="FFC000"/>
    <a:srgbClr val="8EC73C"/>
    <a:srgbClr val="BB58B2"/>
    <a:srgbClr val="80AE43"/>
    <a:srgbClr val="ED3833"/>
    <a:srgbClr val="43B3F7"/>
    <a:srgbClr val="F39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0000"/>
  </p:normalViewPr>
  <p:slideViewPr>
    <p:cSldViewPr snapToGrid="0">
      <p:cViewPr varScale="1">
        <p:scale>
          <a:sx n="62" d="100"/>
          <a:sy n="62" d="100"/>
        </p:scale>
        <p:origin x="-81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87864-C60D-9643-BA45-1039956DC09C}" type="datetimeFigureOut">
              <a:rPr lang="x-none" smtClean="0"/>
              <a:t>3/20/2022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450F-9C6C-AC42-9040-2B25E028F7F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32429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896619" y="1603301"/>
            <a:ext cx="9867486" cy="4770499"/>
            <a:chOff x="741115" y="865258"/>
            <a:chExt cx="7691377" cy="4010102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3129031" y="865258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741115" y="1203950"/>
              <a:ext cx="7691377" cy="3671410"/>
              <a:chOff x="741115" y="1203950"/>
              <a:chExt cx="7691377" cy="367141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741115" y="1503410"/>
                <a:ext cx="7691377" cy="33719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766314" y="1203950"/>
                <a:ext cx="2028300" cy="156548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2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226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27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F3575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2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22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" name="TextBox 291">
            <a:extLst>
              <a:ext uri="{FF2B5EF4-FFF2-40B4-BE49-F238E27FC236}">
                <a16:creationId xmlns:a16="http://schemas.microsoft.com/office/drawing/2014/main" xmlns="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TRÒ</a:t>
            </a:r>
            <a:r>
              <a:rPr lang="en-US" sz="11500" baseline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 CHƠI</a:t>
            </a:r>
            <a:endParaRPr lang="vi-VN" sz="115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grpSp>
        <p:nvGrpSpPr>
          <p:cNvPr id="293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 flipH="1">
            <a:off x="7919467" y="3656003"/>
            <a:ext cx="1245605" cy="2486166"/>
            <a:chOff x="961250" y="234750"/>
            <a:chExt cx="1222525" cy="2320700"/>
          </a:xfrm>
        </p:grpSpPr>
        <p:sp>
          <p:nvSpPr>
            <p:cNvPr id="294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8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117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9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120970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77010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0576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0897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55023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9921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11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1606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xmlns="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xmlns="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xmlns="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xmlns="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xmlns="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xmlns="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xmlns="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xmlns="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xmlns="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xmlns="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xmlns="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xmlns="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xmlns="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xmlns="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xmlns="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xmlns="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xmlns="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xmlns="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xmlns="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xmlns="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xmlns="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xmlns="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xmlns="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xmlns="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xmlns="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xmlns="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xmlns="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xmlns="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xmlns="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xmlns="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xmlns="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xmlns="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xmlns="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xmlns="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xmlns="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xmlns="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xmlns="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xmlns="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xmlns="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xmlns="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xmlns="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xmlns="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xmlns="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xmlns="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xmlns="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xmlns="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xmlns="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xmlns="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xmlns="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xmlns="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xmlns="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xmlns="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xmlns="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xmlns="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xmlns="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xmlns="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xmlns="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xmlns="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xmlns="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xmlns="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xmlns="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xmlns="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xmlns="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xmlns="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xmlns="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xmlns="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xmlns="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xmlns="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xmlns="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xmlns="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xmlns="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xmlns="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xmlns="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xmlns="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xmlns="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xmlns="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xmlns="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xmlns="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xmlns="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xmlns="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xmlns="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xmlns="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xmlns="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xmlns="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xmlns="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xmlns="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xmlns="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xmlns="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xmlns="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xmlns="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xmlns="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xmlns="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xmlns="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xmlns="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xmlns="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xmlns="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xmlns="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xmlns="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xmlns="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xmlns="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xmlns="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xmlns="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xmlns="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xmlns="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xmlns="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xmlns="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xmlns="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xmlns="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xmlns="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xmlns="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xmlns="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xmlns="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xmlns="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xmlns="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xmlns="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xmlns="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xmlns="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xmlns="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xmlns="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xmlns="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xmlns="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xmlns="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xmlns="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xmlns="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xmlns="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xmlns="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xmlns="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xmlns="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xmlns="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xmlns="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xmlns="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xmlns="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xmlns="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xmlns="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xmlns="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6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54879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601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924959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48940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xmlns="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xmlns="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xmlns="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xmlns="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xmlns="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xmlns="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xmlns="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xmlns="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xmlns="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xmlns="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xmlns="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xmlns="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xmlns="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xmlns="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xmlns="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xmlns="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xmlns="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xmlns="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xmlns="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xmlns="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xmlns="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xmlns="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xmlns="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xmlns="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xmlns="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xmlns="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xmlns="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xmlns="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xmlns="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xmlns="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xmlns="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xmlns="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xmlns="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xmlns="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xmlns="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xmlns="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xmlns="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xmlns="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xmlns="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xmlns="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xmlns="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xmlns="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xmlns="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xmlns="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xmlns="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xmlns="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xmlns="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xmlns="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xmlns="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xmlns="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xmlns="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xmlns="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xmlns="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xmlns="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xmlns="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xmlns="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xmlns="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xmlns="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xmlns="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xmlns="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xmlns="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xmlns="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xmlns="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xmlns="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3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418963"/>
            <a:chOff x="395894" y="219519"/>
            <a:chExt cx="8518865" cy="4925505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925505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" name="Picture 10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5" y="98227"/>
            <a:ext cx="2069886" cy="10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4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0" name="Picture 6" descr="Không có mô tả.">
            <a:extLst>
              <a:ext uri="{FF2B5EF4-FFF2-40B4-BE49-F238E27FC236}">
                <a16:creationId xmlns:a16="http://schemas.microsoft.com/office/drawing/2014/main" xmlns="" id="{9B856AB9-7D07-45DD-A088-BE4905E454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7FBFB"/>
              </a:clrFrom>
              <a:clrTo>
                <a:srgbClr val="F7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5" y="228629"/>
            <a:ext cx="2330549" cy="8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66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" name="Picture 9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36" y="127898"/>
            <a:ext cx="2325467" cy="116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36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0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54602"/>
              <a:ext cx="8357361" cy="4753198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" name="Picture 9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0" y="19041"/>
            <a:ext cx="2325467" cy="116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5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0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357361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931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and Content">
    <p:bg>
      <p:bgPr>
        <a:solidFill>
          <a:srgbClr val="33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101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01" r:id="rId4"/>
    <p:sldLayoutId id="2147483694" r:id="rId5"/>
    <p:sldLayoutId id="2147483693" r:id="rId6"/>
    <p:sldLayoutId id="2147483703" r:id="rId7"/>
    <p:sldLayoutId id="2147483704" r:id="rId8"/>
    <p:sldLayoutId id="2147483691" r:id="rId9"/>
    <p:sldLayoutId id="2147483679" r:id="rId10"/>
    <p:sldLayoutId id="2147483700" r:id="rId11"/>
    <p:sldLayoutId id="214748374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C9B0B-DD41-49F4-97DE-8D2A6A410E42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3DFB7-B5A1-43B9-955F-C3B10CB69D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2046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slide" Target="slide20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gif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gif"/><Relationship Id="rId4" Type="http://schemas.openxmlformats.org/officeDocument/2006/relationships/audio" Target="../media/audio1.wav"/><Relationship Id="rId9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3.wav"/><Relationship Id="rId7" Type="http://schemas.openxmlformats.org/officeDocument/2006/relationships/slide" Target="slide3.xml"/><Relationship Id="rId12" Type="http://schemas.openxmlformats.org/officeDocument/2006/relationships/image" Target="../media/image17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gif"/><Relationship Id="rId11" Type="http://schemas.openxmlformats.org/officeDocument/2006/relationships/image" Target="../media/image16.jpeg"/><Relationship Id="rId5" Type="http://schemas.openxmlformats.org/officeDocument/2006/relationships/image" Target="../media/image6.png"/><Relationship Id="rId10" Type="http://schemas.openxmlformats.org/officeDocument/2006/relationships/image" Target="../media/image15.jpe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7.gif"/><Relationship Id="rId3" Type="http://schemas.openxmlformats.org/officeDocument/2006/relationships/audio" Target="../media/audio3.wav"/><Relationship Id="rId7" Type="http://schemas.openxmlformats.org/officeDocument/2006/relationships/image" Target="../media/image18.png"/><Relationship Id="rId12" Type="http://schemas.openxmlformats.org/officeDocument/2006/relationships/image" Target="../media/image2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6.png"/><Relationship Id="rId10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image" Target="../media/image17.gif"/><Relationship Id="rId3" Type="http://schemas.openxmlformats.org/officeDocument/2006/relationships/audio" Target="../media/audio3.wav"/><Relationship Id="rId7" Type="http://schemas.openxmlformats.org/officeDocument/2006/relationships/image" Target="../media/image8.gif"/><Relationship Id="rId12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11" Type="http://schemas.openxmlformats.org/officeDocument/2006/relationships/image" Target="../media/image21.jpeg"/><Relationship Id="rId5" Type="http://schemas.openxmlformats.org/officeDocument/2006/relationships/image" Target="../media/image6.png"/><Relationship Id="rId10" Type="http://schemas.openxmlformats.org/officeDocument/2006/relationships/slide" Target="slide6.xml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5.jpeg"/><Relationship Id="rId3" Type="http://schemas.openxmlformats.org/officeDocument/2006/relationships/audio" Target="../media/audio3.wav"/><Relationship Id="rId7" Type="http://schemas.openxmlformats.org/officeDocument/2006/relationships/image" Target="../media/image8.gif"/><Relationship Id="rId12" Type="http://schemas.openxmlformats.org/officeDocument/2006/relationships/slide" Target="slide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11" Type="http://schemas.openxmlformats.org/officeDocument/2006/relationships/image" Target="../media/image14.png"/><Relationship Id="rId5" Type="http://schemas.openxmlformats.org/officeDocument/2006/relationships/image" Target="../media/image6.png"/><Relationship Id="rId15" Type="http://schemas.openxmlformats.org/officeDocument/2006/relationships/image" Target="../media/image17.gif"/><Relationship Id="rId10" Type="http://schemas.openxmlformats.org/officeDocument/2006/relationships/slide" Target="slide6.xml"/><Relationship Id="rId4" Type="http://schemas.openxmlformats.org/officeDocument/2006/relationships/audio" Target="../media/audio1.wav"/><Relationship Id="rId9" Type="http://schemas.openxmlformats.org/officeDocument/2006/relationships/image" Target="../media/image11.gif"/><Relationship Id="rId1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png"/><Relationship Id="rId3" Type="http://schemas.openxmlformats.org/officeDocument/2006/relationships/audio" Target="../media/audio3.wav"/><Relationship Id="rId7" Type="http://schemas.openxmlformats.org/officeDocument/2006/relationships/image" Target="../media/image8.gif"/><Relationship Id="rId12" Type="http://schemas.openxmlformats.org/officeDocument/2006/relationships/slide" Target="slide7.xml"/><Relationship Id="rId2" Type="http://schemas.openxmlformats.org/officeDocument/2006/relationships/audio" Target="../media/audio2.wav"/><Relationship Id="rId16" Type="http://schemas.openxmlformats.org/officeDocument/2006/relationships/image" Target="../media/image17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gif"/><Relationship Id="rId4" Type="http://schemas.openxmlformats.org/officeDocument/2006/relationships/audio" Target="../media/audio1.wav"/><Relationship Id="rId9" Type="http://schemas.openxmlformats.org/officeDocument/2006/relationships/image" Target="../media/image10.gif"/><Relationship Id="rId1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84" y="121598"/>
            <a:ext cx="1954243" cy="1954243"/>
          </a:xfrm>
          <a:prstGeom prst="rect">
            <a:avLst/>
          </a:prstGeom>
        </p:spPr>
      </p:pic>
      <p:sp>
        <p:nvSpPr>
          <p:cNvPr id="5" name="Text Box 194"/>
          <p:cNvSpPr txBox="1">
            <a:spLocks noChangeArrowheads="1"/>
          </p:cNvSpPr>
          <p:nvPr/>
        </p:nvSpPr>
        <p:spPr bwMode="auto">
          <a:xfrm>
            <a:off x="-116490" y="2017032"/>
            <a:ext cx="12164640" cy="114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TOÁN </a:t>
            </a:r>
            <a:r>
              <a:rPr lang="en-US" sz="4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LỚP </a:t>
            </a:r>
            <a:r>
              <a:rPr lang="en-US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191"/>
          <p:cNvSpPr txBox="1">
            <a:spLocks noChangeArrowheads="1"/>
          </p:cNvSpPr>
          <p:nvPr/>
        </p:nvSpPr>
        <p:spPr bwMode="auto">
          <a:xfrm>
            <a:off x="891218" y="621669"/>
            <a:ext cx="11363847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8" name="Text Box 195"/>
          <p:cNvSpPr txBox="1">
            <a:spLocks noChangeArrowheads="1"/>
          </p:cNvSpPr>
          <p:nvPr/>
        </p:nvSpPr>
        <p:spPr bwMode="auto">
          <a:xfrm>
            <a:off x="5528455" y="5733257"/>
            <a:ext cx="5276193" cy="6976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Lê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Thùy</a:t>
            </a:r>
            <a:r>
              <a:rPr lang="en-US" sz="37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700" b="1" i="1" dirty="0" err="1">
                <a:solidFill>
                  <a:srgbClr val="0000FF"/>
                </a:solidFill>
                <a:latin typeface="Times New Roman" pitchFamily="18" charset="0"/>
              </a:rPr>
              <a:t>Linh</a:t>
            </a:r>
            <a:endParaRPr lang="en-US" sz="37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67" y="4536284"/>
            <a:ext cx="3242521" cy="1749256"/>
          </a:xfrm>
          <a:prstGeom prst="rect">
            <a:avLst/>
          </a:prstGeom>
        </p:spPr>
      </p:pic>
      <p:sp>
        <p:nvSpPr>
          <p:cNvPr id="10" name="Text Box 194"/>
          <p:cNvSpPr txBox="1">
            <a:spLocks noChangeArrowheads="1"/>
          </p:cNvSpPr>
          <p:nvPr/>
        </p:nvSpPr>
        <p:spPr bwMode="auto">
          <a:xfrm>
            <a:off x="90425" y="3004728"/>
            <a:ext cx="12164640" cy="214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 SÁNH CÁC SỐ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4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 BA CHỮ SỐ (</a:t>
            </a:r>
            <a:r>
              <a:rPr lang="en-US" sz="43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1)</a:t>
            </a:r>
            <a:endParaRPr lang="en-US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49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85826" y="810397"/>
            <a:ext cx="9613850" cy="4973736"/>
            <a:chOff x="982638" y="625872"/>
            <a:chExt cx="10045898" cy="54006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638" y="625872"/>
              <a:ext cx="10045898" cy="5400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Callout 3"/>
            <p:cNvSpPr/>
            <p:nvPr/>
          </p:nvSpPr>
          <p:spPr>
            <a:xfrm>
              <a:off x="9335566" y="1556792"/>
              <a:ext cx="1440160" cy="1080120"/>
            </a:xfrm>
            <a:prstGeom prst="wedgeEllipseCallout">
              <a:avLst>
                <a:gd name="adj1" fmla="val -42249"/>
                <a:gd name="adj2" fmla="val 5175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Times New Roman" pitchFamily="18" charset="0"/>
                  <a:cs typeface="Times New Roman" pitchFamily="18" charset="0"/>
                </a:rPr>
                <a:t>215</a:t>
              </a:r>
              <a:endParaRPr lang="vi-VN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Callout 4"/>
            <p:cNvSpPr/>
            <p:nvPr/>
          </p:nvSpPr>
          <p:spPr>
            <a:xfrm>
              <a:off x="1918742" y="1412776"/>
              <a:ext cx="1440160" cy="1080120"/>
            </a:xfrm>
            <a:prstGeom prst="wedgeEllipseCallout">
              <a:avLst>
                <a:gd name="adj1" fmla="val 38377"/>
                <a:gd name="adj2" fmla="val 61156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Times New Roman" pitchFamily="18" charset="0"/>
                  <a:cs typeface="Times New Roman" pitchFamily="18" charset="0"/>
                </a:rPr>
                <a:t>194</a:t>
              </a:r>
              <a:endParaRPr lang="vi-VN" sz="3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8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7319" y="741860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215</a:t>
            </a:r>
            <a:endParaRPr lang="vi-V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914189"/>
              </p:ext>
            </p:extLst>
          </p:nvPr>
        </p:nvGraphicFramePr>
        <p:xfrm>
          <a:off x="699297" y="2037132"/>
          <a:ext cx="5076564" cy="2878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1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49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75461" y="333153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3613" y="333153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7749" y="333153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5461" y="41973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71605" y="41973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7749" y="41973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2649" y="1641033"/>
            <a:ext cx="55023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0280" y="3362030"/>
            <a:ext cx="2988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&lt; 200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37" y="2035391"/>
            <a:ext cx="1296144" cy="28785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490280" y="3967323"/>
            <a:ext cx="3096345" cy="1106427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 &lt; 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215 hay 215 &gt; 194</a:t>
            </a:r>
            <a:endParaRPr lang="vi-V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2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85826" y="810397"/>
            <a:ext cx="9613850" cy="4973736"/>
            <a:chOff x="982638" y="625872"/>
            <a:chExt cx="10045898" cy="54006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638" y="625872"/>
              <a:ext cx="10045898" cy="5400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Callout 3"/>
            <p:cNvSpPr/>
            <p:nvPr/>
          </p:nvSpPr>
          <p:spPr>
            <a:xfrm>
              <a:off x="9335566" y="1556792"/>
              <a:ext cx="1440160" cy="1080120"/>
            </a:xfrm>
            <a:prstGeom prst="wedgeEllipseCallout">
              <a:avLst>
                <a:gd name="adj1" fmla="val -42249"/>
                <a:gd name="adj2" fmla="val 5175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Times New Roman" pitchFamily="18" charset="0"/>
                  <a:cs typeface="Times New Roman" pitchFamily="18" charset="0"/>
                </a:rPr>
                <a:t>215</a:t>
              </a:r>
              <a:endParaRPr lang="vi-VN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Oval Callout 4"/>
            <p:cNvSpPr/>
            <p:nvPr/>
          </p:nvSpPr>
          <p:spPr>
            <a:xfrm>
              <a:off x="1918742" y="1412776"/>
              <a:ext cx="1440160" cy="1080120"/>
            </a:xfrm>
            <a:prstGeom prst="wedgeEllipseCallout">
              <a:avLst>
                <a:gd name="adj1" fmla="val 38377"/>
                <a:gd name="adj2" fmla="val 61156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latin typeface="Times New Roman" pitchFamily="18" charset="0"/>
                  <a:cs typeface="Times New Roman" pitchFamily="18" charset="0"/>
                </a:rPr>
                <a:t>194</a:t>
              </a:r>
              <a:endParaRPr lang="vi-VN" sz="3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35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7486" y="151925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215</a:t>
            </a:r>
            <a:endParaRPr lang="vi-V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800937"/>
              </p:ext>
            </p:extLst>
          </p:nvPr>
        </p:nvGraphicFramePr>
        <p:xfrm>
          <a:off x="689464" y="1447197"/>
          <a:ext cx="5076564" cy="2878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1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49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65628" y="274160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3780" y="274160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7916" y="274160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5628" y="36074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1772" y="36074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7916" y="36074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02816" y="1051098"/>
            <a:ext cx="55023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4073" y="2766461"/>
            <a:ext cx="2988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&lt; 200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49604" y="1445456"/>
            <a:ext cx="1296144" cy="28785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854260" y="3459939"/>
            <a:ext cx="3096345" cy="1180887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 &lt; 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215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 215 &gt; 194</a:t>
            </a:r>
            <a:endParaRPr lang="vi-V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003528" y="5132670"/>
            <a:ext cx="3518912" cy="830997"/>
            <a:chOff x="4295006" y="1517883"/>
            <a:chExt cx="3518912" cy="830997"/>
          </a:xfrm>
        </p:grpSpPr>
        <p:sp>
          <p:nvSpPr>
            <p:cNvPr id="15" name="Rectangle 14"/>
            <p:cNvSpPr/>
            <p:nvPr/>
          </p:nvSpPr>
          <p:spPr>
            <a:xfrm>
              <a:off x="4295006" y="1517883"/>
              <a:ext cx="351891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321             </a:t>
              </a:r>
              <a:r>
                <a:rPr 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297 </a:t>
              </a:r>
              <a:endPara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58418" y="1517883"/>
              <a:ext cx="792088" cy="830997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6366940" y="5142318"/>
            <a:ext cx="792088" cy="830997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 Single Corner Rectangle 21"/>
          <p:cNvSpPr/>
          <p:nvPr/>
        </p:nvSpPr>
        <p:spPr>
          <a:xfrm>
            <a:off x="1650506" y="5132669"/>
            <a:ext cx="2808312" cy="707887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sánh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1218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133115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352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365</a:t>
            </a:r>
            <a:endParaRPr lang="vi-V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145614"/>
              </p:ext>
            </p:extLst>
          </p:nvPr>
        </p:nvGraphicFramePr>
        <p:xfrm>
          <a:off x="460140" y="1503009"/>
          <a:ext cx="5076564" cy="2878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1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49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36304" y="279741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4456" y="279741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8592" y="279741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6304" y="366324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4456" y="366150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8592" y="366150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20280" y="1501268"/>
            <a:ext cx="1296144" cy="28785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4736" y="1555562"/>
            <a:ext cx="54921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16424" y="1501268"/>
            <a:ext cx="1296144" cy="28785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94122" y="3027954"/>
            <a:ext cx="2988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&lt;  60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050654" y="3661507"/>
            <a:ext cx="3281196" cy="793829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352 &lt; 365</a:t>
            </a:r>
            <a:endParaRPr lang="vi-V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562128" y="5260491"/>
            <a:ext cx="3518912" cy="830997"/>
            <a:chOff x="4264485" y="3246075"/>
            <a:chExt cx="3518912" cy="830997"/>
          </a:xfrm>
        </p:grpSpPr>
        <p:sp>
          <p:nvSpPr>
            <p:cNvPr id="20" name="Rectangle 19"/>
            <p:cNvSpPr/>
            <p:nvPr/>
          </p:nvSpPr>
          <p:spPr>
            <a:xfrm>
              <a:off x="4264485" y="3246075"/>
              <a:ext cx="351891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742             726 </a:t>
              </a:r>
              <a:endPara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668550" y="3246075"/>
              <a:ext cx="792088" cy="830997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5966192" y="5260491"/>
            <a:ext cx="792088" cy="830997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 Single Corner Rectangle 23"/>
          <p:cNvSpPr/>
          <p:nvPr/>
        </p:nvSpPr>
        <p:spPr>
          <a:xfrm>
            <a:off x="1470721" y="5040114"/>
            <a:ext cx="2625823" cy="830999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sánh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0890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/>
      <p:bldP spid="13" grpId="0" animBg="1"/>
      <p:bldP spid="14" grpId="0"/>
      <p:bldP spid="15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972" y="103618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899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897</a:t>
            </a:r>
            <a:endParaRPr lang="vi-V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778681"/>
              </p:ext>
            </p:extLst>
          </p:nvPr>
        </p:nvGraphicFramePr>
        <p:xfrm>
          <a:off x="587960" y="1473512"/>
          <a:ext cx="5076564" cy="2878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81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49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64124" y="276791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32276" y="276791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6412" y="276791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4124" y="363375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2276" y="363201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56412" y="363201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04384" y="1471771"/>
            <a:ext cx="1296144" cy="28785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24564" y="873637"/>
            <a:ext cx="54005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4674" y="2566408"/>
            <a:ext cx="2988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&gt; 7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897661" y="3254840"/>
            <a:ext cx="3222358" cy="1248334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899 &gt; 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897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 897 &lt; 899</a:t>
            </a:r>
            <a:endParaRPr lang="vi-V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656412" y="5229254"/>
            <a:ext cx="3518912" cy="830997"/>
            <a:chOff x="4295006" y="1517883"/>
            <a:chExt cx="3518912" cy="830997"/>
          </a:xfrm>
        </p:grpSpPr>
        <p:sp>
          <p:nvSpPr>
            <p:cNvPr id="17" name="Rectangle 16"/>
            <p:cNvSpPr/>
            <p:nvPr/>
          </p:nvSpPr>
          <p:spPr>
            <a:xfrm>
              <a:off x="4295006" y="1517883"/>
              <a:ext cx="351891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753             756 </a:t>
              </a:r>
              <a:endPara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658418" y="1517883"/>
              <a:ext cx="792088" cy="830997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Oval 21"/>
          <p:cNvSpPr/>
          <p:nvPr/>
        </p:nvSpPr>
        <p:spPr>
          <a:xfrm>
            <a:off x="6019823" y="5229253"/>
            <a:ext cx="792088" cy="830997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 Single Corner Rectangle 23"/>
          <p:cNvSpPr/>
          <p:nvPr/>
        </p:nvSpPr>
        <p:spPr>
          <a:xfrm>
            <a:off x="1396180" y="5332183"/>
            <a:ext cx="2754687" cy="728067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sánh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8335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 animBg="1"/>
      <p:bldP spid="13" grpId="0"/>
      <p:bldP spid="14" grpId="0"/>
      <p:bldP spid="15" grpId="0" animBg="1"/>
      <p:bldP spid="22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313" y="197901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673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673</a:t>
            </a:r>
            <a:endParaRPr lang="vi-V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7849"/>
              </p:ext>
            </p:extLst>
          </p:nvPr>
        </p:nvGraphicFramePr>
        <p:xfrm>
          <a:off x="509301" y="1567795"/>
          <a:ext cx="5076564" cy="2878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81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249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60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85465" y="286219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3617" y="286219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7753" y="286219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5465" y="372803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3617" y="37262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7753" y="3726293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32069" y="1567795"/>
            <a:ext cx="50750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077395" y="3578795"/>
            <a:ext cx="3384376" cy="793829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673 = 673</a:t>
            </a:r>
            <a:endParaRPr lang="vi-V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50142" y="1567795"/>
            <a:ext cx="1297441" cy="28785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5066" y="1567795"/>
            <a:ext cx="1297441" cy="28785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339990" y="1567795"/>
            <a:ext cx="1297441" cy="28785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12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6742" y="252001"/>
            <a:ext cx="11089232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vi-VN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CÁC SỐ CÓ BA CHỮ SỐ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4834" y="1449039"/>
            <a:ext cx="942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0D04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4834" y="2712180"/>
            <a:ext cx="942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0D04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4834" y="3975321"/>
            <a:ext cx="942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so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0D04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4834" y="5238461"/>
            <a:ext cx="942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b="1" dirty="0" err="1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D0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0D04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79940" y="471081"/>
            <a:ext cx="4651890" cy="3634118"/>
            <a:chOff x="-457522" y="2041469"/>
            <a:chExt cx="5040560" cy="363411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26" r="7125" b="11325"/>
            <a:stretch/>
          </p:blipFill>
          <p:spPr>
            <a:xfrm>
              <a:off x="-457522" y="2041469"/>
              <a:ext cx="5040560" cy="3634118"/>
            </a:xfrm>
            <a:prstGeom prst="rect">
              <a:avLst/>
            </a:prstGeom>
          </p:spPr>
        </p:pic>
        <p:grpSp>
          <p:nvGrpSpPr>
            <p:cNvPr id="4" name="Group 3"/>
            <p:cNvGrpSpPr/>
            <p:nvPr/>
          </p:nvGrpSpPr>
          <p:grpSpPr>
            <a:xfrm>
              <a:off x="1330351" y="3209568"/>
              <a:ext cx="2723823" cy="648960"/>
              <a:chOff x="4379707" y="1515254"/>
              <a:chExt cx="2723823" cy="64896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4379707" y="1517883"/>
                <a:ext cx="272382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572         577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5400146" y="1515254"/>
                <a:ext cx="700502" cy="646331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1330351" y="4301212"/>
              <a:ext cx="2723823" cy="648960"/>
              <a:chOff x="4396871" y="1515254"/>
              <a:chExt cx="2723823" cy="64896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396871" y="1517883"/>
                <a:ext cx="272382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486        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468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5369216" y="1515254"/>
                <a:ext cx="718253" cy="630696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3991972" y="899580"/>
            <a:ext cx="4509912" cy="3853990"/>
            <a:chOff x="4472697" y="2697970"/>
            <a:chExt cx="4509912" cy="385399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70" b="12950"/>
            <a:stretch/>
          </p:blipFill>
          <p:spPr>
            <a:xfrm>
              <a:off x="4472697" y="2697970"/>
              <a:ext cx="4509912" cy="3853990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5362799" y="4460232"/>
              <a:ext cx="2839239" cy="646331"/>
              <a:chOff x="4359197" y="1517883"/>
              <a:chExt cx="2839239" cy="646331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4359197" y="1517883"/>
                <a:ext cx="28392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936        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836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5413489" y="1517883"/>
                <a:ext cx="607984" cy="604940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362799" y="5551876"/>
              <a:ext cx="2839239" cy="678736"/>
              <a:chOff x="4376361" y="1517883"/>
              <a:chExt cx="2839239" cy="67873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376361" y="1517883"/>
                <a:ext cx="28392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837        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837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5430653" y="1595410"/>
                <a:ext cx="589677" cy="601209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" name="Oval 17"/>
          <p:cNvSpPr/>
          <p:nvPr/>
        </p:nvSpPr>
        <p:spPr>
          <a:xfrm>
            <a:off x="2121673" y="1632374"/>
            <a:ext cx="649667" cy="646331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59559" y="2724855"/>
            <a:ext cx="670753" cy="654929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366" y="2648558"/>
            <a:ext cx="607984" cy="60494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933371" y="3831012"/>
            <a:ext cx="627114" cy="60121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8172450" y="3562667"/>
            <a:ext cx="4278782" cy="2999665"/>
            <a:chOff x="7391350" y="308405"/>
            <a:chExt cx="5040560" cy="278489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72" t="10014" r="1241" b="4938"/>
            <a:stretch/>
          </p:blipFill>
          <p:spPr>
            <a:xfrm>
              <a:off x="7391350" y="308405"/>
              <a:ext cx="5040560" cy="2784896"/>
            </a:xfrm>
            <a:prstGeom prst="rect">
              <a:avLst/>
            </a:prstGeom>
          </p:spPr>
        </p:pic>
        <p:grpSp>
          <p:nvGrpSpPr>
            <p:cNvPr id="24" name="Group 23"/>
            <p:cNvGrpSpPr/>
            <p:nvPr/>
          </p:nvGrpSpPr>
          <p:grpSpPr>
            <a:xfrm>
              <a:off x="7595047" y="670337"/>
              <a:ext cx="3072797" cy="651072"/>
              <a:chOff x="4354687" y="1517883"/>
              <a:chExt cx="3072797" cy="651072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4354687" y="1517883"/>
                <a:ext cx="3072797" cy="6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437       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473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369168" y="1518604"/>
                <a:ext cx="835228" cy="650351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7518202" y="1700852"/>
              <a:ext cx="2936833" cy="661184"/>
              <a:chOff x="4295006" y="1456754"/>
              <a:chExt cx="2936833" cy="661184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4295006" y="1517883"/>
                <a:ext cx="2936833" cy="6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189       286 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258853" y="1456754"/>
                <a:ext cx="819126" cy="650351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0" name="Oval 29"/>
          <p:cNvSpPr/>
          <p:nvPr/>
        </p:nvSpPr>
        <p:spPr>
          <a:xfrm>
            <a:off x="9219989" y="3947554"/>
            <a:ext cx="672374" cy="700505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9083206" y="5073390"/>
            <a:ext cx="710438" cy="67992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777735" y="404406"/>
            <a:ext cx="4946878" cy="646331"/>
            <a:chOff x="334566" y="183146"/>
            <a:chExt cx="4946878" cy="646331"/>
          </a:xfrm>
        </p:grpSpPr>
        <p:grpSp>
          <p:nvGrpSpPr>
            <p:cNvPr id="33" name="Group 32"/>
            <p:cNvGrpSpPr/>
            <p:nvPr/>
          </p:nvGrpSpPr>
          <p:grpSpPr>
            <a:xfrm>
              <a:off x="334566" y="183146"/>
              <a:ext cx="4946878" cy="646331"/>
              <a:chOff x="544613" y="188640"/>
              <a:chExt cx="4946878" cy="646331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544613" y="188640"/>
                <a:ext cx="654049" cy="635000"/>
                <a:chOff x="7934325" y="85725"/>
                <a:chExt cx="654049" cy="635000"/>
              </a:xfrm>
            </p:grpSpPr>
            <p:sp>
              <p:nvSpPr>
                <p:cNvPr id="37" name="Oval 36"/>
                <p:cNvSpPr/>
                <p:nvPr/>
              </p:nvSpPr>
              <p:spPr>
                <a:xfrm>
                  <a:off x="8001000" y="152400"/>
                  <a:ext cx="520700" cy="495300"/>
                </a:xfrm>
                <a:prstGeom prst="ellipse">
                  <a:avLst/>
                </a:prstGeom>
                <a:solidFill>
                  <a:srgbClr val="FFC000"/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solidFill>
                        <a:sysClr val="windowText" lastClr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vi-VN" sz="2800" b="1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7934325" y="85725"/>
                  <a:ext cx="654049" cy="635000"/>
                </a:xfrm>
                <a:prstGeom prst="ellipse">
                  <a:avLst/>
                </a:prstGeom>
                <a:noFill/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1270670" y="188640"/>
                <a:ext cx="42208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&gt; ;  &lt; ;  =     ?</a:t>
                </a:r>
                <a:endPara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Rounded Rectangle 33"/>
            <p:cNvSpPr/>
            <p:nvPr/>
          </p:nvSpPr>
          <p:spPr>
            <a:xfrm>
              <a:off x="1228486" y="183146"/>
              <a:ext cx="2274432" cy="64633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Right Arrow 38">
            <a:hlinkClick r:id="rId5" action="ppaction://hlinksldjump"/>
          </p:cNvPr>
          <p:cNvSpPr/>
          <p:nvPr/>
        </p:nvSpPr>
        <p:spPr>
          <a:xfrm>
            <a:off x="11267768" y="6440129"/>
            <a:ext cx="835742" cy="417871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5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0116" y="341688"/>
            <a:ext cx="11500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125 cm,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121 cm.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0116" y="2984460"/>
            <a:ext cx="1575930" cy="3509764"/>
            <a:chOff x="469780" y="3151608"/>
            <a:chExt cx="1575930" cy="350976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135" y="3151608"/>
              <a:ext cx="1552575" cy="2933700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469780" y="6085308"/>
              <a:ext cx="1512168" cy="576064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Hùng</a:t>
              </a:r>
              <a:endParaRPr lang="vi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775056" y="3189844"/>
            <a:ext cx="3200372" cy="3271917"/>
            <a:chOff x="1794720" y="3356992"/>
            <a:chExt cx="3200372" cy="327191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4720" y="3356992"/>
              <a:ext cx="3200372" cy="2800325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2638822" y="6052845"/>
              <a:ext cx="1512168" cy="576064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Mạnh</a:t>
              </a:r>
              <a:endParaRPr lang="vi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998191"/>
              </p:ext>
            </p:extLst>
          </p:nvPr>
        </p:nvGraphicFramePr>
        <p:xfrm>
          <a:off x="4056348" y="2012351"/>
          <a:ext cx="7350756" cy="1944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6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76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76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76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Trăm</a:t>
                      </a:r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Chục</a:t>
                      </a:r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36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939638" y="266042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3854" y="266042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84054" y="2660423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39638" y="33102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83854" y="33102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84054" y="3310236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524840" y="4763680"/>
            <a:ext cx="5976664" cy="112011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71352" y="2026731"/>
            <a:ext cx="1799821" cy="191885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8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487" y="3800226"/>
            <a:ext cx="2891190" cy="2110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9" y="3936848"/>
            <a:ext cx="2891189" cy="20475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478" y="4855257"/>
            <a:ext cx="1814157" cy="18389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385" y="4960617"/>
            <a:ext cx="1857133" cy="1733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7429" y="5737655"/>
            <a:ext cx="12190412" cy="37498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04993" y="2321004"/>
            <a:ext cx="9836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 </a:t>
            </a:r>
            <a:r>
              <a:rPr lang="en-US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 GẤU CON</a:t>
            </a:r>
          </a:p>
        </p:txBody>
      </p:sp>
      <p:pic>
        <p:nvPicPr>
          <p:cNvPr id="3" name="BAND NHẠC GẤU C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56976" y="3206053"/>
            <a:ext cx="5698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4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1.875E-6 0.00024 C 0.00013 -0.01203 -1.875E-6 -0.01481 0.00052 -0.02361 C 0.00065 -0.02662 0.00091 -0.02916 0.00104 -0.03194 C 0.00117 -0.03333 0.00104 -0.03588 0.00143 -0.03611 L 0.00248 -0.0375 C 0.00287 -0.03703 0.00352 -0.03796 0.00365 -0.03611 C 0.00391 -0.03217 0.00352 -0.02777 0.00339 -0.02361 C 0.00339 -0.02222 0.00313 -0.02106 0.00313 -0.01944 C 0.003 -0.01736 0.00287 -0.01481 0.00287 -0.0125 C 0.00274 -0.01111 0.00261 -0.00995 0.00248 -0.00833 C 0.00235 -0.00671 0.00235 -0.00463 0.00222 -0.00277 C 0.00209 -3.7037E-6 0.00182 0.00255 0.00169 0.00556 C 0.00169 0.00579 0.00117 0.01459 0.00104 0.01528 C 0.00078 0.01621 0.00052 0.01621 0.00026 0.01667 C 0.00052 0.00093 -1.875E-6 0.00278 -1.875E-6 -3.7037E-6 Z " pathEditMode="relative" rAng="0" ptsTypes="AAAAAAAAAAAAAA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0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74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27A523A0-49BC-2F4F-AB74-4EA067CE4F72}"/>
              </a:ext>
            </a:extLst>
          </p:cNvPr>
          <p:cNvSpPr txBox="1"/>
          <p:nvPr/>
        </p:nvSpPr>
        <p:spPr>
          <a:xfrm>
            <a:off x="2867182" y="781136"/>
            <a:ext cx="6134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50324" y="2116308"/>
            <a:ext cx="760068" cy="523220"/>
            <a:chOff x="2485459" y="1975436"/>
            <a:chExt cx="1772914" cy="13930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5459" y="1975436"/>
              <a:ext cx="1772914" cy="1393004"/>
            </a:xfrm>
            <a:prstGeom prst="rect">
              <a:avLst/>
            </a:prstGeom>
          </p:spPr>
        </p:pic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44" y="2576026"/>
              <a:ext cx="341348" cy="792414"/>
            </a:xfrm>
            <a:prstGeom prst="rect">
              <a:avLst/>
            </a:prstGeom>
          </p:spPr>
        </p:pic>
        <p:pic>
          <p:nvPicPr>
            <p:cNvPr id="9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695" y="2331298"/>
              <a:ext cx="596041" cy="841269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B26D2C-1BC9-4238-BC4C-795267AEDD6F}"/>
              </a:ext>
            </a:extLst>
          </p:cNvPr>
          <p:cNvSpPr txBox="1"/>
          <p:nvPr/>
        </p:nvSpPr>
        <p:spPr>
          <a:xfrm>
            <a:off x="1917989" y="1985759"/>
            <a:ext cx="79689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so sánh 2 số có ba chữ số dựa vào việc so sánh các </a:t>
            </a:r>
            <a:r>
              <a:rPr lang="nl-N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 trăm, chục, đơn vị.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62851" y="3990603"/>
            <a:ext cx="760068" cy="523221"/>
            <a:chOff x="5056546" y="1975436"/>
            <a:chExt cx="1772914" cy="1393004"/>
          </a:xfrm>
        </p:grpSpPr>
        <p:pic>
          <p:nvPicPr>
            <p:cNvPr id="13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6546" y="1975436"/>
              <a:ext cx="1772914" cy="1393004"/>
            </a:xfrm>
            <a:prstGeom prst="rect">
              <a:avLst/>
            </a:prstGeom>
          </p:spPr>
        </p:pic>
        <p:pic>
          <p:nvPicPr>
            <p:cNvPr id="1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550" y="2383789"/>
              <a:ext cx="455161" cy="73628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2409" y="2576026"/>
              <a:ext cx="469353" cy="79241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4F928FB-968A-4666-9173-178A617D7C9E}"/>
              </a:ext>
            </a:extLst>
          </p:cNvPr>
          <p:cNvSpPr txBox="1"/>
          <p:nvPr/>
        </p:nvSpPr>
        <p:spPr>
          <a:xfrm>
            <a:off x="3917388" y="3990604"/>
            <a:ext cx="5674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56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2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TẠM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8715099" y="98569"/>
            <a:ext cx="3463637" cy="191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13264"/>
      </p:ext>
    </p:extLst>
  </p:cSld>
  <p:clrMapOvr>
    <a:masterClrMapping/>
  </p:clrMapOvr>
  <p:transition spd="slow">
    <p:random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1026" name="1" descr="Táº­p tin:Star icon stylized.svg â Wikipedia tiáº¿ng Viá»t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26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2" descr="Táº­p tin:Star icon stylized.svg â Wikipedia tiáº¿ng Viá»t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618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3" descr="Táº­p tin:Star icon stylized.svg â Wikipedia tiáº¿ng Viá»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009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4" descr="Táº­p tin:Star icon stylized.svg â Wikipedia tiáº¿ng Viá»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01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" descr="Táº­p tin:Star icon stylized.svg â Wikipedia tiáº¿ng Viá»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793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2254229" y="210404"/>
            <a:ext cx="7918471" cy="1570978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223 </a:t>
            </a:r>
            <a:r>
              <a:rPr lang="en-US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17212" y="3645025"/>
            <a:ext cx="4683193" cy="1334221"/>
          </a:xfrm>
          <a:prstGeom prst="rect">
            <a:avLst/>
          </a:prstGeom>
          <a:solidFill>
            <a:srgbClr val="A4D45A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b. Hai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hai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mươi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ba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7227" y="5445225"/>
            <a:ext cx="3895268" cy="1334221"/>
          </a:xfrm>
          <a:prstGeom prst="rect">
            <a:avLst/>
          </a:prstGeom>
          <a:solidFill>
            <a:srgbClr val="A4D45A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c. Ba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hai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mươi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ba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417212" y="5445226"/>
            <a:ext cx="4683193" cy="1334221"/>
          </a:xfrm>
          <a:prstGeom prst="rect">
            <a:avLst/>
          </a:prstGeom>
          <a:solidFill>
            <a:srgbClr val="A4D45A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d. Hai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ba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mươi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hai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87226" y="3693107"/>
            <a:ext cx="3820605" cy="1334221"/>
          </a:xfrm>
          <a:prstGeom prst="rect">
            <a:avLst/>
          </a:prstGeom>
          <a:solidFill>
            <a:srgbClr val="A4D45A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a. Hai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hai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mươi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bốn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0130" y="4124076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411992" y="5941823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677660" y="5835544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443280" y="4067700"/>
            <a:ext cx="1339424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0755" y="3164868"/>
            <a:ext cx="3489847" cy="317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93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4.58333E-6 0.00023 C 0.00534 0.01574 0.01016 0.03287 0.01641 0.04815 C 0.0181 0.05254 0.02149 0.05347 0.02331 0.05764 C 0.03672 0.08981 0.02331 0.07731 0.0375 0.0868 C 0.03972 0.0919 0.04206 0.09676 0.04454 0.10139 C 0.04818 0.10833 0.05326 0.1125 0.05612 0.12083 C 0.05821 0.12615 0.05625 0.13541 0.0586 0.14004 C 0.06224 0.14791 0.0681 0.14884 0.07266 0.15463 C 0.09362 0.18217 0.07605 0.16828 0.09141 0.17893 C 0.09375 0.18379 0.09584 0.18958 0.09844 0.19352 C 0.11146 0.2125 0.1073 0.19236 0.12201 0.22245 C 0.12995 0.23912 0.13698 0.25486 0.14779 0.2662 C 0.15092 0.26921 0.15404 0.27222 0.15717 0.27569 C 0.16993 0.29074 0.15834 0.28125 0.17123 0.29004 C 0.18855 0.3169 0.17214 0.29352 0.1948 0.31921 C 0.20886 0.33541 0.19467 0.32731 0.21823 0.34352 C 0.22618 0.34907 0.22995 0.34583 0.23698 0.35324 C 0.23946 0.35578 0.24141 0.36065 0.24402 0.36273 C 0.24779 0.36574 0.25183 0.36574 0.25573 0.36782 C 0.25821 0.36898 0.26042 0.37106 0.2629 0.37245 C 0.26589 0.3743 0.26902 0.37569 0.27214 0.37731 C 0.27461 0.3787 0.27683 0.38078 0.2793 0.3824 C 0.29987 0.39444 0.27878 0.38032 0.29571 0.3919 C 0.30157 0.4 0.30534 0.40602 0.31211 0.41134 C 0.31628 0.41435 0.32956 0.41944 0.33321 0.42083 C 0.33633 0.42245 0.33959 0.42407 0.34258 0.42592 C 0.34493 0.42708 0.34727 0.42963 0.34961 0.43055 C 0.35352 0.43264 0.35743 0.43403 0.36133 0.43541 C 0.36993 0.44722 0.36693 0.4456 0.37787 0.45 C 0.38243 0.45185 0.39584 0.45532 0.40131 0.45972 C 0.40235 0.46041 0.40287 0.46296 0.40378 0.46481 " pathEditMode="relative" rAng="0" ptsTypes="AAAAAAAAAAAAAAAAAAAAAAAAAAAAAAAA">
                                      <p:cBhvr>
                                        <p:cTn id="9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82" y="2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Huy Duẩn"/>
          <p:cNvGrpSpPr/>
          <p:nvPr/>
        </p:nvGrpSpPr>
        <p:grpSpPr>
          <a:xfrm>
            <a:off x="795" y="1413790"/>
            <a:ext cx="12255416" cy="8454110"/>
            <a:chOff x="182857" y="1566190"/>
            <a:chExt cx="12257011" cy="8454110"/>
          </a:xfrm>
        </p:grpSpPr>
        <p:pic>
          <p:nvPicPr>
            <p:cNvPr id="30" name="Picture 2" descr="Táº­p tin:Star icon stylized.svg â Wikipedia tiáº¿ng Viá»t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561" y="1566190"/>
              <a:ext cx="2090236" cy="1988174"/>
            </a:xfrm>
            <a:prstGeom prst="rect">
              <a:avLst/>
            </a:prstGeom>
            <a:noFill/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3" hidden="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2857" y="8183884"/>
              <a:ext cx="12257011" cy="1836416"/>
            </a:xfrm>
            <a:prstGeom prst="rect">
              <a:avLst/>
            </a:prstGeom>
          </p:spPr>
        </p:pic>
      </p:grpSp>
      <p:pic>
        <p:nvPicPr>
          <p:cNvPr id="8" name="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9" y="3936848"/>
            <a:ext cx="2891189" cy="2047541"/>
          </a:xfrm>
          <a:prstGeom prst="rect">
            <a:avLst/>
          </a:prstGeom>
        </p:spPr>
      </p:pic>
      <p:pic>
        <p:nvPicPr>
          <p:cNvPr id="13" name="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19" name="13" descr="Táº­p tin:Star icon stylized.svg â Wikipedia tiáº¿ng Viá»t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009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12" descr="Táº­p tin:Star icon stylized.svg â Wikipedia tiáº¿ng Viá»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01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11" descr="Táº­p tin:Star icon stylized.svg â Wikipedia tiáº¿ng Viá»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793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0"/>
          <p:cNvSpPr/>
          <p:nvPr/>
        </p:nvSpPr>
        <p:spPr>
          <a:xfrm>
            <a:off x="867991" y="134247"/>
            <a:ext cx="10368102" cy="213445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454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9"/>
          <p:cNvSpPr/>
          <p:nvPr/>
        </p:nvSpPr>
        <p:spPr>
          <a:xfrm>
            <a:off x="1370568" y="3683818"/>
            <a:ext cx="2813754" cy="959628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3" name="8"/>
          <p:cNvSpPr/>
          <p:nvPr/>
        </p:nvSpPr>
        <p:spPr>
          <a:xfrm>
            <a:off x="1409329" y="5323615"/>
            <a:ext cx="2813754" cy="959628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" name="7"/>
          <p:cNvSpPr/>
          <p:nvPr/>
        </p:nvSpPr>
        <p:spPr>
          <a:xfrm>
            <a:off x="7233228" y="5266961"/>
            <a:ext cx="2813754" cy="959628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5" name="6"/>
          <p:cNvSpPr/>
          <p:nvPr/>
        </p:nvSpPr>
        <p:spPr>
          <a:xfrm>
            <a:off x="7203542" y="3717032"/>
            <a:ext cx="2813754" cy="959628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pic>
        <p:nvPicPr>
          <p:cNvPr id="26" name="5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9508793" y="3976366"/>
            <a:ext cx="560084" cy="90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4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9358570" y="5591923"/>
            <a:ext cx="560084" cy="90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3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624238" y="5485644"/>
            <a:ext cx="560084" cy="90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2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3527199" y="3947780"/>
            <a:ext cx="686951" cy="96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7688" y="2042167"/>
            <a:ext cx="4835782" cy="4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652130" y="922964"/>
            <a:ext cx="791143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12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0.00024 C 0.00079 0.01852 0.00118 0.03727 0.00235 0.05579 C 0.00287 0.06297 0.00404 0.07014 0.00482 0.07732 C 0.0056 0.08588 0.00612 0.09468 0.00717 0.10301 C 0.00769 0.10764 0.00899 0.11158 0.00964 0.11598 C 0.01381 0.14584 0.00886 0.12917 0.01693 0.15047 C 0.02058 0.17639 0.01823 0.16204 0.02409 0.19352 C 0.02409 0.19375 0.02891 0.21922 0.02891 0.21945 C 0.0306 0.225 0.03243 0.23056 0.03386 0.23635 C 0.03477 0.24051 0.03503 0.24537 0.0362 0.24931 C 0.0375 0.25394 0.03972 0.25764 0.04102 0.26227 C 0.04467 0.27524 0.0431 0.28195 0.04597 0.29676 C 0.04701 0.30278 0.04935 0.30787 0.05079 0.31389 C 0.0517 0.31806 0.05222 0.32269 0.05313 0.32686 C 0.05834 0.34838 0.05795 0.33681 0.05795 0.34838 " pathEditMode="relative" rAng="0" ptsTypes="AAAAAAAAAAAAAAAA">
                                      <p:cBhvr>
                                        <p:cTn id="7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" y="1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24" grpId="0" animBg="1"/>
      <p:bldP spid="2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487" y="3800226"/>
            <a:ext cx="2891190" cy="2110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9" y="3936848"/>
            <a:ext cx="2891189" cy="20475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19" name="Huy Duẩn" descr="Táº­p tin:Star icon stylized.svg â Wikipedia tiáº¿ng Viá»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009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Táº­p tin:Star icon stylized.svg â Wikipedia tiáº¿ng Viá»t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01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Táº­p tin:Star icon stylized.svg â Wikipedia tiáº¿ng Viá»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793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91233" y="76200"/>
            <a:ext cx="10499484" cy="158967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256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46914" y="5445224"/>
            <a:ext cx="2751612" cy="13045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965732" y="5364995"/>
            <a:ext cx="2751612" cy="13045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446914" y="3946122"/>
            <a:ext cx="2751612" cy="13045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943514" y="3936847"/>
            <a:ext cx="2751612" cy="13045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244968" y="4525273"/>
            <a:ext cx="854750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9458261" y="4165211"/>
            <a:ext cx="854750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132498" y="5912771"/>
            <a:ext cx="854750" cy="8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9577539" y="5861101"/>
            <a:ext cx="1048363" cy="92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6291834" y="596208"/>
            <a:ext cx="791143" cy="61842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9259" y="2307293"/>
            <a:ext cx="4835782" cy="4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49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5.55556E-6 L -1.45833E-6 -5.55556E-6 C 0.00716 0.00277 0.01471 0.00439 0.02175 0.00856 C 0.02748 0.0118 0.03203 0.0236 0.0362 0.03009 C 0.04011 0.0361 0.04427 0.04166 0.04831 0.04722 C 0.05065 0.05022 0.05313 0.05323 0.0556 0.05578 C 0.05873 0.05902 0.06237 0.06064 0.06524 0.06434 C 0.0681 0.06782 0.06992 0.07337 0.07253 0.07731 C 0.07474 0.08055 0.07761 0.0824 0.07982 0.08587 C 0.08763 0.09837 0.09792 0.11597 0.10404 0.13309 C 0.10599 0.13865 0.10677 0.14513 0.10886 0.15022 C 0.1155 0.16666 0.11758 0.16157 0.12578 0.17615 C 0.12865 0.18124 0.13073 0.18749 0.13307 0.19328 C 0.13646 0.20184 0.14271 0.21921 0.14271 0.21921 C 0.14349 0.22476 0.14401 0.23078 0.14518 0.23634 C 0.14649 0.24235 0.14974 0.24722 0.15 0.25347 C 0.1513 0.27916 0.15 0.30509 0.15 0.33101 " pathEditMode="relative" ptsTypes="AAAAAAAAAAAAAAAAA">
                                      <p:cBhvr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24" grpId="0" animBg="1"/>
      <p:bldP spid="25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487" y="3800226"/>
            <a:ext cx="2891190" cy="2110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9" y="3936848"/>
            <a:ext cx="2891189" cy="20475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478" y="4855257"/>
            <a:ext cx="1814157" cy="18389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20" name="Picture 2" descr="Táº­p tin:Star icon stylized.svg â Wikipedia tiáº¿ng Viá»t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01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Táº­p tin:Star icon stylized.svg â Wikipedia tiáº¿ng Viá»t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793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350403" y="91301"/>
            <a:ext cx="9365890" cy="137770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193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192731" y="3305098"/>
            <a:ext cx="3380297" cy="91154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98658" y="4935227"/>
            <a:ext cx="3380297" cy="91154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192730" y="4935228"/>
            <a:ext cx="3380297" cy="91154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376440" y="3306381"/>
            <a:ext cx="3380297" cy="91154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236717" y="3629393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9858577" y="5323868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124246" y="5217589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9889867" y="3619816"/>
            <a:ext cx="1339424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6916" y="1541134"/>
            <a:ext cx="4835782" cy="4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7977596" y="478821"/>
            <a:ext cx="832372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7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7 L 1.875E-6 -3.7037E-7 C -0.00807 0.00139 -0.01641 0.00092 -0.02422 0.00416 C -0.02708 0.00532 -0.02904 0.01018 -0.03151 0.01273 C -0.03463 0.01597 -0.03789 0.01898 -0.04115 0.02129 C -0.04596 0.02477 -0.05117 0.02592 -0.05573 0.03009 C -0.06211 0.03565 -0.06823 0.04305 -0.075 0.04722 L -0.08958 0.05578 C -0.09206 0.05717 -0.0944 0.05903 -0.09687 0.06018 C -0.10404 0.06296 -0.11146 0.06504 -0.11862 0.06875 C -0.12279 0.07083 -0.12656 0.07523 -0.13073 0.07731 C -0.1569 0.09004 -0.13372 0.07176 -0.15976 0.09028 C -0.19557 0.11574 -0.15104 0.08333 -0.18151 0.10741 C -0.19323 0.11666 -0.19284 0.11412 -0.20325 0.12453 C -0.20586 0.12708 -0.20794 0.13102 -0.21055 0.13333 C -0.21445 0.13657 -0.21888 0.13796 -0.22266 0.1419 C -0.22617 0.14537 -0.22891 0.15069 -0.23229 0.15463 C -0.2362 0.15926 -0.24036 0.16319 -0.2444 0.16759 C -0.24687 0.17037 -0.24922 0.17338 -0.25169 0.17616 C -0.25325 0.18055 -0.25495 0.18472 -0.25651 0.18912 C -0.25898 0.19629 -0.26094 0.20393 -0.2638 0.21065 C -0.26575 0.21551 -0.26862 0.21921 -0.27096 0.22361 C -0.28568 0.27546 -0.26601 0.21296 -0.28307 0.2493 C -0.28542 0.25416 -0.28607 0.26111 -0.28789 0.26666 C -0.2901 0.27268 -0.29284 0.27801 -0.29518 0.28379 C -0.29687 0.28796 -0.29805 0.29305 -0.3 0.29676 C -0.30208 0.30023 -0.30495 0.30231 -0.30729 0.30532 C -0.30885 0.30949 -0.31081 0.31366 -0.31211 0.31828 C -0.31328 0.32222 -0.31315 0.32731 -0.31458 0.33102 C -0.31641 0.33611 -0.31966 0.33935 -0.32187 0.34398 C -0.3319 0.36551 -0.32057 0.34977 -0.33385 0.36551 C -0.33476 0.36967 -0.3349 0.37453 -0.33633 0.37847 C -0.34154 0.39213 -0.34323 0.39097 -0.35091 0.3956 C -0.36693 0.4243 -0.34961 0.39722 -0.36536 0.41273 C -0.37044 0.41782 -0.37435 0.42662 -0.37982 0.43009 C -0.39271 0.4375 -0.38503 0.43171 -0.40169 0.45162 C -0.40404 0.4544 -0.4069 0.45648 -0.40885 0.46018 C -0.4207 0.48102 -0.4125 0.46389 -0.42096 0.49028 C -0.4224 0.49467 -0.42578 0.50324 -0.42578 0.50324 " pathEditMode="relative" ptsTypes="AAAAAAAAAAAAAAAAAAAAAAAAAAAAAAAAAAAAAAA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1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24" grpId="0" animBg="1"/>
      <p:bldP spid="25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487" y="3800226"/>
            <a:ext cx="2891190" cy="2110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9" y="3936848"/>
            <a:ext cx="2891189" cy="20475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478" y="4855257"/>
            <a:ext cx="1814157" cy="18389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385" y="4960617"/>
            <a:ext cx="1857133" cy="1733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77" y="4484210"/>
            <a:ext cx="1580059" cy="20612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7429" y="5737655"/>
            <a:ext cx="12190412" cy="3749842"/>
          </a:xfrm>
          <a:prstGeom prst="rect">
            <a:avLst/>
          </a:prstGeom>
        </p:spPr>
      </p:pic>
      <p:pic>
        <p:nvPicPr>
          <p:cNvPr id="21" name="Picture 2" descr="Táº­p tin:Star icon stylized.svg â Wikipedia tiáº¿ng Viá»t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793" y="1413790"/>
            <a:ext cx="2089964" cy="19881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253161" y="388772"/>
            <a:ext cx="7704728" cy="179323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7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589 </a:t>
            </a:r>
            <a:r>
              <a:rPr lang="en-US" sz="7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7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39017" y="5092176"/>
            <a:ext cx="4163411" cy="1453251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b. 5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09889" y="2705484"/>
            <a:ext cx="4069156" cy="1453251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c. 5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009889" y="5092175"/>
            <a:ext cx="4505836" cy="1453251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d. 5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4466" y="2679170"/>
            <a:ext cx="4069155" cy="1453251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a. 9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trăm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400" b="1" dirty="0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D04C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sz="4400" b="1" dirty="0">
              <a:solidFill>
                <a:srgbClr val="0D04C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579533" y="2891838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334663" y="5706516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334663" y="3155971"/>
            <a:ext cx="1092058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3317582" y="5452531"/>
            <a:ext cx="1339424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7598" y="3566616"/>
            <a:ext cx="2939253" cy="278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64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-2.22222E-6 L 9.16667E-6 -2.22222E-6 C -0.00091 0.01852 -0.00065 0.0375 -0.00247 0.05579 C -0.00312 0.06204 -0.00611 0.0669 -0.00729 0.07292 C -0.00859 0.07986 -0.00872 0.0875 -0.00976 0.09444 C -0.01106 0.10347 -0.01549 0.12245 -0.01705 0.12893 C -0.01784 0.13889 -0.01835 0.14907 -0.0194 0.15903 C -0.02031 0.16736 -0.02579 0.18796 -0.02669 0.19352 C -0.03242 0.22731 -0.02486 0.2037 -0.03399 0.22778 C -0.03477 0.23218 -0.03567 0.23634 -0.03632 0.24074 C -0.03736 0.24792 -0.03749 0.25532 -0.0388 0.26227 C -0.03997 0.26829 -0.04218 0.27361 -0.04362 0.2794 C -0.04974 0.30509 -0.04075 0.28681 -0.05572 0.32685 C -0.05729 0.33102 -0.05924 0.33518 -0.06054 0.33981 C -0.06524 0.35648 -0.06067 0.35046 -0.06536 0.36991 C -0.06653 0.37454 -0.06887 0.37824 -0.07019 0.38264 C -0.0802 0.41829 -0.06236 0.36806 -0.07747 0.41296 C -0.08046 0.42176 -0.0871 0.43866 -0.0871 0.43866 C -0.08802 0.44444 -0.08789 0.45069 -0.08959 0.45579 C -0.09127 0.46111 -0.09467 0.46412 -0.09687 0.46875 C -0.11055 0.49792 -0.09635 0.47222 -0.10404 0.48588 " pathEditMode="relative" ptsTypes="AAAAAAAAAAAAAAAAAAAAA"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1.875E-6 0.00024 C 0.00013 -0.01203 -1.875E-6 -0.01481 0.00052 -0.02361 C 0.00065 -0.02662 0.00091 -0.02916 0.00104 -0.03194 C 0.00117 -0.03333 0.00104 -0.03588 0.00143 -0.03611 L 0.00248 -0.0375 C 0.00287 -0.03703 0.00352 -0.03796 0.00365 -0.03611 C 0.00391 -0.03217 0.00352 -0.02777 0.00339 -0.02361 C 0.00339 -0.02222 0.00313 -0.02106 0.00313 -0.01944 C 0.003 -0.01736 0.00287 -0.01481 0.00287 -0.0125 C 0.00274 -0.01111 0.00261 -0.00995 0.00248 -0.00833 C 0.00235 -0.00671 0.00235 -0.00463 0.00222 -0.00277 C 0.00209 -3.7037E-6 0.00182 0.00255 0.00169 0.00556 C 0.00169 0.00579 0.00117 0.01459 0.00104 0.01528 C 0.00078 0.01621 0.00052 0.01621 0.00026 0.01667 C 0.00052 0.00093 -1.875E-6 0.00278 -1.875E-6 -3.7037E-6 Z " pathEditMode="relative" rAng="0" ptsTypes="AAAAAAAAAAAAAAAA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2209" y="2557127"/>
            <a:ext cx="79723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SÁNH CÁC SỐ CÓ BA CHỮ SỐ</a:t>
            </a:r>
            <a:endParaRPr lang="en-US" sz="44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2923" y="4091779"/>
            <a:ext cx="18082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9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27A523A0-49BC-2F4F-AB74-4EA067CE4F72}"/>
              </a:ext>
            </a:extLst>
          </p:cNvPr>
          <p:cNvSpPr txBox="1"/>
          <p:nvPr/>
        </p:nvSpPr>
        <p:spPr>
          <a:xfrm>
            <a:off x="2867182" y="781136"/>
            <a:ext cx="6134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50324" y="2116308"/>
            <a:ext cx="760068" cy="523220"/>
            <a:chOff x="2485459" y="1975436"/>
            <a:chExt cx="1772914" cy="13930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5459" y="1975436"/>
              <a:ext cx="1772914" cy="1393004"/>
            </a:xfrm>
            <a:prstGeom prst="rect">
              <a:avLst/>
            </a:prstGeom>
          </p:spPr>
        </p:pic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44" y="2576026"/>
              <a:ext cx="341348" cy="792414"/>
            </a:xfrm>
            <a:prstGeom prst="rect">
              <a:avLst/>
            </a:prstGeom>
          </p:spPr>
        </p:pic>
        <p:pic>
          <p:nvPicPr>
            <p:cNvPr id="9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695" y="2331298"/>
              <a:ext cx="596041" cy="841269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B26D2C-1BC9-4238-BC4C-795267AEDD6F}"/>
              </a:ext>
            </a:extLst>
          </p:cNvPr>
          <p:cNvSpPr txBox="1"/>
          <p:nvPr/>
        </p:nvSpPr>
        <p:spPr>
          <a:xfrm>
            <a:off x="1917989" y="1985759"/>
            <a:ext cx="79689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so sánh 2 số có ba chữ số dựa vào việc so sánh các </a:t>
            </a:r>
            <a:r>
              <a:rPr lang="nl-N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 trăm, chục, đơn vị.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62851" y="3990603"/>
            <a:ext cx="760068" cy="523221"/>
            <a:chOff x="5056546" y="1975436"/>
            <a:chExt cx="1772914" cy="1393004"/>
          </a:xfrm>
        </p:grpSpPr>
        <p:pic>
          <p:nvPicPr>
            <p:cNvPr id="13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6546" y="1975436"/>
              <a:ext cx="1772914" cy="1393004"/>
            </a:xfrm>
            <a:prstGeom prst="rect">
              <a:avLst/>
            </a:prstGeom>
          </p:spPr>
        </p:pic>
        <p:pic>
          <p:nvPicPr>
            <p:cNvPr id="1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550" y="2383789"/>
              <a:ext cx="455161" cy="73628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2409" y="2576026"/>
              <a:ext cx="469353" cy="79241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4F928FB-968A-4666-9173-178A617D7C9E}"/>
              </a:ext>
            </a:extLst>
          </p:cNvPr>
          <p:cNvSpPr txBox="1"/>
          <p:nvPr/>
        </p:nvSpPr>
        <p:spPr>
          <a:xfrm>
            <a:off x="3917388" y="3990604"/>
            <a:ext cx="5674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78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</TotalTime>
  <Words>703</Words>
  <Application>Microsoft Office PowerPoint</Application>
  <PresentationFormat>Custom</PresentationFormat>
  <Paragraphs>188</Paragraphs>
  <Slides>21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Windows User</cp:lastModifiedBy>
  <cp:revision>333</cp:revision>
  <dcterms:created xsi:type="dcterms:W3CDTF">2021-06-02T01:34:28Z</dcterms:created>
  <dcterms:modified xsi:type="dcterms:W3CDTF">2022-03-20T04:44:28Z</dcterms:modified>
</cp:coreProperties>
</file>