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75" r:id="rId6"/>
    <p:sldId id="259" r:id="rId7"/>
    <p:sldId id="260" r:id="rId8"/>
    <p:sldId id="277" r:id="rId9"/>
    <p:sldId id="261" r:id="rId10"/>
    <p:sldId id="269" r:id="rId11"/>
    <p:sldId id="270" r:id="rId12"/>
    <p:sldId id="271" r:id="rId13"/>
    <p:sldId id="266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53" autoAdjust="0"/>
    <p:restoredTop sz="94660"/>
  </p:normalViewPr>
  <p:slideViewPr>
    <p:cSldViewPr snapToGrid="0">
      <p:cViewPr varScale="1">
        <p:scale>
          <a:sx n="73" d="100"/>
          <a:sy n="73" d="100"/>
        </p:scale>
        <p:origin x="3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2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3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9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2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1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4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5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7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A4FAC-5598-4FEA-B73D-F5362953F840}" type="datetimeFigureOut">
              <a:rPr lang="en-US" smtClean="0"/>
              <a:pPr/>
              <a:t>27/02/2022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5D38A-618B-4D14-AA0D-D68B9CB23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4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9413" y="201881"/>
            <a:ext cx="108025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UBND QUẬN LONG BIÊN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7" name="Rectangle 6"/>
          <p:cNvSpPr/>
          <p:nvPr/>
        </p:nvSpPr>
        <p:spPr>
          <a:xfrm>
            <a:off x="1151906" y="2458192"/>
            <a:ext cx="104384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TOÁN 3</a:t>
            </a:r>
          </a:p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LÀM QUEN VỚI CHỮ SỐ LA MÃ</a:t>
            </a:r>
          </a:p>
          <a:p>
            <a:pPr algn="ctr"/>
            <a:r>
              <a:rPr lang="en-US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Tuần</a:t>
            </a:r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24 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657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6769" y="271790"/>
            <a:ext cx="833766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TẮC HÌNH THÀNH CHỮ SỐ LA MÃ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7375" y="1006668"/>
            <a:ext cx="660309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I,X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77112" y="1584234"/>
            <a:ext cx="485068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7112" y="2161800"/>
            <a:ext cx="7979428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3681" y="4297009"/>
            <a:ext cx="8102859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endParaRPr lang="en-US" sz="25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40136" y="3373679"/>
            <a:ext cx="954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IV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urved Right Arrow 8"/>
          <p:cNvSpPr/>
          <p:nvPr/>
        </p:nvSpPr>
        <p:spPr>
          <a:xfrm rot="5400000">
            <a:off x="3552342" y="3303050"/>
            <a:ext cx="153363" cy="4630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3240136" y="3145249"/>
            <a:ext cx="777777" cy="232735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- 1</a:t>
            </a:r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22247" y="5501202"/>
            <a:ext cx="750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rgbClr val="7030A0"/>
                </a:solidFill>
                <a:effectLst/>
              </a:rPr>
              <a:t>XI</a:t>
            </a:r>
            <a:endParaRPr lang="en-US" sz="5400" b="1" cap="none" spc="0" dirty="0">
              <a:ln/>
              <a:solidFill>
                <a:srgbClr val="7030A0"/>
              </a:solidFill>
              <a:effectLst/>
            </a:endParaRPr>
          </a:p>
        </p:txBody>
      </p:sp>
      <p:sp>
        <p:nvSpPr>
          <p:cNvPr id="12" name="Curved Down Arrow 11"/>
          <p:cNvSpPr/>
          <p:nvPr/>
        </p:nvSpPr>
        <p:spPr>
          <a:xfrm>
            <a:off x="3131191" y="5501202"/>
            <a:ext cx="532637" cy="1852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3022247" y="5228329"/>
            <a:ext cx="714779" cy="237354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+ 1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46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 animBg="1"/>
      <p:bldP spid="10" grpId="0" animBg="1"/>
      <p:bldP spid="11" grpId="0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95896" y="1021277"/>
            <a:ext cx="81534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37407" y="1626918"/>
            <a:ext cx="3137066" cy="3574474"/>
            <a:chOff x="96" y="1968"/>
            <a:chExt cx="1596" cy="1848"/>
          </a:xfrm>
        </p:grpSpPr>
        <p:pic>
          <p:nvPicPr>
            <p:cNvPr id="4" name="Picture 6" descr="HO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" y="1968"/>
              <a:ext cx="1596" cy="1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736" y="2792"/>
              <a:ext cx="464" cy="288"/>
              <a:chOff x="768" y="2808"/>
              <a:chExt cx="464" cy="288"/>
            </a:xfrm>
          </p:grpSpPr>
          <p:sp>
            <p:nvSpPr>
              <p:cNvPr id="6" name="Rectangle 10"/>
              <p:cNvSpPr>
                <a:spLocks noChangeArrowheads="1"/>
              </p:cNvSpPr>
              <p:nvPr/>
            </p:nvSpPr>
            <p:spPr bwMode="auto">
              <a:xfrm>
                <a:off x="768" y="2808"/>
                <a:ext cx="240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7" name="AutoShape 11"/>
              <p:cNvSpPr>
                <a:spLocks noChangeArrowheads="1"/>
              </p:cNvSpPr>
              <p:nvPr/>
            </p:nvSpPr>
            <p:spPr bwMode="auto">
              <a:xfrm rot="-3556708">
                <a:off x="1020" y="2692"/>
                <a:ext cx="88" cy="336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3823855" y="1698171"/>
            <a:ext cx="3135084" cy="3515096"/>
            <a:chOff x="1920" y="1950"/>
            <a:chExt cx="1614" cy="1842"/>
          </a:xfrm>
        </p:grpSpPr>
        <p:pic>
          <p:nvPicPr>
            <p:cNvPr id="9" name="Picture 7" descr="HO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0" y="1950"/>
              <a:ext cx="1614" cy="1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14"/>
            <p:cNvGrpSpPr>
              <a:grpSpLocks/>
            </p:cNvGrpSpPr>
            <p:nvPr/>
          </p:nvGrpSpPr>
          <p:grpSpPr bwMode="auto">
            <a:xfrm>
              <a:off x="2453" y="2286"/>
              <a:ext cx="763" cy="528"/>
              <a:chOff x="2453" y="2286"/>
              <a:chExt cx="763" cy="528"/>
            </a:xfrm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2640" y="2286"/>
                <a:ext cx="1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rot="5400000">
                <a:off x="2952" y="2454"/>
                <a:ext cx="48" cy="480"/>
              </a:xfrm>
              <a:prstGeom prst="flowChartDecision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AutoShape 17"/>
              <p:cNvSpPr>
                <a:spLocks noChangeArrowheads="1"/>
              </p:cNvSpPr>
              <p:nvPr/>
            </p:nvSpPr>
            <p:spPr bwMode="auto">
              <a:xfrm rot="3667768">
                <a:off x="2557" y="2634"/>
                <a:ext cx="76" cy="283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5" name="Group 19"/>
          <p:cNvGrpSpPr>
            <a:grpSpLocks/>
          </p:cNvGrpSpPr>
          <p:nvPr/>
        </p:nvGrpSpPr>
        <p:grpSpPr bwMode="auto">
          <a:xfrm>
            <a:off x="7469579" y="1733797"/>
            <a:ext cx="3123210" cy="3348842"/>
            <a:chOff x="3792" y="1920"/>
            <a:chExt cx="1577" cy="1701"/>
          </a:xfrm>
        </p:grpSpPr>
        <p:pic>
          <p:nvPicPr>
            <p:cNvPr id="17" name="Picture 7" descr="HO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2" y="1920"/>
              <a:ext cx="1577" cy="1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4544" y="2240"/>
              <a:ext cx="144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9" name="AutoShape 22"/>
            <p:cNvSpPr>
              <a:spLocks noChangeArrowheads="1"/>
            </p:cNvSpPr>
            <p:nvPr/>
          </p:nvSpPr>
          <p:spPr bwMode="auto">
            <a:xfrm rot="-1931821">
              <a:off x="4453" y="2264"/>
              <a:ext cx="57" cy="432"/>
            </a:xfrm>
            <a:prstGeom prst="flowChartDecision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20" name="AutoShape 23"/>
            <p:cNvSpPr>
              <a:spLocks noChangeArrowheads="1"/>
            </p:cNvSpPr>
            <p:nvPr/>
          </p:nvSpPr>
          <p:spPr bwMode="auto">
            <a:xfrm rot="5217740">
              <a:off x="4372" y="2494"/>
              <a:ext cx="92" cy="381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50722" y="1"/>
            <a:ext cx="5379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i="1" kern="10" dirty="0" err="1" smtClean="0">
                <a:solidFill>
                  <a:srgbClr val="FF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mmercial Script" panose="020B7200000000000000" pitchFamily="34" charset="0"/>
              </a:rPr>
              <a:t>LuyÖn</a:t>
            </a:r>
            <a:r>
              <a:rPr lang="en-US" sz="7200" i="1" kern="10" dirty="0" smtClean="0">
                <a:solidFill>
                  <a:srgbClr val="FF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mmercial Script" panose="020B7200000000000000" pitchFamily="34" charset="0"/>
              </a:rPr>
              <a:t> </a:t>
            </a:r>
            <a:r>
              <a:rPr lang="en-US" sz="7200" i="1" kern="10" dirty="0" err="1" smtClean="0">
                <a:solidFill>
                  <a:srgbClr val="FF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mmercial Script" panose="020B7200000000000000" pitchFamily="34" charset="0"/>
              </a:rPr>
              <a:t>tËp</a:t>
            </a:r>
            <a:endParaRPr lang="en-US" sz="7200" i="1" kern="10" dirty="0">
              <a:solidFill>
                <a:srgbClr val="FF66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Commercial Script" panose="020B7200000000000000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10901" y="5450774"/>
            <a:ext cx="9947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4giờ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4180114" y="5427024"/>
            <a:ext cx="2541320" cy="473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vi-VN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altLang="vi-VN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7600209" y="5332021"/>
            <a:ext cx="3348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8giờ 55 </a:t>
            </a:r>
            <a:r>
              <a:rPr lang="en-US" altLang="vi-VN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9 </a:t>
            </a:r>
            <a:r>
              <a:rPr lang="en-US" altLang="vi-VN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alt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vi-VN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33400" y="427512"/>
            <a:ext cx="81534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vi-VN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altLang="vi-VN" sz="2800" b="1" dirty="0" smtClean="0">
                <a:solidFill>
                  <a:srgbClr val="002060"/>
                </a:solidFill>
                <a:latin typeface=".VnTime" pitchFamily="34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32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7570" y="653144"/>
            <a:ext cx="5781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vi-VN" dirty="0" smtClean="0">
              <a:solidFill>
                <a:srgbClr val="0000FF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I;</a:t>
            </a:r>
            <a:endParaRPr lang="en-US" altLang="vi-VN" sz="4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64426" y="1282535"/>
            <a:ext cx="4439323" cy="78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III;</a:t>
            </a:r>
            <a:endParaRPr lang="en-US" sz="4400" dirty="0"/>
          </a:p>
        </p:txBody>
      </p:sp>
      <p:sp>
        <p:nvSpPr>
          <p:cNvPr id="5" name="Rectangle 4"/>
          <p:cNvSpPr/>
          <p:nvPr/>
        </p:nvSpPr>
        <p:spPr>
          <a:xfrm>
            <a:off x="2790702" y="1318161"/>
            <a:ext cx="35194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IV;</a:t>
            </a:r>
            <a:endParaRPr lang="en-US" altLang="vi-VN" sz="4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69475" y="1294410"/>
            <a:ext cx="26406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VI;</a:t>
            </a:r>
            <a:endParaRPr lang="en-US" altLang="vi-VN" sz="4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48248" y="1318161"/>
            <a:ext cx="20497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VII;</a:t>
            </a:r>
            <a:endParaRPr lang="en-US" altLang="vi-VN" sz="4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64529" y="1306286"/>
            <a:ext cx="9381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IX;</a:t>
            </a:r>
            <a:endParaRPr lang="en-US" altLang="vi-VN" sz="4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38306" y="1318161"/>
            <a:ext cx="9500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XI;</a:t>
            </a:r>
            <a:endParaRPr lang="en-US" altLang="vi-VN" sz="4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05205" y="1341912"/>
            <a:ext cx="14131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VIII;</a:t>
            </a:r>
            <a:endParaRPr lang="en-US" altLang="vi-VN" sz="4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06494" y="1365662"/>
            <a:ext cx="13419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dirty="0" smtClean="0">
                <a:solidFill>
                  <a:srgbClr val="0000FF"/>
                </a:solidFill>
                <a:latin typeface=".VnTime" pitchFamily="34" charset="0"/>
              </a:rPr>
              <a:t>XII.</a:t>
            </a:r>
            <a:endParaRPr lang="en-US" altLang="vi-VN" sz="4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45829" y="4999512"/>
            <a:ext cx="31707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endParaRPr lang="en-US" alt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06287" y="2090057"/>
            <a:ext cx="1745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81299" y="2553195"/>
            <a:ext cx="45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III: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56312" y="2945081"/>
            <a:ext cx="40538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IV: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24447" y="3336966"/>
            <a:ext cx="3685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dirty="0" smtClean="0">
                <a:solidFill>
                  <a:srgbClr val="0000FF"/>
                </a:solidFill>
                <a:latin typeface=".VnTime" pitchFamily="34" charset="0"/>
              </a:rPr>
              <a:t>           </a:t>
            </a:r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80706" y="3752602"/>
            <a:ext cx="3367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VII: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99459" y="4120738"/>
            <a:ext cx="43938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IX: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075709" y="4583875"/>
            <a:ext cx="56764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XI: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348842" y="4975761"/>
            <a:ext cx="6400800" cy="535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VIII: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79470" y="5355770"/>
            <a:ext cx="682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XII: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4591050" y="419100"/>
            <a:ext cx="3429000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i="1" kern="10" dirty="0" err="1">
                <a:solidFill>
                  <a:srgbClr val="FF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mmercial Script" panose="020B7200000000000000" pitchFamily="34" charset="0"/>
              </a:rPr>
              <a:t>LuyÖn</a:t>
            </a:r>
            <a:r>
              <a:rPr lang="en-US" sz="4800" i="1" kern="10" dirty="0">
                <a:solidFill>
                  <a:srgbClr val="FF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mmercial Script" panose="020B7200000000000000" pitchFamily="34" charset="0"/>
              </a:rPr>
              <a:t> </a:t>
            </a:r>
            <a:r>
              <a:rPr lang="en-US" sz="4800" i="1" kern="10" dirty="0" err="1">
                <a:solidFill>
                  <a:srgbClr val="FF66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Commercial Script" panose="020B7200000000000000" pitchFamily="34" charset="0"/>
              </a:rPr>
              <a:t>tËp</a:t>
            </a:r>
            <a:endParaRPr lang="en-US" sz="4800" i="1" kern="10" dirty="0">
              <a:solidFill>
                <a:srgbClr val="FF66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Commercial Script" panose="020B7200000000000000" pitchFamily="34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1187532" y="1377538"/>
            <a:ext cx="1151906" cy="987043"/>
            <a:chOff x="480" y="912"/>
            <a:chExt cx="469" cy="537"/>
          </a:xfrm>
        </p:grpSpPr>
        <p:sp>
          <p:nvSpPr>
            <p:cNvPr id="4" name="Oval 7"/>
            <p:cNvSpPr>
              <a:spLocks noChangeArrowheads="1"/>
            </p:cNvSpPr>
            <p:nvPr/>
          </p:nvSpPr>
          <p:spPr bwMode="gray">
            <a:xfrm>
              <a:off x="526" y="1356"/>
              <a:ext cx="394" cy="93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rtl="1"/>
              <a:endParaRPr lang="en-US" sz="1800">
                <a:cs typeface="Arial" panose="020B0604020202020204" pitchFamily="34" charset="0"/>
              </a:endParaRPr>
            </a:p>
          </p:txBody>
        </p:sp>
        <p:sp>
          <p:nvSpPr>
            <p:cNvPr id="5" name="Oval 8"/>
            <p:cNvSpPr>
              <a:spLocks noChangeArrowheads="1"/>
            </p:cNvSpPr>
            <p:nvPr/>
          </p:nvSpPr>
          <p:spPr bwMode="gray">
            <a:xfrm>
              <a:off x="480" y="912"/>
              <a:ext cx="469" cy="46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6" name="Oval 9"/>
            <p:cNvSpPr>
              <a:spLocks noChangeArrowheads="1"/>
            </p:cNvSpPr>
            <p:nvPr/>
          </p:nvSpPr>
          <p:spPr bwMode="gray">
            <a:xfrm>
              <a:off x="490" y="923"/>
              <a:ext cx="447" cy="448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5001"/>
                  </a:schemeClr>
                </a:gs>
                <a:gs pos="100000">
                  <a:schemeClr val="fol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gray">
            <a:xfrm>
              <a:off x="507" y="940"/>
              <a:ext cx="405" cy="4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 sz="1800">
                <a:latin typeface="Arial" charset="0"/>
                <a:cs typeface="Arial" charset="0"/>
              </a:endParaRPr>
            </a:p>
          </p:txBody>
        </p:sp>
        <p:pic>
          <p:nvPicPr>
            <p:cNvPr id="8" name="Picture 11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90" y="940"/>
              <a:ext cx="297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12"/>
            <p:cNvSpPr txBox="1">
              <a:spLocks noChangeArrowheads="1"/>
            </p:cNvSpPr>
            <p:nvPr/>
          </p:nvSpPr>
          <p:spPr bwMode="gray">
            <a:xfrm>
              <a:off x="553" y="969"/>
              <a:ext cx="30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rtl="1"/>
              <a:r>
                <a:rPr lang="en-US" sz="20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0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3</a:t>
              </a:r>
              <a:endPara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398816" y="1448790"/>
            <a:ext cx="82058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 i="1" dirty="0" err="1">
                <a:solidFill>
                  <a:srgbClr val="002060"/>
                </a:solidFill>
                <a:latin typeface=".VnTime" panose="020B7200000000000000" pitchFamily="34" charset="0"/>
              </a:rPr>
              <a:t>ViÕt</a:t>
            </a:r>
            <a:r>
              <a:rPr lang="en-US" sz="3600" b="1" i="1" dirty="0">
                <a:solidFill>
                  <a:srgbClr val="002060"/>
                </a:solidFill>
                <a:latin typeface=".VnTime" panose="020B7200000000000000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.VnTime" panose="020B7200000000000000" pitchFamily="34" charset="0"/>
              </a:rPr>
              <a:t>c¸c</a:t>
            </a:r>
            <a:r>
              <a:rPr lang="en-US" sz="3600" b="1" i="1" dirty="0">
                <a:solidFill>
                  <a:srgbClr val="002060"/>
                </a:solidFill>
                <a:latin typeface=".VnTime" panose="020B7200000000000000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.VnTime" panose="020B7200000000000000" pitchFamily="34" charset="0"/>
              </a:rPr>
              <a:t>sè</a:t>
            </a:r>
            <a:r>
              <a:rPr lang="en-US" sz="3600" b="1" i="1" dirty="0">
                <a:solidFill>
                  <a:srgbClr val="002060"/>
                </a:solidFill>
                <a:latin typeface=".VnTime" panose="020B7200000000000000" pitchFamily="34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.VnTime" panose="020B7200000000000000" pitchFamily="34" charset="0"/>
              </a:rPr>
              <a:t>II, VI, V, VII, IV, IX, XI: </a:t>
            </a:r>
            <a:endParaRPr lang="en-US" sz="3600" b="1" dirty="0">
              <a:solidFill>
                <a:srgbClr val="002060"/>
              </a:solidFill>
              <a:latin typeface=".VnTime" panose="020B7200000000000000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066307" y="2541319"/>
            <a:ext cx="58236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FF00FF"/>
                </a:solidFill>
                <a:latin typeface=".VnTime" panose="020B7200000000000000" pitchFamily="34" charset="0"/>
              </a:rPr>
              <a:t>    a)</a:t>
            </a:r>
            <a:r>
              <a:rPr lang="en-US" b="1" i="1" dirty="0" smtClean="0">
                <a:solidFill>
                  <a:srgbClr val="FF00FF"/>
                </a:solidFill>
                <a:latin typeface=".VnTime" panose="020B7200000000000000" pitchFamily="34" charset="0"/>
              </a:rPr>
              <a:t>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054431" y="3835729"/>
            <a:ext cx="53866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B) 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2505694" y="3123210"/>
            <a:ext cx="50387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II, IV, V, VI, VII, IX, XI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52472" y="4417620"/>
            <a:ext cx="5802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.VnTime" panose="020B7200000000000000" pitchFamily="34" charset="0"/>
              </a:rPr>
              <a:t>       XI, IX, VII, VI, V, IV, II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5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0042" y="653144"/>
            <a:ext cx="93458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altLang="vi-V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2293917" y="1852551"/>
            <a:ext cx="1434936" cy="1857498"/>
            <a:chOff x="1008" y="1920"/>
            <a:chExt cx="384" cy="672"/>
          </a:xfrm>
        </p:grpSpPr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1008" y="1920"/>
              <a:ext cx="96" cy="672"/>
              <a:chOff x="1056" y="1872"/>
              <a:chExt cx="96" cy="672"/>
            </a:xfrm>
          </p:grpSpPr>
          <p:sp>
            <p:nvSpPr>
              <p:cNvPr id="8" name="Line 26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624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Oval 27"/>
              <p:cNvSpPr>
                <a:spLocks noChangeArrowheads="1"/>
              </p:cNvSpPr>
              <p:nvPr/>
            </p:nvSpPr>
            <p:spPr bwMode="auto">
              <a:xfrm>
                <a:off x="1056" y="18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1296" y="1920"/>
              <a:ext cx="96" cy="672"/>
              <a:chOff x="1056" y="1872"/>
              <a:chExt cx="96" cy="672"/>
            </a:xfrm>
          </p:grpSpPr>
          <p:sp>
            <p:nvSpPr>
              <p:cNvPr id="6" name="Line 30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624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Oval 31"/>
              <p:cNvSpPr>
                <a:spLocks noChangeArrowheads="1"/>
              </p:cNvSpPr>
              <p:nvPr/>
            </p:nvSpPr>
            <p:spPr bwMode="auto">
              <a:xfrm>
                <a:off x="1056" y="18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</p:grpSp>
      <p:grpSp>
        <p:nvGrpSpPr>
          <p:cNvPr id="10" name="Group 39"/>
          <p:cNvGrpSpPr>
            <a:grpSpLocks/>
          </p:cNvGrpSpPr>
          <p:nvPr/>
        </p:nvGrpSpPr>
        <p:grpSpPr bwMode="auto">
          <a:xfrm>
            <a:off x="5403273" y="1900052"/>
            <a:ext cx="2244436" cy="1733798"/>
            <a:chOff x="1920" y="1920"/>
            <a:chExt cx="480" cy="672"/>
          </a:xfrm>
        </p:grpSpPr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920" y="1920"/>
              <a:ext cx="432" cy="672"/>
              <a:chOff x="1920" y="1920"/>
              <a:chExt cx="432" cy="672"/>
            </a:xfrm>
          </p:grpSpPr>
          <p:sp>
            <p:nvSpPr>
              <p:cNvPr id="13" name="Line 33"/>
              <p:cNvSpPr>
                <a:spLocks noChangeShapeType="1"/>
              </p:cNvSpPr>
              <p:nvPr/>
            </p:nvSpPr>
            <p:spPr bwMode="auto">
              <a:xfrm>
                <a:off x="1968" y="1968"/>
                <a:ext cx="144" cy="624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Oval 34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5" name="Line 36"/>
              <p:cNvSpPr>
                <a:spLocks noChangeShapeType="1"/>
              </p:cNvSpPr>
              <p:nvPr/>
            </p:nvSpPr>
            <p:spPr bwMode="auto">
              <a:xfrm flipH="1">
                <a:off x="2160" y="1968"/>
                <a:ext cx="192" cy="624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Oval 37"/>
            <p:cNvSpPr>
              <a:spLocks noChangeArrowheads="1"/>
            </p:cNvSpPr>
            <p:nvPr/>
          </p:nvSpPr>
          <p:spPr bwMode="auto">
            <a:xfrm>
              <a:off x="2304" y="1920"/>
              <a:ext cx="96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16" name="Group 46"/>
          <p:cNvGrpSpPr>
            <a:grpSpLocks/>
          </p:cNvGrpSpPr>
          <p:nvPr/>
        </p:nvGrpSpPr>
        <p:grpSpPr bwMode="auto">
          <a:xfrm>
            <a:off x="8633361" y="1888177"/>
            <a:ext cx="1531916" cy="1821873"/>
            <a:chOff x="3792" y="1920"/>
            <a:chExt cx="528" cy="720"/>
          </a:xfrm>
        </p:grpSpPr>
        <p:sp>
          <p:nvSpPr>
            <p:cNvPr id="17" name="Line 43"/>
            <p:cNvSpPr>
              <a:spLocks noChangeShapeType="1"/>
            </p:cNvSpPr>
            <p:nvPr/>
          </p:nvSpPr>
          <p:spPr bwMode="auto">
            <a:xfrm flipH="1">
              <a:off x="3840" y="1968"/>
              <a:ext cx="384" cy="672"/>
            </a:xfrm>
            <a:prstGeom prst="line">
              <a:avLst/>
            </a:prstGeom>
            <a:noFill/>
            <a:ln w="57150" cmpd="thinThick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" name="Group 45"/>
            <p:cNvGrpSpPr>
              <a:grpSpLocks/>
            </p:cNvGrpSpPr>
            <p:nvPr/>
          </p:nvGrpSpPr>
          <p:grpSpPr bwMode="auto">
            <a:xfrm>
              <a:off x="3792" y="1920"/>
              <a:ext cx="528" cy="720"/>
              <a:chOff x="3792" y="1920"/>
              <a:chExt cx="528" cy="720"/>
            </a:xfrm>
          </p:grpSpPr>
          <p:sp>
            <p:nvSpPr>
              <p:cNvPr id="19" name="Line 41"/>
              <p:cNvSpPr>
                <a:spLocks noChangeShapeType="1"/>
              </p:cNvSpPr>
              <p:nvPr/>
            </p:nvSpPr>
            <p:spPr bwMode="auto">
              <a:xfrm>
                <a:off x="3840" y="1968"/>
                <a:ext cx="480" cy="672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Oval 42"/>
              <p:cNvSpPr>
                <a:spLocks noChangeArrowheads="1"/>
              </p:cNvSpPr>
              <p:nvPr/>
            </p:nvSpPr>
            <p:spPr bwMode="auto">
              <a:xfrm>
                <a:off x="3792" y="1920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21" name="Oval 44"/>
              <p:cNvSpPr>
                <a:spLocks noChangeArrowheads="1"/>
              </p:cNvSpPr>
              <p:nvPr/>
            </p:nvSpPr>
            <p:spPr bwMode="auto">
              <a:xfrm>
                <a:off x="4176" y="1920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2422566" y="3764478"/>
            <a:ext cx="997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     2</a:t>
            </a:r>
            <a:endParaRPr lang="en-US" altLang="vi-VN" sz="24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45959" y="3776353"/>
            <a:ext cx="1107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     5</a:t>
            </a:r>
            <a:endParaRPr lang="en-US" altLang="vi-VN" sz="24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906495" y="3823855"/>
            <a:ext cx="14487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      10</a:t>
            </a:r>
            <a:endParaRPr lang="en-US" altLang="vi-VN" sz="24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85060" y="4417621"/>
            <a:ext cx="78733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a)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.VnTime" pitchFamily="34" charset="0"/>
              </a:rPr>
              <a:t>Vậy</a:t>
            </a: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21.</a:t>
            </a:r>
            <a:endParaRPr lang="en-US" altLang="vi-VN" sz="24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66306" y="4868883"/>
            <a:ext cx="57357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  b)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9.</a:t>
            </a:r>
            <a:endParaRPr lang="en-US" altLang="vi-VN" sz="24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27598" y="5510151"/>
            <a:ext cx="48345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alt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5055" y="605642"/>
            <a:ext cx="8573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altLang="vi-VN" b="1" dirty="0" smtClean="0"/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: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endParaRPr lang="en-US" altLang="vi-VN" sz="24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13808" y="1199408"/>
            <a:ext cx="76595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0000FF"/>
                </a:solidFill>
                <a:latin typeface=".VnTime" pitchFamily="34" charset="0"/>
              </a:rPr>
              <a:t>a) 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21</a:t>
            </a:r>
            <a:r>
              <a:rPr lang="en-US" altLang="vi-VN" sz="2800" b="1" dirty="0" smtClean="0">
                <a:solidFill>
                  <a:srgbClr val="0000FF"/>
                </a:solidFill>
                <a:latin typeface=".VnTime" pitchFamily="34" charset="0"/>
              </a:rPr>
              <a:t>.</a:t>
            </a:r>
            <a:endParaRPr lang="en-US" altLang="vi-VN" sz="28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2362200" y="2042556"/>
            <a:ext cx="2245426" cy="1691244"/>
            <a:chOff x="1584" y="2496"/>
            <a:chExt cx="864" cy="672"/>
          </a:xfrm>
        </p:grpSpPr>
        <p:grpSp>
          <p:nvGrpSpPr>
            <p:cNvPr id="5" name="Group 47"/>
            <p:cNvGrpSpPr>
              <a:grpSpLocks/>
            </p:cNvGrpSpPr>
            <p:nvPr/>
          </p:nvGrpSpPr>
          <p:grpSpPr bwMode="auto">
            <a:xfrm>
              <a:off x="2064" y="2496"/>
              <a:ext cx="384" cy="672"/>
              <a:chOff x="1008" y="1920"/>
              <a:chExt cx="384" cy="672"/>
            </a:xfrm>
          </p:grpSpPr>
          <p:grpSp>
            <p:nvGrpSpPr>
              <p:cNvPr id="16" name="Group 48"/>
              <p:cNvGrpSpPr>
                <a:grpSpLocks/>
              </p:cNvGrpSpPr>
              <p:nvPr/>
            </p:nvGrpSpPr>
            <p:grpSpPr bwMode="auto">
              <a:xfrm>
                <a:off x="1008" y="1920"/>
                <a:ext cx="96" cy="672"/>
                <a:chOff x="1056" y="1872"/>
                <a:chExt cx="96" cy="672"/>
              </a:xfrm>
            </p:grpSpPr>
            <p:sp>
              <p:nvSpPr>
                <p:cNvPr id="20" name="Line 49"/>
                <p:cNvSpPr>
                  <a:spLocks noChangeShapeType="1"/>
                </p:cNvSpPr>
                <p:nvPr/>
              </p:nvSpPr>
              <p:spPr bwMode="auto">
                <a:xfrm>
                  <a:off x="1104" y="1920"/>
                  <a:ext cx="0" cy="624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Oval 50"/>
                <p:cNvSpPr>
                  <a:spLocks noChangeArrowheads="1"/>
                </p:cNvSpPr>
                <p:nvPr/>
              </p:nvSpPr>
              <p:spPr bwMode="auto">
                <a:xfrm>
                  <a:off x="1056" y="1872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altLang="vi-VN"/>
                </a:p>
              </p:txBody>
            </p:sp>
          </p:grpSp>
          <p:grpSp>
            <p:nvGrpSpPr>
              <p:cNvPr id="17" name="Group 51"/>
              <p:cNvGrpSpPr>
                <a:grpSpLocks/>
              </p:cNvGrpSpPr>
              <p:nvPr/>
            </p:nvGrpSpPr>
            <p:grpSpPr bwMode="auto">
              <a:xfrm>
                <a:off x="1296" y="1920"/>
                <a:ext cx="96" cy="672"/>
                <a:chOff x="1056" y="1872"/>
                <a:chExt cx="96" cy="672"/>
              </a:xfrm>
            </p:grpSpPr>
            <p:sp>
              <p:nvSpPr>
                <p:cNvPr id="18" name="Line 52"/>
                <p:cNvSpPr>
                  <a:spLocks noChangeShapeType="1"/>
                </p:cNvSpPr>
                <p:nvPr/>
              </p:nvSpPr>
              <p:spPr bwMode="auto">
                <a:xfrm>
                  <a:off x="1104" y="1920"/>
                  <a:ext cx="0" cy="624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Oval 53"/>
                <p:cNvSpPr>
                  <a:spLocks noChangeArrowheads="1"/>
                </p:cNvSpPr>
                <p:nvPr/>
              </p:nvSpPr>
              <p:spPr bwMode="auto">
                <a:xfrm>
                  <a:off x="1056" y="1872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altLang="vi-VN"/>
                </a:p>
              </p:txBody>
            </p:sp>
          </p:grpSp>
        </p:grpSp>
        <p:grpSp>
          <p:nvGrpSpPr>
            <p:cNvPr id="6" name="Group 67"/>
            <p:cNvGrpSpPr>
              <a:grpSpLocks/>
            </p:cNvGrpSpPr>
            <p:nvPr/>
          </p:nvGrpSpPr>
          <p:grpSpPr bwMode="auto">
            <a:xfrm>
              <a:off x="1584" y="2496"/>
              <a:ext cx="720" cy="672"/>
              <a:chOff x="1584" y="2496"/>
              <a:chExt cx="720" cy="672"/>
            </a:xfrm>
          </p:grpSpPr>
          <p:grpSp>
            <p:nvGrpSpPr>
              <p:cNvPr id="7" name="Group 41"/>
              <p:cNvGrpSpPr>
                <a:grpSpLocks/>
              </p:cNvGrpSpPr>
              <p:nvPr/>
            </p:nvGrpSpPr>
            <p:grpSpPr bwMode="auto">
              <a:xfrm>
                <a:off x="1584" y="2496"/>
                <a:ext cx="480" cy="672"/>
                <a:chOff x="1920" y="1920"/>
                <a:chExt cx="480" cy="672"/>
              </a:xfrm>
            </p:grpSpPr>
            <p:grpSp>
              <p:nvGrpSpPr>
                <p:cNvPr id="11" name="Group 42"/>
                <p:cNvGrpSpPr>
                  <a:grpSpLocks/>
                </p:cNvGrpSpPr>
                <p:nvPr/>
              </p:nvGrpSpPr>
              <p:grpSpPr bwMode="auto">
                <a:xfrm>
                  <a:off x="1920" y="1920"/>
                  <a:ext cx="432" cy="672"/>
                  <a:chOff x="1920" y="1920"/>
                  <a:chExt cx="432" cy="672"/>
                </a:xfrm>
              </p:grpSpPr>
              <p:sp>
                <p:nvSpPr>
                  <p:cNvPr id="13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1968"/>
                    <a:ext cx="144" cy="624"/>
                  </a:xfrm>
                  <a:prstGeom prst="line">
                    <a:avLst/>
                  </a:prstGeom>
                  <a:noFill/>
                  <a:ln w="57150" cmpd="thinThick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920"/>
                    <a:ext cx="96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vi-VN" altLang="vi-VN"/>
                  </a:p>
                </p:txBody>
              </p:sp>
              <p:sp>
                <p:nvSpPr>
                  <p:cNvPr id="15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160" y="1968"/>
                    <a:ext cx="192" cy="624"/>
                  </a:xfrm>
                  <a:prstGeom prst="line">
                    <a:avLst/>
                  </a:prstGeom>
                  <a:noFill/>
                  <a:ln w="57150" cmpd="thinThick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" name="Oval 46"/>
                <p:cNvSpPr>
                  <a:spLocks noChangeArrowheads="1"/>
                </p:cNvSpPr>
                <p:nvPr/>
              </p:nvSpPr>
              <p:spPr bwMode="auto">
                <a:xfrm>
                  <a:off x="2304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altLang="vi-VN"/>
                </a:p>
              </p:txBody>
            </p:sp>
          </p:grpSp>
          <p:grpSp>
            <p:nvGrpSpPr>
              <p:cNvPr id="8" name="Group 62"/>
              <p:cNvGrpSpPr>
                <a:grpSpLocks/>
              </p:cNvGrpSpPr>
              <p:nvPr/>
            </p:nvGrpSpPr>
            <p:grpSpPr bwMode="auto">
              <a:xfrm>
                <a:off x="2208" y="2496"/>
                <a:ext cx="96" cy="672"/>
                <a:chOff x="2208" y="2496"/>
                <a:chExt cx="96" cy="672"/>
              </a:xfrm>
            </p:grpSpPr>
            <p:sp>
              <p:nvSpPr>
                <p:cNvPr id="9" name="Line 59"/>
                <p:cNvSpPr>
                  <a:spLocks noChangeShapeType="1"/>
                </p:cNvSpPr>
                <p:nvPr/>
              </p:nvSpPr>
              <p:spPr bwMode="auto">
                <a:xfrm>
                  <a:off x="2256" y="2544"/>
                  <a:ext cx="0" cy="624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" name="Oval 60"/>
                <p:cNvSpPr>
                  <a:spLocks noChangeArrowheads="1"/>
                </p:cNvSpPr>
                <p:nvPr/>
              </p:nvSpPr>
              <p:spPr bwMode="auto">
                <a:xfrm>
                  <a:off x="2208" y="2496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altLang="vi-VN"/>
                </a:p>
              </p:txBody>
            </p:sp>
          </p:grpSp>
        </p:grpSp>
      </p:grpSp>
      <p:grpSp>
        <p:nvGrpSpPr>
          <p:cNvPr id="22" name="Group 68"/>
          <p:cNvGrpSpPr>
            <a:grpSpLocks/>
          </p:cNvGrpSpPr>
          <p:nvPr/>
        </p:nvGrpSpPr>
        <p:grpSpPr bwMode="auto">
          <a:xfrm>
            <a:off x="6305796" y="1947553"/>
            <a:ext cx="3230089" cy="1710047"/>
            <a:chOff x="3456" y="2496"/>
            <a:chExt cx="1152" cy="720"/>
          </a:xfrm>
        </p:grpSpPr>
        <p:grpSp>
          <p:nvGrpSpPr>
            <p:cNvPr id="23" name="Group 29"/>
            <p:cNvGrpSpPr>
              <a:grpSpLocks/>
            </p:cNvGrpSpPr>
            <p:nvPr/>
          </p:nvGrpSpPr>
          <p:grpSpPr bwMode="auto">
            <a:xfrm>
              <a:off x="3984" y="2496"/>
              <a:ext cx="528" cy="720"/>
              <a:chOff x="3792" y="1920"/>
              <a:chExt cx="528" cy="720"/>
            </a:xfrm>
          </p:grpSpPr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 flipH="1">
                <a:off x="3840" y="1968"/>
                <a:ext cx="384" cy="672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" name="Group 31"/>
              <p:cNvGrpSpPr>
                <a:grpSpLocks/>
              </p:cNvGrpSpPr>
              <p:nvPr/>
            </p:nvGrpSpPr>
            <p:grpSpPr bwMode="auto">
              <a:xfrm>
                <a:off x="3792" y="1920"/>
                <a:ext cx="528" cy="720"/>
                <a:chOff x="3792" y="1920"/>
                <a:chExt cx="528" cy="720"/>
              </a:xfrm>
            </p:grpSpPr>
            <p:sp>
              <p:nvSpPr>
                <p:cNvPr id="35" name="Line 32"/>
                <p:cNvSpPr>
                  <a:spLocks noChangeShapeType="1"/>
                </p:cNvSpPr>
                <p:nvPr/>
              </p:nvSpPr>
              <p:spPr bwMode="auto">
                <a:xfrm>
                  <a:off x="3840" y="1968"/>
                  <a:ext cx="480" cy="672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Oval 33"/>
                <p:cNvSpPr>
                  <a:spLocks noChangeArrowheads="1"/>
                </p:cNvSpPr>
                <p:nvPr/>
              </p:nvSpPr>
              <p:spPr bwMode="auto">
                <a:xfrm>
                  <a:off x="3792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altLang="vi-VN"/>
                </a:p>
              </p:txBody>
            </p:sp>
            <p:sp>
              <p:nvSpPr>
                <p:cNvPr id="37" name="Oval 34"/>
                <p:cNvSpPr>
                  <a:spLocks noChangeArrowheads="1"/>
                </p:cNvSpPr>
                <p:nvPr/>
              </p:nvSpPr>
              <p:spPr bwMode="auto">
                <a:xfrm>
                  <a:off x="4176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altLang="vi-VN"/>
                </a:p>
              </p:txBody>
            </p:sp>
          </p:grpSp>
        </p:grpSp>
        <p:grpSp>
          <p:nvGrpSpPr>
            <p:cNvPr id="24" name="Group 35"/>
            <p:cNvGrpSpPr>
              <a:grpSpLocks/>
            </p:cNvGrpSpPr>
            <p:nvPr/>
          </p:nvGrpSpPr>
          <p:grpSpPr bwMode="auto">
            <a:xfrm>
              <a:off x="3456" y="2496"/>
              <a:ext cx="528" cy="720"/>
              <a:chOff x="3792" y="1920"/>
              <a:chExt cx="528" cy="720"/>
            </a:xfrm>
          </p:grpSpPr>
          <p:sp>
            <p:nvSpPr>
              <p:cNvPr id="28" name="Line 36"/>
              <p:cNvSpPr>
                <a:spLocks noChangeShapeType="1"/>
              </p:cNvSpPr>
              <p:nvPr/>
            </p:nvSpPr>
            <p:spPr bwMode="auto">
              <a:xfrm flipH="1">
                <a:off x="3840" y="1968"/>
                <a:ext cx="384" cy="672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" name="Group 37"/>
              <p:cNvGrpSpPr>
                <a:grpSpLocks/>
              </p:cNvGrpSpPr>
              <p:nvPr/>
            </p:nvGrpSpPr>
            <p:grpSpPr bwMode="auto">
              <a:xfrm>
                <a:off x="3792" y="1920"/>
                <a:ext cx="528" cy="720"/>
                <a:chOff x="3792" y="1920"/>
                <a:chExt cx="528" cy="720"/>
              </a:xfrm>
            </p:grpSpPr>
            <p:sp>
              <p:nvSpPr>
                <p:cNvPr id="30" name="Line 38"/>
                <p:cNvSpPr>
                  <a:spLocks noChangeShapeType="1"/>
                </p:cNvSpPr>
                <p:nvPr/>
              </p:nvSpPr>
              <p:spPr bwMode="auto">
                <a:xfrm>
                  <a:off x="3840" y="1968"/>
                  <a:ext cx="480" cy="672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Oval 39"/>
                <p:cNvSpPr>
                  <a:spLocks noChangeArrowheads="1"/>
                </p:cNvSpPr>
                <p:nvPr/>
              </p:nvSpPr>
              <p:spPr bwMode="auto">
                <a:xfrm>
                  <a:off x="3792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altLang="vi-VN"/>
                </a:p>
              </p:txBody>
            </p:sp>
            <p:sp>
              <p:nvSpPr>
                <p:cNvPr id="32" name="Oval 40"/>
                <p:cNvSpPr>
                  <a:spLocks noChangeArrowheads="1"/>
                </p:cNvSpPr>
                <p:nvPr/>
              </p:nvSpPr>
              <p:spPr bwMode="auto">
                <a:xfrm>
                  <a:off x="4176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 altLang="vi-VN"/>
                </a:p>
              </p:txBody>
            </p:sp>
          </p:grpSp>
        </p:grpSp>
        <p:grpSp>
          <p:nvGrpSpPr>
            <p:cNvPr id="25" name="Group 66"/>
            <p:cNvGrpSpPr>
              <a:grpSpLocks/>
            </p:cNvGrpSpPr>
            <p:nvPr/>
          </p:nvGrpSpPr>
          <p:grpSpPr bwMode="auto">
            <a:xfrm>
              <a:off x="4512" y="2496"/>
              <a:ext cx="96" cy="720"/>
              <a:chOff x="4512" y="2496"/>
              <a:chExt cx="96" cy="720"/>
            </a:xfrm>
          </p:grpSpPr>
          <p:sp>
            <p:nvSpPr>
              <p:cNvPr id="26" name="Line 64"/>
              <p:cNvSpPr>
                <a:spLocks noChangeShapeType="1"/>
              </p:cNvSpPr>
              <p:nvPr/>
            </p:nvSpPr>
            <p:spPr bwMode="auto">
              <a:xfrm>
                <a:off x="4560" y="2544"/>
                <a:ext cx="0" cy="672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Oval 65"/>
              <p:cNvSpPr>
                <a:spLocks noChangeArrowheads="1"/>
              </p:cNvSpPr>
              <p:nvPr/>
            </p:nvSpPr>
            <p:spPr bwMode="auto">
              <a:xfrm>
                <a:off x="4512" y="2496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</p:grpSp>
      <p:sp>
        <p:nvSpPr>
          <p:cNvPr id="38" name="Rectangle 37"/>
          <p:cNvSpPr/>
          <p:nvPr/>
        </p:nvSpPr>
        <p:spPr>
          <a:xfrm>
            <a:off x="1650671" y="3811979"/>
            <a:ext cx="6167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       b) 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altLang="vi-VN" sz="2400" b="1" dirty="0" smtClean="0">
                <a:solidFill>
                  <a:srgbClr val="0000FF"/>
                </a:solidFill>
                <a:latin typeface=".VnTime" pitchFamily="34" charset="0"/>
              </a:rPr>
              <a:t>.</a:t>
            </a:r>
            <a:endParaRPr lang="en-US" altLang="vi-VN" sz="24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grpSp>
        <p:nvGrpSpPr>
          <p:cNvPr id="39" name="Group 45"/>
          <p:cNvGrpSpPr>
            <a:grpSpLocks/>
          </p:cNvGrpSpPr>
          <p:nvPr/>
        </p:nvGrpSpPr>
        <p:grpSpPr bwMode="auto">
          <a:xfrm>
            <a:off x="3429000" y="4572000"/>
            <a:ext cx="1676400" cy="1752600"/>
            <a:chOff x="2016" y="2496"/>
            <a:chExt cx="1056" cy="1104"/>
          </a:xfrm>
        </p:grpSpPr>
        <p:sp>
          <p:nvSpPr>
            <p:cNvPr id="40" name="Line 29"/>
            <p:cNvSpPr>
              <a:spLocks noChangeShapeType="1"/>
            </p:cNvSpPr>
            <p:nvPr/>
          </p:nvSpPr>
          <p:spPr bwMode="auto">
            <a:xfrm>
              <a:off x="2160" y="2544"/>
              <a:ext cx="384" cy="432"/>
            </a:xfrm>
            <a:prstGeom prst="line">
              <a:avLst/>
            </a:prstGeom>
            <a:noFill/>
            <a:ln w="57150" cmpd="thinThick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44"/>
            <p:cNvGrpSpPr>
              <a:grpSpLocks/>
            </p:cNvGrpSpPr>
            <p:nvPr/>
          </p:nvGrpSpPr>
          <p:grpSpPr bwMode="auto">
            <a:xfrm>
              <a:off x="2208" y="2976"/>
              <a:ext cx="864" cy="576"/>
              <a:chOff x="2208" y="2976"/>
              <a:chExt cx="864" cy="576"/>
            </a:xfrm>
          </p:grpSpPr>
          <p:sp>
            <p:nvSpPr>
              <p:cNvPr id="51" name="Line 30"/>
              <p:cNvSpPr>
                <a:spLocks noChangeShapeType="1"/>
              </p:cNvSpPr>
              <p:nvPr/>
            </p:nvSpPr>
            <p:spPr bwMode="auto">
              <a:xfrm>
                <a:off x="2688" y="3120"/>
                <a:ext cx="384" cy="432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32"/>
              <p:cNvSpPr>
                <a:spLocks noChangeShapeType="1"/>
              </p:cNvSpPr>
              <p:nvPr/>
            </p:nvSpPr>
            <p:spPr bwMode="auto">
              <a:xfrm flipH="1">
                <a:off x="2208" y="3120"/>
                <a:ext cx="336" cy="432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Oval 33"/>
              <p:cNvSpPr>
                <a:spLocks noChangeArrowheads="1"/>
              </p:cNvSpPr>
              <p:nvPr/>
            </p:nvSpPr>
            <p:spPr bwMode="auto">
              <a:xfrm>
                <a:off x="2512" y="2976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54" name="Oval 34"/>
              <p:cNvSpPr>
                <a:spLocks noChangeArrowheads="1"/>
              </p:cNvSpPr>
              <p:nvPr/>
            </p:nvSpPr>
            <p:spPr bwMode="auto">
              <a:xfrm>
                <a:off x="2608" y="30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2504" y="30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  <p:grpSp>
          <p:nvGrpSpPr>
            <p:cNvPr id="42" name="Group 43"/>
            <p:cNvGrpSpPr>
              <a:grpSpLocks/>
            </p:cNvGrpSpPr>
            <p:nvPr/>
          </p:nvGrpSpPr>
          <p:grpSpPr bwMode="auto">
            <a:xfrm>
              <a:off x="2624" y="2544"/>
              <a:ext cx="400" cy="480"/>
              <a:chOff x="2624" y="2544"/>
              <a:chExt cx="400" cy="480"/>
            </a:xfrm>
          </p:grpSpPr>
          <p:sp>
            <p:nvSpPr>
              <p:cNvPr id="49" name="Line 31"/>
              <p:cNvSpPr>
                <a:spLocks noChangeShapeType="1"/>
              </p:cNvSpPr>
              <p:nvPr/>
            </p:nvSpPr>
            <p:spPr bwMode="auto">
              <a:xfrm flipH="1">
                <a:off x="2688" y="2544"/>
                <a:ext cx="336" cy="432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Oval 36"/>
              <p:cNvSpPr>
                <a:spLocks noChangeArrowheads="1"/>
              </p:cNvSpPr>
              <p:nvPr/>
            </p:nvSpPr>
            <p:spPr bwMode="auto">
              <a:xfrm>
                <a:off x="2624" y="2976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  <p:grpSp>
          <p:nvGrpSpPr>
            <p:cNvPr id="43" name="Group 41"/>
            <p:cNvGrpSpPr>
              <a:grpSpLocks/>
            </p:cNvGrpSpPr>
            <p:nvPr/>
          </p:nvGrpSpPr>
          <p:grpSpPr bwMode="auto">
            <a:xfrm>
              <a:off x="2016" y="3064"/>
              <a:ext cx="96" cy="536"/>
              <a:chOff x="2016" y="3064"/>
              <a:chExt cx="96" cy="536"/>
            </a:xfrm>
          </p:grpSpPr>
          <p:sp>
            <p:nvSpPr>
              <p:cNvPr id="47" name="Line 38"/>
              <p:cNvSpPr>
                <a:spLocks noChangeShapeType="1"/>
              </p:cNvSpPr>
              <p:nvPr/>
            </p:nvSpPr>
            <p:spPr bwMode="auto">
              <a:xfrm>
                <a:off x="2064" y="3120"/>
                <a:ext cx="0" cy="480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Oval 39"/>
              <p:cNvSpPr>
                <a:spLocks noChangeArrowheads="1"/>
              </p:cNvSpPr>
              <p:nvPr/>
            </p:nvSpPr>
            <p:spPr bwMode="auto">
              <a:xfrm>
                <a:off x="2016" y="3064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  <p:grpSp>
          <p:nvGrpSpPr>
            <p:cNvPr id="44" name="Group 42"/>
            <p:cNvGrpSpPr>
              <a:grpSpLocks/>
            </p:cNvGrpSpPr>
            <p:nvPr/>
          </p:nvGrpSpPr>
          <p:grpSpPr bwMode="auto">
            <a:xfrm>
              <a:off x="2016" y="2496"/>
              <a:ext cx="96" cy="536"/>
              <a:chOff x="2016" y="2496"/>
              <a:chExt cx="96" cy="536"/>
            </a:xfrm>
          </p:grpSpPr>
          <p:sp>
            <p:nvSpPr>
              <p:cNvPr id="45" name="Line 37"/>
              <p:cNvSpPr>
                <a:spLocks noChangeShapeType="1"/>
              </p:cNvSpPr>
              <p:nvPr/>
            </p:nvSpPr>
            <p:spPr bwMode="auto">
              <a:xfrm>
                <a:off x="2064" y="2496"/>
                <a:ext cx="0" cy="480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Oval 40"/>
              <p:cNvSpPr>
                <a:spLocks noChangeArrowheads="1"/>
              </p:cNvSpPr>
              <p:nvPr/>
            </p:nvSpPr>
            <p:spPr bwMode="auto">
              <a:xfrm>
                <a:off x="2016" y="2984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81000" y="228600"/>
            <a:ext cx="7772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vi-VN" sz="4400" b="1" dirty="0">
              <a:solidFill>
                <a:srgbClr val="FF0066"/>
              </a:solidFill>
              <a:latin typeface=".VnTimeH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vi-VN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196935" y="0"/>
            <a:ext cx="8657112" cy="3118068"/>
          </a:xfrm>
          <a:prstGeom prst="horizontalScroll">
            <a:avLst>
              <a:gd name="adj" fmla="val 25000"/>
            </a:avLst>
          </a:prstGeom>
          <a:solidFill>
            <a:srgbClr val="A3EAFB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vi-VN" sz="48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altLang="vi-VN" sz="4800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vi-VN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8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vi-VN" sz="4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vi-VN" sz="4800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vi-VN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800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altLang="vi-VN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vi-VN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3808" y="2933205"/>
            <a:ext cx="87877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3,5/122</a:t>
            </a:r>
          </a:p>
          <a:p>
            <a:pPr>
              <a:buFontTx/>
              <a:buChar char="-"/>
            </a:pP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alt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83875" y="2980705"/>
            <a:ext cx="3569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KHỞI ĐỘNG </a:t>
            </a:r>
            <a:endParaRPr lang="en-US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3719" y="0"/>
            <a:ext cx="4910319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500" b="1" cap="none" spc="0" dirty="0" err="1" smtClean="0">
                <a:ln/>
                <a:solidFill>
                  <a:schemeClr val="accent4"/>
                </a:solidFill>
                <a:effectLst/>
              </a:rPr>
              <a:t>Giải</a:t>
            </a:r>
            <a:r>
              <a:rPr lang="en-US" sz="5500" b="1" cap="none" spc="0" dirty="0" smtClean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5500" b="1" cap="none" spc="0" dirty="0" err="1" smtClean="0">
                <a:ln/>
                <a:solidFill>
                  <a:schemeClr val="accent4"/>
                </a:solidFill>
                <a:effectLst/>
              </a:rPr>
              <a:t>mã</a:t>
            </a:r>
            <a:r>
              <a:rPr lang="en-US" sz="5500" b="1" cap="none" spc="0" dirty="0" smtClean="0">
                <a:ln/>
                <a:solidFill>
                  <a:schemeClr val="accent4"/>
                </a:solidFill>
                <a:effectLst/>
              </a:rPr>
              <a:t> ô </a:t>
            </a:r>
            <a:r>
              <a:rPr lang="en-US" sz="5500" b="1" cap="none" spc="0" dirty="0" err="1" smtClean="0">
                <a:ln/>
                <a:solidFill>
                  <a:schemeClr val="accent4"/>
                </a:solidFill>
                <a:effectLst/>
              </a:rPr>
              <a:t>vuông</a:t>
            </a:r>
            <a:endParaRPr lang="en-US" sz="55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507815"/>
              </p:ext>
            </p:extLst>
          </p:nvPr>
        </p:nvGraphicFramePr>
        <p:xfrm>
          <a:off x="3512438" y="1268413"/>
          <a:ext cx="5181600" cy="4618039"/>
        </p:xfrm>
        <a:graphic>
          <a:graphicData uri="http://schemas.openxmlformats.org/drawingml/2006/table">
            <a:tbl>
              <a:tblPr firstRow="1" bandRow="1"/>
              <a:tblGrid>
                <a:gridCol w="1036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3987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: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091"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: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23" marB="4572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: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3" marB="4572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: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987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: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4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987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3" marB="4572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=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3" marB="4572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=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3987"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250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: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=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215760"/>
              </p:ext>
            </p:extLst>
          </p:nvPr>
        </p:nvGraphicFramePr>
        <p:xfrm>
          <a:off x="3512438" y="1277936"/>
          <a:ext cx="5181600" cy="4618039"/>
        </p:xfrm>
        <a:graphic>
          <a:graphicData uri="http://schemas.openxmlformats.org/drawingml/2006/table">
            <a:tbl>
              <a:tblPr firstRow="1" bandRow="1"/>
              <a:tblGrid>
                <a:gridCol w="1036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3987"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800" b="1" baseline="0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sz="18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091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987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987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3987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250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125</a:t>
                      </a:r>
                      <a:endParaRPr lang="en-US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94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2301875" y="2743200"/>
            <a:ext cx="7620000" cy="800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9050">
                <a:solidFill>
                  <a:srgbClr val="FF99CC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5400" b="1" kern="10" dirty="0"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TimeH" panose="020B7200000000000000" pitchFamily="34" charset="0"/>
              </a:rPr>
              <a:t>Lµm quen víi ch÷ sè La M·</a:t>
            </a:r>
            <a:endParaRPr lang="en-US" sz="5400" b="1" kern="10" dirty="0"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Time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1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97726" y="748145"/>
            <a:ext cx="122398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Yêu cầu cần đạt</a:t>
            </a:r>
          </a:p>
          <a:p>
            <a:pPr algn="ctr"/>
            <a:r>
              <a:rPr lang="it-IT" sz="3200" kern="10" dirty="0" smtClean="0"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3200" kern="10" dirty="0" smtClean="0"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Bước đầu làm quen với chữ số La Mã </a:t>
            </a:r>
          </a:p>
          <a:p>
            <a:pPr algn="ctr"/>
            <a:endParaRPr lang="it-IT" sz="2400" kern="10" dirty="0" smtClean="0"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kern="10" dirty="0"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1911" y="1983179"/>
            <a:ext cx="99040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kern="10" dirty="0" smtClean="0"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- Nhận biết được các chữ số La Mã từ 1-12, số 20, 21.</a:t>
            </a:r>
          </a:p>
          <a:p>
            <a:r>
              <a:rPr lang="it-IT" sz="3200" kern="10" dirty="0" smtClean="0"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- Đọc, biết, nhận biết giá trị của các chữ số LaMã từ </a:t>
            </a:r>
            <a:r>
              <a:rPr lang="it-IT" sz="2800" kern="10" dirty="0" smtClean="0"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1-12.</a:t>
            </a:r>
          </a:p>
          <a:p>
            <a:r>
              <a:rPr lang="it-IT" sz="3200" kern="10" dirty="0" smtClean="0"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- Thực hành xem đồng hồ ghi bằng chữ số La Mã.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WordArt 2"/>
          <p:cNvSpPr>
            <a:spLocks noChangeArrowheads="1" noChangeShapeType="1" noTextEdit="1"/>
          </p:cNvSpPr>
          <p:nvPr/>
        </p:nvSpPr>
        <p:spPr bwMode="auto">
          <a:xfrm>
            <a:off x="3581400" y="274638"/>
            <a:ext cx="51435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dirty="0">
                <a:ln w="31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99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TimeH" panose="020B7200000000000000" pitchFamily="34" charset="0"/>
              </a:rPr>
              <a:t>Lµm quen víi ch÷ sè La M·</a:t>
            </a:r>
            <a:endParaRPr lang="en-US" sz="2800" kern="10" dirty="0">
              <a:ln w="3175">
                <a:solidFill>
                  <a:srgbClr val="FF00FF"/>
                </a:solidFill>
                <a:round/>
                <a:headEnd/>
                <a:tailEnd/>
              </a:ln>
              <a:solidFill>
                <a:srgbClr val="FF99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TimeH" panose="020B7200000000000000" pitchFamily="34" charset="0"/>
            </a:endParaRPr>
          </a:p>
        </p:txBody>
      </p:sp>
      <p:grpSp>
        <p:nvGrpSpPr>
          <p:cNvPr id="31" name="Group 55"/>
          <p:cNvGrpSpPr>
            <a:grpSpLocks/>
          </p:cNvGrpSpPr>
          <p:nvPr/>
        </p:nvGrpSpPr>
        <p:grpSpPr bwMode="auto">
          <a:xfrm>
            <a:off x="1600200" y="1752600"/>
            <a:ext cx="2057400" cy="2057400"/>
            <a:chOff x="816" y="816"/>
            <a:chExt cx="1296" cy="1296"/>
          </a:xfrm>
        </p:grpSpPr>
        <p:grpSp>
          <p:nvGrpSpPr>
            <p:cNvPr id="32" name="Group 35"/>
            <p:cNvGrpSpPr>
              <a:grpSpLocks/>
            </p:cNvGrpSpPr>
            <p:nvPr/>
          </p:nvGrpSpPr>
          <p:grpSpPr bwMode="auto">
            <a:xfrm>
              <a:off x="816" y="816"/>
              <a:ext cx="1296" cy="1296"/>
              <a:chOff x="384" y="624"/>
              <a:chExt cx="1296" cy="1296"/>
            </a:xfrm>
          </p:grpSpPr>
          <p:sp>
            <p:nvSpPr>
              <p:cNvPr id="50" name="Oval 36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37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Oval 38"/>
            <p:cNvSpPr>
              <a:spLocks noChangeArrowheads="1"/>
            </p:cNvSpPr>
            <p:nvPr/>
          </p:nvSpPr>
          <p:spPr bwMode="auto">
            <a:xfrm>
              <a:off x="1422" y="13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1344" y="91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1104" y="96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36" name="Text Box 41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37" name="Text Box 42"/>
            <p:cNvSpPr txBox="1">
              <a:spLocks noChangeArrowheads="1"/>
            </p:cNvSpPr>
            <p:nvPr/>
          </p:nvSpPr>
          <p:spPr bwMode="auto">
            <a:xfrm>
              <a:off x="1104" y="177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38" name="Text Box 43"/>
            <p:cNvSpPr txBox="1">
              <a:spLocks noChangeArrowheads="1"/>
            </p:cNvSpPr>
            <p:nvPr/>
          </p:nvSpPr>
          <p:spPr bwMode="auto">
            <a:xfrm>
              <a:off x="960" y="115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39" name="Text Box 44"/>
            <p:cNvSpPr txBox="1">
              <a:spLocks noChangeArrowheads="1"/>
            </p:cNvSpPr>
            <p:nvPr/>
          </p:nvSpPr>
          <p:spPr bwMode="auto">
            <a:xfrm>
              <a:off x="864" y="134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0" name="Text Box 45"/>
            <p:cNvSpPr txBox="1">
              <a:spLocks noChangeArrowheads="1"/>
            </p:cNvSpPr>
            <p:nvPr/>
          </p:nvSpPr>
          <p:spPr bwMode="auto">
            <a:xfrm>
              <a:off x="1344" y="182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1" name="Text Box 46"/>
            <p:cNvSpPr txBox="1">
              <a:spLocks noChangeArrowheads="1"/>
            </p:cNvSpPr>
            <p:nvPr/>
          </p:nvSpPr>
          <p:spPr bwMode="auto">
            <a:xfrm>
              <a:off x="1584" y="177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2" name="Text Box 47"/>
            <p:cNvSpPr txBox="1">
              <a:spLocks noChangeArrowheads="1"/>
            </p:cNvSpPr>
            <p:nvPr/>
          </p:nvSpPr>
          <p:spPr bwMode="auto">
            <a:xfrm>
              <a:off x="1728" y="158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3" name="Text Box 48"/>
            <p:cNvSpPr txBox="1">
              <a:spLocks noChangeArrowheads="1"/>
            </p:cNvSpPr>
            <p:nvPr/>
          </p:nvSpPr>
          <p:spPr bwMode="auto">
            <a:xfrm>
              <a:off x="1824" y="134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4" name="Text Box 49"/>
            <p:cNvSpPr txBox="1">
              <a:spLocks noChangeArrowheads="1"/>
            </p:cNvSpPr>
            <p:nvPr/>
          </p:nvSpPr>
          <p:spPr bwMode="auto">
            <a:xfrm>
              <a:off x="1776" y="115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Text Box 50"/>
            <p:cNvSpPr txBox="1">
              <a:spLocks noChangeArrowheads="1"/>
            </p:cNvSpPr>
            <p:nvPr/>
          </p:nvSpPr>
          <p:spPr bwMode="auto">
            <a:xfrm>
              <a:off x="1584" y="96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6" name="AutoShape 51"/>
            <p:cNvSpPr>
              <a:spLocks noChangeArrowheads="1"/>
            </p:cNvSpPr>
            <p:nvPr/>
          </p:nvSpPr>
          <p:spPr bwMode="auto">
            <a:xfrm rot="10800000">
              <a:off x="1169" y="1377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" name="AutoShape 52"/>
            <p:cNvSpPr>
              <a:spLocks noChangeArrowheads="1"/>
            </p:cNvSpPr>
            <p:nvPr/>
          </p:nvSpPr>
          <p:spPr bwMode="auto">
            <a:xfrm rot="16200000">
              <a:off x="1305" y="1248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8" name="Text Box 53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9" name="Text Box 54"/>
            <p:cNvSpPr txBox="1">
              <a:spLocks noChangeArrowheads="1"/>
            </p:cNvSpPr>
            <p:nvPr/>
          </p:nvSpPr>
          <p:spPr bwMode="auto">
            <a:xfrm>
              <a:off x="1584" y="96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54" name="Group 59"/>
          <p:cNvGrpSpPr>
            <a:grpSpLocks/>
          </p:cNvGrpSpPr>
          <p:nvPr/>
        </p:nvGrpSpPr>
        <p:grpSpPr bwMode="auto">
          <a:xfrm>
            <a:off x="5486400" y="1828800"/>
            <a:ext cx="1905000" cy="1905000"/>
            <a:chOff x="336" y="336"/>
            <a:chExt cx="1200" cy="1200"/>
          </a:xfrm>
        </p:grpSpPr>
        <p:sp>
          <p:nvSpPr>
            <p:cNvPr id="55" name="Oval 60"/>
            <p:cNvSpPr>
              <a:spLocks noChangeArrowheads="1"/>
            </p:cNvSpPr>
            <p:nvPr/>
          </p:nvSpPr>
          <p:spPr bwMode="auto"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6" name="Oval 61"/>
            <p:cNvSpPr>
              <a:spLocks noChangeArrowheads="1"/>
            </p:cNvSpPr>
            <p:nvPr/>
          </p:nvSpPr>
          <p:spPr bwMode="auto"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 Box 62"/>
          <p:cNvSpPr txBox="1">
            <a:spLocks noChangeArrowheads="1"/>
          </p:cNvSpPr>
          <p:nvPr/>
        </p:nvSpPr>
        <p:spPr bwMode="auto">
          <a:xfrm>
            <a:off x="6248400" y="1905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</a:p>
        </p:txBody>
      </p:sp>
      <p:sp>
        <p:nvSpPr>
          <p:cNvPr id="58" name="Text Box 63"/>
          <p:cNvSpPr txBox="1">
            <a:spLocks noChangeArrowheads="1"/>
          </p:cNvSpPr>
          <p:nvPr/>
        </p:nvSpPr>
        <p:spPr bwMode="auto">
          <a:xfrm>
            <a:off x="5867400" y="1981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</a:p>
        </p:txBody>
      </p:sp>
      <p:sp>
        <p:nvSpPr>
          <p:cNvPr id="59" name="Text Box 64"/>
          <p:cNvSpPr txBox="1">
            <a:spLocks noChangeArrowheads="1"/>
          </p:cNvSpPr>
          <p:nvPr/>
        </p:nvSpPr>
        <p:spPr bwMode="auto">
          <a:xfrm>
            <a:off x="5562600" y="2971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</a:p>
        </p:txBody>
      </p:sp>
      <p:sp>
        <p:nvSpPr>
          <p:cNvPr id="60" name="Text Box 65"/>
          <p:cNvSpPr txBox="1">
            <a:spLocks noChangeArrowheads="1"/>
          </p:cNvSpPr>
          <p:nvPr/>
        </p:nvSpPr>
        <p:spPr bwMode="auto">
          <a:xfrm>
            <a:off x="5791200" y="33067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</a:p>
        </p:txBody>
      </p:sp>
      <p:sp>
        <p:nvSpPr>
          <p:cNvPr id="61" name="Text Box 66"/>
          <p:cNvSpPr txBox="1">
            <a:spLocks noChangeArrowheads="1"/>
          </p:cNvSpPr>
          <p:nvPr/>
        </p:nvSpPr>
        <p:spPr bwMode="auto">
          <a:xfrm>
            <a:off x="5562600" y="22860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X</a:t>
            </a:r>
          </a:p>
        </p:txBody>
      </p:sp>
      <p:sp>
        <p:nvSpPr>
          <p:cNvPr id="62" name="Text Box 67"/>
          <p:cNvSpPr txBox="1">
            <a:spLocks noChangeArrowheads="1"/>
          </p:cNvSpPr>
          <p:nvPr/>
        </p:nvSpPr>
        <p:spPr bwMode="auto">
          <a:xfrm>
            <a:off x="5486400" y="2590800"/>
            <a:ext cx="3968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</a:p>
        </p:txBody>
      </p:sp>
      <p:sp>
        <p:nvSpPr>
          <p:cNvPr id="63" name="Text Box 68"/>
          <p:cNvSpPr txBox="1">
            <a:spLocks noChangeArrowheads="1"/>
          </p:cNvSpPr>
          <p:nvPr/>
        </p:nvSpPr>
        <p:spPr bwMode="auto">
          <a:xfrm>
            <a:off x="6248400" y="34290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</a:p>
        </p:txBody>
      </p:sp>
      <p:sp>
        <p:nvSpPr>
          <p:cNvPr id="64" name="Text Box 69"/>
          <p:cNvSpPr txBox="1">
            <a:spLocks noChangeArrowheads="1"/>
          </p:cNvSpPr>
          <p:nvPr/>
        </p:nvSpPr>
        <p:spPr bwMode="auto">
          <a:xfrm>
            <a:off x="6705600" y="32766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V</a:t>
            </a:r>
          </a:p>
        </p:txBody>
      </p:sp>
      <p:sp>
        <p:nvSpPr>
          <p:cNvPr id="65" name="Text Box 70"/>
          <p:cNvSpPr txBox="1">
            <a:spLocks noChangeArrowheads="1"/>
          </p:cNvSpPr>
          <p:nvPr/>
        </p:nvSpPr>
        <p:spPr bwMode="auto">
          <a:xfrm>
            <a:off x="6934200" y="2971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</a:p>
        </p:txBody>
      </p:sp>
      <p:sp>
        <p:nvSpPr>
          <p:cNvPr id="66" name="Text Box 71"/>
          <p:cNvSpPr txBox="1">
            <a:spLocks noChangeArrowheads="1"/>
          </p:cNvSpPr>
          <p:nvPr/>
        </p:nvSpPr>
        <p:spPr bwMode="auto">
          <a:xfrm>
            <a:off x="7010400" y="2590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</a:p>
        </p:txBody>
      </p:sp>
      <p:sp>
        <p:nvSpPr>
          <p:cNvPr id="67" name="Text Box 72"/>
          <p:cNvSpPr txBox="1">
            <a:spLocks noChangeArrowheads="1"/>
          </p:cNvSpPr>
          <p:nvPr/>
        </p:nvSpPr>
        <p:spPr bwMode="auto">
          <a:xfrm>
            <a:off x="6934200" y="2209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</a:p>
        </p:txBody>
      </p:sp>
      <p:sp>
        <p:nvSpPr>
          <p:cNvPr id="68" name="Text Box 73"/>
          <p:cNvSpPr txBox="1">
            <a:spLocks noChangeArrowheads="1"/>
          </p:cNvSpPr>
          <p:nvPr/>
        </p:nvSpPr>
        <p:spPr bwMode="auto">
          <a:xfrm>
            <a:off x="6629400" y="1981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</a:t>
            </a:r>
          </a:p>
        </p:txBody>
      </p:sp>
      <p:grpSp>
        <p:nvGrpSpPr>
          <p:cNvPr id="69" name="Group 74"/>
          <p:cNvGrpSpPr>
            <a:grpSpLocks/>
          </p:cNvGrpSpPr>
          <p:nvPr/>
        </p:nvGrpSpPr>
        <p:grpSpPr bwMode="auto">
          <a:xfrm>
            <a:off x="5943600" y="2197100"/>
            <a:ext cx="606425" cy="622300"/>
            <a:chOff x="624" y="568"/>
            <a:chExt cx="382" cy="392"/>
          </a:xfrm>
        </p:grpSpPr>
        <p:sp>
          <p:nvSpPr>
            <p:cNvPr id="70" name="Line 75"/>
            <p:cNvSpPr>
              <a:spLocks noChangeShapeType="1"/>
            </p:cNvSpPr>
            <p:nvPr/>
          </p:nvSpPr>
          <p:spPr bwMode="auto">
            <a:xfrm rot="16188640">
              <a:off x="793" y="743"/>
              <a:ext cx="0" cy="337"/>
            </a:xfrm>
            <a:prstGeom prst="line">
              <a:avLst/>
            </a:prstGeom>
            <a:noFill/>
            <a:ln w="76200">
              <a:solidFill>
                <a:srgbClr val="6600CC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grpSp>
          <p:nvGrpSpPr>
            <p:cNvPr id="71" name="Group 76"/>
            <p:cNvGrpSpPr>
              <a:grpSpLocks/>
            </p:cNvGrpSpPr>
            <p:nvPr/>
          </p:nvGrpSpPr>
          <p:grpSpPr bwMode="auto">
            <a:xfrm rot="-190707">
              <a:off x="912" y="568"/>
              <a:ext cx="94" cy="392"/>
              <a:chOff x="3888" y="576"/>
              <a:chExt cx="96" cy="432"/>
            </a:xfrm>
          </p:grpSpPr>
          <p:sp>
            <p:nvSpPr>
              <p:cNvPr id="72" name="Line 77"/>
              <p:cNvSpPr>
                <a:spLocks noChangeShapeType="1"/>
              </p:cNvSpPr>
              <p:nvPr/>
            </p:nvSpPr>
            <p:spPr bwMode="auto">
              <a:xfrm>
                <a:off x="3936" y="576"/>
                <a:ext cx="0" cy="432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73" name="Oval 78"/>
              <p:cNvSpPr>
                <a:spLocks noChangeArrowheads="1"/>
              </p:cNvSpPr>
              <p:nvPr/>
            </p:nvSpPr>
            <p:spPr bwMode="auto">
              <a:xfrm>
                <a:off x="3888" y="91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99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4" name="Left Brace 73"/>
          <p:cNvSpPr/>
          <p:nvPr/>
        </p:nvSpPr>
        <p:spPr>
          <a:xfrm rot="16200000">
            <a:off x="4297745" y="2173905"/>
            <a:ext cx="600075" cy="3938762"/>
          </a:xfrm>
          <a:prstGeom prst="leftBrace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118323" y="4552772"/>
            <a:ext cx="9861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21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0">
                                      <p:cBhvr>
                                        <p:cTn id="51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3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5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7" dur="3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9" dur="3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1" dur="3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3" dur="3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5" dur="3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7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0">
                                      <p:cBhvr>
                                        <p:cTn id="69" dur="3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1" dur="3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3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74" grpId="0" animBg="1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1082"/>
              </p:ext>
            </p:extLst>
          </p:nvPr>
        </p:nvGraphicFramePr>
        <p:xfrm>
          <a:off x="1438271" y="3830637"/>
          <a:ext cx="9182100" cy="14018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00927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9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57" name="Group 55"/>
          <p:cNvGrpSpPr>
            <a:grpSpLocks/>
          </p:cNvGrpSpPr>
          <p:nvPr/>
        </p:nvGrpSpPr>
        <p:grpSpPr bwMode="auto">
          <a:xfrm>
            <a:off x="3295650" y="981075"/>
            <a:ext cx="2057400" cy="2057400"/>
            <a:chOff x="816" y="816"/>
            <a:chExt cx="1296" cy="1296"/>
          </a:xfrm>
        </p:grpSpPr>
        <p:grpSp>
          <p:nvGrpSpPr>
            <p:cNvPr id="158" name="Group 35"/>
            <p:cNvGrpSpPr>
              <a:grpSpLocks/>
            </p:cNvGrpSpPr>
            <p:nvPr/>
          </p:nvGrpSpPr>
          <p:grpSpPr bwMode="auto">
            <a:xfrm>
              <a:off x="816" y="816"/>
              <a:ext cx="1296" cy="1296"/>
              <a:chOff x="384" y="624"/>
              <a:chExt cx="1296" cy="1296"/>
            </a:xfrm>
          </p:grpSpPr>
          <p:sp>
            <p:nvSpPr>
              <p:cNvPr id="176" name="Oval 36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Oval 37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" name="Oval 38"/>
            <p:cNvSpPr>
              <a:spLocks noChangeArrowheads="1"/>
            </p:cNvSpPr>
            <p:nvPr/>
          </p:nvSpPr>
          <p:spPr bwMode="auto">
            <a:xfrm>
              <a:off x="1422" y="13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Text Box 39"/>
            <p:cNvSpPr txBox="1">
              <a:spLocks noChangeArrowheads="1"/>
            </p:cNvSpPr>
            <p:nvPr/>
          </p:nvSpPr>
          <p:spPr bwMode="auto">
            <a:xfrm>
              <a:off x="1344" y="91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61" name="Text Box 40"/>
            <p:cNvSpPr txBox="1">
              <a:spLocks noChangeArrowheads="1"/>
            </p:cNvSpPr>
            <p:nvPr/>
          </p:nvSpPr>
          <p:spPr bwMode="auto">
            <a:xfrm>
              <a:off x="1104" y="96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62" name="Text Box 41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63" name="Text Box 42"/>
            <p:cNvSpPr txBox="1">
              <a:spLocks noChangeArrowheads="1"/>
            </p:cNvSpPr>
            <p:nvPr/>
          </p:nvSpPr>
          <p:spPr bwMode="auto">
            <a:xfrm>
              <a:off x="1104" y="177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64" name="Text Box 43"/>
            <p:cNvSpPr txBox="1">
              <a:spLocks noChangeArrowheads="1"/>
            </p:cNvSpPr>
            <p:nvPr/>
          </p:nvSpPr>
          <p:spPr bwMode="auto">
            <a:xfrm>
              <a:off x="960" y="115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65" name="Text Box 44"/>
            <p:cNvSpPr txBox="1">
              <a:spLocks noChangeArrowheads="1"/>
            </p:cNvSpPr>
            <p:nvPr/>
          </p:nvSpPr>
          <p:spPr bwMode="auto">
            <a:xfrm>
              <a:off x="864" y="134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66" name="Text Box 45"/>
            <p:cNvSpPr txBox="1">
              <a:spLocks noChangeArrowheads="1"/>
            </p:cNvSpPr>
            <p:nvPr/>
          </p:nvSpPr>
          <p:spPr bwMode="auto">
            <a:xfrm>
              <a:off x="1344" y="182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67" name="Text Box 46"/>
            <p:cNvSpPr txBox="1">
              <a:spLocks noChangeArrowheads="1"/>
            </p:cNvSpPr>
            <p:nvPr/>
          </p:nvSpPr>
          <p:spPr bwMode="auto">
            <a:xfrm>
              <a:off x="1584" y="177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68" name="Text Box 47"/>
            <p:cNvSpPr txBox="1">
              <a:spLocks noChangeArrowheads="1"/>
            </p:cNvSpPr>
            <p:nvPr/>
          </p:nvSpPr>
          <p:spPr bwMode="auto">
            <a:xfrm>
              <a:off x="1728" y="158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69" name="Text Box 48"/>
            <p:cNvSpPr txBox="1">
              <a:spLocks noChangeArrowheads="1"/>
            </p:cNvSpPr>
            <p:nvPr/>
          </p:nvSpPr>
          <p:spPr bwMode="auto">
            <a:xfrm>
              <a:off x="1824" y="134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0" name="Text Box 49"/>
            <p:cNvSpPr txBox="1">
              <a:spLocks noChangeArrowheads="1"/>
            </p:cNvSpPr>
            <p:nvPr/>
          </p:nvSpPr>
          <p:spPr bwMode="auto">
            <a:xfrm>
              <a:off x="1776" y="115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1" name="Text Box 50"/>
            <p:cNvSpPr txBox="1">
              <a:spLocks noChangeArrowheads="1"/>
            </p:cNvSpPr>
            <p:nvPr/>
          </p:nvSpPr>
          <p:spPr bwMode="auto">
            <a:xfrm>
              <a:off x="1584" y="96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2" name="AutoShape 51"/>
            <p:cNvSpPr>
              <a:spLocks noChangeArrowheads="1"/>
            </p:cNvSpPr>
            <p:nvPr/>
          </p:nvSpPr>
          <p:spPr bwMode="auto">
            <a:xfrm rot="10800000">
              <a:off x="1169" y="1377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2"/>
            <p:cNvSpPr>
              <a:spLocks noChangeArrowheads="1"/>
            </p:cNvSpPr>
            <p:nvPr/>
          </p:nvSpPr>
          <p:spPr bwMode="auto">
            <a:xfrm rot="16200000">
              <a:off x="1305" y="1248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Text Box 53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5" name="Text Box 54"/>
            <p:cNvSpPr txBox="1">
              <a:spLocks noChangeArrowheads="1"/>
            </p:cNvSpPr>
            <p:nvPr/>
          </p:nvSpPr>
          <p:spPr bwMode="auto">
            <a:xfrm>
              <a:off x="1584" y="96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80" name="Group 59"/>
          <p:cNvGrpSpPr>
            <a:grpSpLocks/>
          </p:cNvGrpSpPr>
          <p:nvPr/>
        </p:nvGrpSpPr>
        <p:grpSpPr bwMode="auto">
          <a:xfrm>
            <a:off x="7181850" y="1057275"/>
            <a:ext cx="1905000" cy="1905000"/>
            <a:chOff x="336" y="336"/>
            <a:chExt cx="1200" cy="1200"/>
          </a:xfrm>
        </p:grpSpPr>
        <p:sp>
          <p:nvSpPr>
            <p:cNvPr id="181" name="Oval 60"/>
            <p:cNvSpPr>
              <a:spLocks noChangeArrowheads="1"/>
            </p:cNvSpPr>
            <p:nvPr/>
          </p:nvSpPr>
          <p:spPr bwMode="auto"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Oval 61"/>
            <p:cNvSpPr>
              <a:spLocks noChangeArrowheads="1"/>
            </p:cNvSpPr>
            <p:nvPr/>
          </p:nvSpPr>
          <p:spPr bwMode="auto"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3" name="Text Box 62"/>
          <p:cNvSpPr txBox="1">
            <a:spLocks noChangeArrowheads="1"/>
          </p:cNvSpPr>
          <p:nvPr/>
        </p:nvSpPr>
        <p:spPr bwMode="auto">
          <a:xfrm>
            <a:off x="7943850" y="11334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</a:p>
        </p:txBody>
      </p:sp>
      <p:sp>
        <p:nvSpPr>
          <p:cNvPr id="184" name="Text Box 63"/>
          <p:cNvSpPr txBox="1">
            <a:spLocks noChangeArrowheads="1"/>
          </p:cNvSpPr>
          <p:nvPr/>
        </p:nvSpPr>
        <p:spPr bwMode="auto">
          <a:xfrm>
            <a:off x="7562850" y="12096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</a:p>
        </p:txBody>
      </p:sp>
      <p:sp>
        <p:nvSpPr>
          <p:cNvPr id="185" name="Text Box 64"/>
          <p:cNvSpPr txBox="1">
            <a:spLocks noChangeArrowheads="1"/>
          </p:cNvSpPr>
          <p:nvPr/>
        </p:nvSpPr>
        <p:spPr bwMode="auto">
          <a:xfrm>
            <a:off x="7258050" y="22002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</a:p>
        </p:txBody>
      </p:sp>
      <p:sp>
        <p:nvSpPr>
          <p:cNvPr id="186" name="Text Box 65"/>
          <p:cNvSpPr txBox="1">
            <a:spLocks noChangeArrowheads="1"/>
          </p:cNvSpPr>
          <p:nvPr/>
        </p:nvSpPr>
        <p:spPr bwMode="auto">
          <a:xfrm>
            <a:off x="7486650" y="253523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</a:p>
        </p:txBody>
      </p:sp>
      <p:sp>
        <p:nvSpPr>
          <p:cNvPr id="187" name="Text Box 66"/>
          <p:cNvSpPr txBox="1">
            <a:spLocks noChangeArrowheads="1"/>
          </p:cNvSpPr>
          <p:nvPr/>
        </p:nvSpPr>
        <p:spPr bwMode="auto">
          <a:xfrm>
            <a:off x="7258050" y="15144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X</a:t>
            </a:r>
          </a:p>
        </p:txBody>
      </p:sp>
      <p:sp>
        <p:nvSpPr>
          <p:cNvPr id="188" name="Text Box 67"/>
          <p:cNvSpPr txBox="1">
            <a:spLocks noChangeArrowheads="1"/>
          </p:cNvSpPr>
          <p:nvPr/>
        </p:nvSpPr>
        <p:spPr bwMode="auto">
          <a:xfrm>
            <a:off x="7181850" y="1819275"/>
            <a:ext cx="3968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</a:p>
        </p:txBody>
      </p:sp>
      <p:sp>
        <p:nvSpPr>
          <p:cNvPr id="189" name="Text Box 68"/>
          <p:cNvSpPr txBox="1">
            <a:spLocks noChangeArrowheads="1"/>
          </p:cNvSpPr>
          <p:nvPr/>
        </p:nvSpPr>
        <p:spPr bwMode="auto">
          <a:xfrm>
            <a:off x="7943850" y="26574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</a:p>
        </p:txBody>
      </p:sp>
      <p:sp>
        <p:nvSpPr>
          <p:cNvPr id="190" name="Text Box 69"/>
          <p:cNvSpPr txBox="1">
            <a:spLocks noChangeArrowheads="1"/>
          </p:cNvSpPr>
          <p:nvPr/>
        </p:nvSpPr>
        <p:spPr bwMode="auto">
          <a:xfrm>
            <a:off x="8401050" y="25050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V</a:t>
            </a:r>
          </a:p>
        </p:txBody>
      </p:sp>
      <p:sp>
        <p:nvSpPr>
          <p:cNvPr id="191" name="Text Box 70"/>
          <p:cNvSpPr txBox="1">
            <a:spLocks noChangeArrowheads="1"/>
          </p:cNvSpPr>
          <p:nvPr/>
        </p:nvSpPr>
        <p:spPr bwMode="auto">
          <a:xfrm>
            <a:off x="8629650" y="22002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</a:p>
        </p:txBody>
      </p:sp>
      <p:sp>
        <p:nvSpPr>
          <p:cNvPr id="192" name="Text Box 71"/>
          <p:cNvSpPr txBox="1">
            <a:spLocks noChangeArrowheads="1"/>
          </p:cNvSpPr>
          <p:nvPr/>
        </p:nvSpPr>
        <p:spPr bwMode="auto">
          <a:xfrm>
            <a:off x="8705850" y="18192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</a:p>
        </p:txBody>
      </p:sp>
      <p:sp>
        <p:nvSpPr>
          <p:cNvPr id="193" name="Text Box 72"/>
          <p:cNvSpPr txBox="1">
            <a:spLocks noChangeArrowheads="1"/>
          </p:cNvSpPr>
          <p:nvPr/>
        </p:nvSpPr>
        <p:spPr bwMode="auto">
          <a:xfrm>
            <a:off x="8629650" y="14382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</a:p>
        </p:txBody>
      </p:sp>
      <p:sp>
        <p:nvSpPr>
          <p:cNvPr id="194" name="Text Box 73"/>
          <p:cNvSpPr txBox="1">
            <a:spLocks noChangeArrowheads="1"/>
          </p:cNvSpPr>
          <p:nvPr/>
        </p:nvSpPr>
        <p:spPr bwMode="auto">
          <a:xfrm>
            <a:off x="8324850" y="12096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  <a:latin typeface=".VnTimeH" panose="020B7200000000000000" pitchFamily="34" charset="0"/>
              </a:rPr>
              <a:t>I</a:t>
            </a:r>
          </a:p>
        </p:txBody>
      </p:sp>
      <p:grpSp>
        <p:nvGrpSpPr>
          <p:cNvPr id="195" name="Group 74"/>
          <p:cNvGrpSpPr>
            <a:grpSpLocks/>
          </p:cNvGrpSpPr>
          <p:nvPr/>
        </p:nvGrpSpPr>
        <p:grpSpPr bwMode="auto">
          <a:xfrm>
            <a:off x="7639050" y="1425575"/>
            <a:ext cx="606425" cy="622300"/>
            <a:chOff x="624" y="568"/>
            <a:chExt cx="382" cy="392"/>
          </a:xfrm>
        </p:grpSpPr>
        <p:sp>
          <p:nvSpPr>
            <p:cNvPr id="196" name="Line 75"/>
            <p:cNvSpPr>
              <a:spLocks noChangeShapeType="1"/>
            </p:cNvSpPr>
            <p:nvPr/>
          </p:nvSpPr>
          <p:spPr bwMode="auto">
            <a:xfrm rot="16188640">
              <a:off x="793" y="743"/>
              <a:ext cx="0" cy="337"/>
            </a:xfrm>
            <a:prstGeom prst="line">
              <a:avLst/>
            </a:prstGeom>
            <a:noFill/>
            <a:ln w="76200">
              <a:solidFill>
                <a:srgbClr val="6600CC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7" name="Group 76"/>
            <p:cNvGrpSpPr>
              <a:grpSpLocks/>
            </p:cNvGrpSpPr>
            <p:nvPr/>
          </p:nvGrpSpPr>
          <p:grpSpPr bwMode="auto">
            <a:xfrm rot="-190707">
              <a:off x="912" y="568"/>
              <a:ext cx="94" cy="392"/>
              <a:chOff x="3888" y="576"/>
              <a:chExt cx="96" cy="432"/>
            </a:xfrm>
          </p:grpSpPr>
          <p:sp>
            <p:nvSpPr>
              <p:cNvPr id="198" name="Line 77"/>
              <p:cNvSpPr>
                <a:spLocks noChangeShapeType="1"/>
              </p:cNvSpPr>
              <p:nvPr/>
            </p:nvSpPr>
            <p:spPr bwMode="auto">
              <a:xfrm>
                <a:off x="3936" y="576"/>
                <a:ext cx="0" cy="432"/>
              </a:xfrm>
              <a:prstGeom prst="line">
                <a:avLst/>
              </a:prstGeom>
              <a:noFill/>
              <a:ln w="38100">
                <a:solidFill>
                  <a:srgbClr val="0099CC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Oval 78"/>
              <p:cNvSpPr>
                <a:spLocks noChangeArrowheads="1"/>
              </p:cNvSpPr>
              <p:nvPr/>
            </p:nvSpPr>
            <p:spPr bwMode="auto">
              <a:xfrm>
                <a:off x="3888" y="91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99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200" name="Table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39476"/>
              </p:ext>
            </p:extLst>
          </p:nvPr>
        </p:nvGraphicFramePr>
        <p:xfrm>
          <a:off x="1428746" y="3840162"/>
          <a:ext cx="9182100" cy="14018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009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IX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XII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9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81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24447" y="902525"/>
            <a:ext cx="773083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kern="10" dirty="0" smtClean="0">
                <a:ln w="31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Vậy, tất cả các chữ số Lã Mã  đều xuất phát từ 3 chữ cơ bản sau:</a:t>
            </a:r>
          </a:p>
          <a:p>
            <a:r>
              <a:rPr lang="it-IT" sz="4000" kern="10" dirty="0" smtClean="0">
                <a:ln w="31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I:  Một </a:t>
            </a:r>
          </a:p>
          <a:p>
            <a:r>
              <a:rPr lang="it-IT" sz="4000" kern="10" dirty="0" smtClean="0">
                <a:ln w="31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V: Năm </a:t>
            </a:r>
          </a:p>
          <a:p>
            <a:r>
              <a:rPr lang="it-IT" sz="4000" kern="10" dirty="0" smtClean="0">
                <a:ln w="31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X: Mười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5"/>
          <p:cNvSpPr>
            <a:spLocks noChangeArrowheads="1"/>
          </p:cNvSpPr>
          <p:nvPr/>
        </p:nvSpPr>
        <p:spPr bwMode="auto">
          <a:xfrm>
            <a:off x="4457700" y="2824163"/>
            <a:ext cx="547688" cy="595312"/>
          </a:xfrm>
          <a:prstGeom prst="rect">
            <a:avLst/>
          </a:prstGeom>
          <a:solidFill>
            <a:srgbClr val="F2E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137"/>
          <p:cNvSpPr>
            <a:spLocks noChangeArrowheads="1"/>
          </p:cNvSpPr>
          <p:nvPr/>
        </p:nvSpPr>
        <p:spPr bwMode="auto">
          <a:xfrm>
            <a:off x="7515225" y="2824163"/>
            <a:ext cx="481013" cy="595312"/>
          </a:xfrm>
          <a:prstGeom prst="rect">
            <a:avLst/>
          </a:prstGeom>
          <a:solidFill>
            <a:srgbClr val="F2E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94"/>
          <p:cNvSpPr>
            <a:spLocks noChangeArrowheads="1"/>
          </p:cNvSpPr>
          <p:nvPr/>
        </p:nvSpPr>
        <p:spPr bwMode="auto">
          <a:xfrm>
            <a:off x="2219325" y="2824163"/>
            <a:ext cx="490538" cy="595312"/>
          </a:xfrm>
          <a:prstGeom prst="rect">
            <a:avLst/>
          </a:prstGeom>
          <a:solidFill>
            <a:srgbClr val="F2E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3609975" y="352425"/>
            <a:ext cx="51435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dirty="0" smtClean="0">
                <a:ln w="317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99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NHÌN NHANH, ĐÁP ĐÚNG !</a:t>
            </a:r>
            <a:endParaRPr lang="en-US" sz="2800" kern="10" dirty="0">
              <a:ln w="3175">
                <a:solidFill>
                  <a:srgbClr val="FF00FF"/>
                </a:solidFill>
                <a:round/>
                <a:headEnd/>
                <a:tailEnd/>
              </a:ln>
              <a:solidFill>
                <a:srgbClr val="FF99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93"/>
          <p:cNvGrpSpPr>
            <a:grpSpLocks/>
          </p:cNvGrpSpPr>
          <p:nvPr/>
        </p:nvGrpSpPr>
        <p:grpSpPr bwMode="auto">
          <a:xfrm>
            <a:off x="2219325" y="2790825"/>
            <a:ext cx="8153400" cy="1314450"/>
            <a:chOff x="240" y="1197"/>
            <a:chExt cx="5136" cy="828"/>
          </a:xfrm>
        </p:grpSpPr>
        <p:sp>
          <p:nvSpPr>
            <p:cNvPr id="8" name="Rectangle 48"/>
            <p:cNvSpPr>
              <a:spLocks noChangeArrowheads="1"/>
            </p:cNvSpPr>
            <p:nvPr/>
          </p:nvSpPr>
          <p:spPr bwMode="auto">
            <a:xfrm>
              <a:off x="240" y="1209"/>
              <a:ext cx="5136" cy="816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49"/>
            <p:cNvSpPr>
              <a:spLocks noChangeShapeType="1"/>
            </p:cNvSpPr>
            <p:nvPr/>
          </p:nvSpPr>
          <p:spPr bwMode="auto">
            <a:xfrm>
              <a:off x="240" y="1602"/>
              <a:ext cx="51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50"/>
            <p:cNvSpPr>
              <a:spLocks noChangeShapeType="1"/>
            </p:cNvSpPr>
            <p:nvPr/>
          </p:nvSpPr>
          <p:spPr bwMode="auto">
            <a:xfrm>
              <a:off x="2001" y="1200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51"/>
            <p:cNvSpPr>
              <a:spLocks noChangeShapeType="1"/>
            </p:cNvSpPr>
            <p:nvPr/>
          </p:nvSpPr>
          <p:spPr bwMode="auto">
            <a:xfrm>
              <a:off x="2388" y="1200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52"/>
            <p:cNvSpPr>
              <a:spLocks noChangeShapeType="1"/>
            </p:cNvSpPr>
            <p:nvPr/>
          </p:nvSpPr>
          <p:spPr bwMode="auto">
            <a:xfrm>
              <a:off x="3216" y="1209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3"/>
            <p:cNvSpPr>
              <a:spLocks noChangeShapeType="1"/>
            </p:cNvSpPr>
            <p:nvPr/>
          </p:nvSpPr>
          <p:spPr bwMode="auto">
            <a:xfrm>
              <a:off x="3552" y="1209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54"/>
            <p:cNvSpPr>
              <a:spLocks noChangeShapeType="1"/>
            </p:cNvSpPr>
            <p:nvPr/>
          </p:nvSpPr>
          <p:spPr bwMode="auto">
            <a:xfrm>
              <a:off x="2793" y="1209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55"/>
            <p:cNvSpPr>
              <a:spLocks noChangeShapeType="1"/>
            </p:cNvSpPr>
            <p:nvPr/>
          </p:nvSpPr>
          <p:spPr bwMode="auto">
            <a:xfrm>
              <a:off x="528" y="1200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56"/>
            <p:cNvSpPr>
              <a:spLocks noChangeShapeType="1"/>
            </p:cNvSpPr>
            <p:nvPr/>
          </p:nvSpPr>
          <p:spPr bwMode="auto">
            <a:xfrm>
              <a:off x="1269" y="1209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57"/>
            <p:cNvSpPr>
              <a:spLocks noChangeShapeType="1"/>
            </p:cNvSpPr>
            <p:nvPr/>
          </p:nvSpPr>
          <p:spPr bwMode="auto">
            <a:xfrm>
              <a:off x="1638" y="1209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58"/>
            <p:cNvSpPr>
              <a:spLocks noChangeShapeType="1"/>
            </p:cNvSpPr>
            <p:nvPr/>
          </p:nvSpPr>
          <p:spPr bwMode="auto">
            <a:xfrm>
              <a:off x="888" y="1209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59"/>
            <p:cNvSpPr txBox="1">
              <a:spLocks noChangeArrowheads="1"/>
            </p:cNvSpPr>
            <p:nvPr/>
          </p:nvSpPr>
          <p:spPr bwMode="auto">
            <a:xfrm>
              <a:off x="320" y="1275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I</a:t>
              </a:r>
            </a:p>
          </p:txBody>
        </p:sp>
        <p:sp>
          <p:nvSpPr>
            <p:cNvPr id="20" name="Text Box 60"/>
            <p:cNvSpPr txBox="1">
              <a:spLocks noChangeArrowheads="1"/>
            </p:cNvSpPr>
            <p:nvPr/>
          </p:nvSpPr>
          <p:spPr bwMode="auto">
            <a:xfrm>
              <a:off x="553" y="1275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II</a:t>
              </a:r>
            </a:p>
          </p:txBody>
        </p:sp>
        <p:sp>
          <p:nvSpPr>
            <p:cNvPr id="21" name="Text Box 61"/>
            <p:cNvSpPr txBox="1">
              <a:spLocks noChangeArrowheads="1"/>
            </p:cNvSpPr>
            <p:nvPr/>
          </p:nvSpPr>
          <p:spPr bwMode="auto">
            <a:xfrm>
              <a:off x="906" y="1275"/>
              <a:ext cx="3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III</a:t>
              </a:r>
            </a:p>
          </p:txBody>
        </p:sp>
        <p:sp>
          <p:nvSpPr>
            <p:cNvPr id="22" name="Text Box 62"/>
            <p:cNvSpPr txBox="1">
              <a:spLocks noChangeArrowheads="1"/>
            </p:cNvSpPr>
            <p:nvPr/>
          </p:nvSpPr>
          <p:spPr bwMode="auto">
            <a:xfrm>
              <a:off x="1302" y="1284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IV</a:t>
              </a:r>
            </a:p>
          </p:txBody>
        </p:sp>
        <p:sp>
          <p:nvSpPr>
            <p:cNvPr id="23" name="Text Box 63"/>
            <p:cNvSpPr txBox="1">
              <a:spLocks noChangeArrowheads="1"/>
            </p:cNvSpPr>
            <p:nvPr/>
          </p:nvSpPr>
          <p:spPr bwMode="auto">
            <a:xfrm>
              <a:off x="1698" y="1305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V</a:t>
              </a:r>
            </a:p>
          </p:txBody>
        </p:sp>
        <p:sp>
          <p:nvSpPr>
            <p:cNvPr id="24" name="Text Box 64"/>
            <p:cNvSpPr txBox="1">
              <a:spLocks noChangeArrowheads="1"/>
            </p:cNvSpPr>
            <p:nvPr/>
          </p:nvSpPr>
          <p:spPr bwMode="auto">
            <a:xfrm>
              <a:off x="2002" y="1287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VI</a:t>
              </a:r>
            </a:p>
          </p:txBody>
        </p:sp>
        <p:sp>
          <p:nvSpPr>
            <p:cNvPr id="25" name="Text Box 65"/>
            <p:cNvSpPr txBox="1">
              <a:spLocks noChangeArrowheads="1"/>
            </p:cNvSpPr>
            <p:nvPr/>
          </p:nvSpPr>
          <p:spPr bwMode="auto">
            <a:xfrm>
              <a:off x="2379" y="1287"/>
              <a:ext cx="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VII</a:t>
              </a:r>
            </a:p>
          </p:txBody>
        </p:sp>
        <p:sp>
          <p:nvSpPr>
            <p:cNvPr id="26" name="Text Box 66"/>
            <p:cNvSpPr txBox="1">
              <a:spLocks noChangeArrowheads="1"/>
            </p:cNvSpPr>
            <p:nvPr/>
          </p:nvSpPr>
          <p:spPr bwMode="auto">
            <a:xfrm>
              <a:off x="2775" y="1296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VIII</a:t>
              </a:r>
            </a:p>
          </p:txBody>
        </p:sp>
        <p:sp>
          <p:nvSpPr>
            <p:cNvPr id="27" name="Text Box 67"/>
            <p:cNvSpPr txBox="1">
              <a:spLocks noChangeArrowheads="1"/>
            </p:cNvSpPr>
            <p:nvPr/>
          </p:nvSpPr>
          <p:spPr bwMode="auto">
            <a:xfrm>
              <a:off x="3246" y="1293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IX</a:t>
              </a:r>
            </a:p>
          </p:txBody>
        </p:sp>
        <p:sp>
          <p:nvSpPr>
            <p:cNvPr id="28" name="Text Box 68"/>
            <p:cNvSpPr txBox="1">
              <a:spLocks noChangeArrowheads="1"/>
            </p:cNvSpPr>
            <p:nvPr/>
          </p:nvSpPr>
          <p:spPr bwMode="auto">
            <a:xfrm>
              <a:off x="3606" y="130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X</a:t>
              </a:r>
            </a:p>
          </p:txBody>
        </p:sp>
        <p:sp>
          <p:nvSpPr>
            <p:cNvPr id="29" name="Text Box 69"/>
            <p:cNvSpPr txBox="1">
              <a:spLocks noChangeArrowheads="1"/>
            </p:cNvSpPr>
            <p:nvPr/>
          </p:nvSpPr>
          <p:spPr bwMode="auto">
            <a:xfrm>
              <a:off x="288" y="168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30" name="Line 70"/>
            <p:cNvSpPr>
              <a:spLocks noChangeShapeType="1"/>
            </p:cNvSpPr>
            <p:nvPr/>
          </p:nvSpPr>
          <p:spPr bwMode="auto">
            <a:xfrm>
              <a:off x="3882" y="1200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71"/>
            <p:cNvSpPr>
              <a:spLocks noChangeShapeType="1"/>
            </p:cNvSpPr>
            <p:nvPr/>
          </p:nvSpPr>
          <p:spPr bwMode="auto">
            <a:xfrm>
              <a:off x="4215" y="1200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72"/>
            <p:cNvSpPr txBox="1">
              <a:spLocks noChangeArrowheads="1"/>
            </p:cNvSpPr>
            <p:nvPr/>
          </p:nvSpPr>
          <p:spPr bwMode="auto">
            <a:xfrm>
              <a:off x="3906" y="129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XI</a:t>
              </a:r>
            </a:p>
          </p:txBody>
        </p:sp>
        <p:sp>
          <p:nvSpPr>
            <p:cNvPr id="33" name="Text Box 73"/>
            <p:cNvSpPr txBox="1">
              <a:spLocks noChangeArrowheads="1"/>
            </p:cNvSpPr>
            <p:nvPr/>
          </p:nvSpPr>
          <p:spPr bwMode="auto">
            <a:xfrm>
              <a:off x="4212" y="1296"/>
              <a:ext cx="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XII</a:t>
              </a:r>
            </a:p>
          </p:txBody>
        </p:sp>
        <p:sp>
          <p:nvSpPr>
            <p:cNvPr id="34" name="Text Box 75"/>
            <p:cNvSpPr txBox="1">
              <a:spLocks noChangeArrowheads="1"/>
            </p:cNvSpPr>
            <p:nvPr/>
          </p:nvSpPr>
          <p:spPr bwMode="auto">
            <a:xfrm>
              <a:off x="594" y="1703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35" name="Text Box 76"/>
            <p:cNvSpPr txBox="1">
              <a:spLocks noChangeArrowheads="1"/>
            </p:cNvSpPr>
            <p:nvPr/>
          </p:nvSpPr>
          <p:spPr bwMode="auto">
            <a:xfrm>
              <a:off x="964" y="1707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36" name="Text Box 77"/>
            <p:cNvSpPr txBox="1">
              <a:spLocks noChangeArrowheads="1"/>
            </p:cNvSpPr>
            <p:nvPr/>
          </p:nvSpPr>
          <p:spPr bwMode="auto">
            <a:xfrm>
              <a:off x="1368" y="170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4</a:t>
              </a:r>
            </a:p>
          </p:txBody>
        </p:sp>
        <p:sp>
          <p:nvSpPr>
            <p:cNvPr id="37" name="Text Box 78"/>
            <p:cNvSpPr txBox="1">
              <a:spLocks noChangeArrowheads="1"/>
            </p:cNvSpPr>
            <p:nvPr/>
          </p:nvSpPr>
          <p:spPr bwMode="auto">
            <a:xfrm>
              <a:off x="1717" y="171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38" name="Text Box 79"/>
            <p:cNvSpPr txBox="1">
              <a:spLocks noChangeArrowheads="1"/>
            </p:cNvSpPr>
            <p:nvPr/>
          </p:nvSpPr>
          <p:spPr bwMode="auto">
            <a:xfrm>
              <a:off x="2073" y="170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6</a:t>
              </a:r>
            </a:p>
          </p:txBody>
        </p:sp>
        <p:sp>
          <p:nvSpPr>
            <p:cNvPr id="39" name="Text Box 80"/>
            <p:cNvSpPr txBox="1">
              <a:spLocks noChangeArrowheads="1"/>
            </p:cNvSpPr>
            <p:nvPr/>
          </p:nvSpPr>
          <p:spPr bwMode="auto">
            <a:xfrm>
              <a:off x="2476" y="170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7</a:t>
              </a:r>
            </a:p>
          </p:txBody>
        </p:sp>
        <p:sp>
          <p:nvSpPr>
            <p:cNvPr id="40" name="Text Box 81"/>
            <p:cNvSpPr txBox="1">
              <a:spLocks noChangeArrowheads="1"/>
            </p:cNvSpPr>
            <p:nvPr/>
          </p:nvSpPr>
          <p:spPr bwMode="auto">
            <a:xfrm>
              <a:off x="2880" y="170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41" name="Text Box 82"/>
            <p:cNvSpPr txBox="1">
              <a:spLocks noChangeArrowheads="1"/>
            </p:cNvSpPr>
            <p:nvPr/>
          </p:nvSpPr>
          <p:spPr bwMode="auto">
            <a:xfrm>
              <a:off x="3283" y="170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42" name="Text Box 83"/>
            <p:cNvSpPr txBox="1">
              <a:spLocks noChangeArrowheads="1"/>
            </p:cNvSpPr>
            <p:nvPr/>
          </p:nvSpPr>
          <p:spPr bwMode="auto">
            <a:xfrm>
              <a:off x="3582" y="1719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10</a:t>
              </a:r>
            </a:p>
          </p:txBody>
        </p:sp>
        <p:sp>
          <p:nvSpPr>
            <p:cNvPr id="43" name="Text Box 84"/>
            <p:cNvSpPr txBox="1">
              <a:spLocks noChangeArrowheads="1"/>
            </p:cNvSpPr>
            <p:nvPr/>
          </p:nvSpPr>
          <p:spPr bwMode="auto">
            <a:xfrm>
              <a:off x="3938" y="1709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11</a:t>
              </a:r>
            </a:p>
          </p:txBody>
        </p:sp>
        <p:sp>
          <p:nvSpPr>
            <p:cNvPr id="44" name="Text Box 85"/>
            <p:cNvSpPr txBox="1">
              <a:spLocks noChangeArrowheads="1"/>
            </p:cNvSpPr>
            <p:nvPr/>
          </p:nvSpPr>
          <p:spPr bwMode="auto">
            <a:xfrm>
              <a:off x="4263" y="1713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</a:rPr>
                <a:t>12</a:t>
              </a:r>
            </a:p>
          </p:txBody>
        </p:sp>
        <p:sp>
          <p:nvSpPr>
            <p:cNvPr id="45" name="Line 87"/>
            <p:cNvSpPr>
              <a:spLocks noChangeShapeType="1"/>
            </p:cNvSpPr>
            <p:nvPr/>
          </p:nvSpPr>
          <p:spPr bwMode="auto">
            <a:xfrm>
              <a:off x="4596" y="1197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88"/>
            <p:cNvSpPr>
              <a:spLocks noChangeShapeType="1"/>
            </p:cNvSpPr>
            <p:nvPr/>
          </p:nvSpPr>
          <p:spPr bwMode="auto">
            <a:xfrm>
              <a:off x="4974" y="1197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Text Box 89"/>
          <p:cNvSpPr txBox="1">
            <a:spLocks noChangeArrowheads="1"/>
          </p:cNvSpPr>
          <p:nvPr/>
        </p:nvSpPr>
        <p:spPr bwMode="auto">
          <a:xfrm>
            <a:off x="9158288" y="29432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</a:rPr>
              <a:t>XX</a:t>
            </a:r>
          </a:p>
        </p:txBody>
      </p:sp>
      <p:sp>
        <p:nvSpPr>
          <p:cNvPr id="48" name="Text Box 90"/>
          <p:cNvSpPr txBox="1">
            <a:spLocks noChangeArrowheads="1"/>
          </p:cNvSpPr>
          <p:nvPr/>
        </p:nvSpPr>
        <p:spPr bwMode="auto">
          <a:xfrm>
            <a:off x="9686925" y="2943225"/>
            <a:ext cx="74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</a:rPr>
              <a:t>XXI</a:t>
            </a:r>
          </a:p>
        </p:txBody>
      </p:sp>
      <p:sp>
        <p:nvSpPr>
          <p:cNvPr id="49" name="Text Box 91"/>
          <p:cNvSpPr txBox="1">
            <a:spLocks noChangeArrowheads="1"/>
          </p:cNvSpPr>
          <p:nvPr/>
        </p:nvSpPr>
        <p:spPr bwMode="auto">
          <a:xfrm>
            <a:off x="9209088" y="35988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50" name="Text Box 92"/>
          <p:cNvSpPr txBox="1">
            <a:spLocks noChangeArrowheads="1"/>
          </p:cNvSpPr>
          <p:nvPr/>
        </p:nvSpPr>
        <p:spPr bwMode="auto">
          <a:xfrm>
            <a:off x="9848850" y="36052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21</a:t>
            </a:r>
          </a:p>
        </p:txBody>
      </p:sp>
      <p:pic>
        <p:nvPicPr>
          <p:cNvPr id="52" name="Picture 139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38438" y="3571875"/>
            <a:ext cx="457200" cy="4524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" name="Picture 141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142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143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144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5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145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3571875"/>
            <a:ext cx="423862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49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3571875"/>
            <a:ext cx="42386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50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586163"/>
            <a:ext cx="423862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54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5" y="3571875"/>
            <a:ext cx="42386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55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5" y="3571875"/>
            <a:ext cx="42386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56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3571875"/>
            <a:ext cx="42386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57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25" y="3633788"/>
            <a:ext cx="42386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58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725" y="3600450"/>
            <a:ext cx="42386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59" descr="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614738"/>
            <a:ext cx="42386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60" descr="hoa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3571875"/>
            <a:ext cx="3810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161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38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162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163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164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5" y="3557588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165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166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167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168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169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3586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170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171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5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172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725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173" descr="ho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325" y="3571875"/>
            <a:ext cx="4572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2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47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672</Words>
  <Application>Microsoft Office PowerPoint</Application>
  <PresentationFormat>Widescreen</PresentationFormat>
  <Paragraphs>275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.VnCommercial Script</vt:lpstr>
      <vt:lpstr>.VnTime</vt:lpstr>
      <vt:lpstr>.VnTimeH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NGOCCAM</dc:creator>
  <cp:lastModifiedBy>10P191221</cp:lastModifiedBy>
  <cp:revision>64</cp:revision>
  <dcterms:created xsi:type="dcterms:W3CDTF">2020-04-19T14:17:12Z</dcterms:created>
  <dcterms:modified xsi:type="dcterms:W3CDTF">2022-02-27T14:06:52Z</dcterms:modified>
</cp:coreProperties>
</file>