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436" r:id="rId3"/>
    <p:sldId id="314" r:id="rId4"/>
    <p:sldId id="443" r:id="rId5"/>
    <p:sldId id="438" r:id="rId6"/>
    <p:sldId id="440" r:id="rId7"/>
    <p:sldId id="428" r:id="rId8"/>
    <p:sldId id="409" r:id="rId9"/>
    <p:sldId id="429" r:id="rId10"/>
    <p:sldId id="322" r:id="rId11"/>
    <p:sldId id="279" r:id="rId12"/>
    <p:sldId id="357" r:id="rId13"/>
    <p:sldId id="430" r:id="rId14"/>
    <p:sldId id="425" r:id="rId15"/>
    <p:sldId id="426" r:id="rId16"/>
    <p:sldId id="427" r:id="rId17"/>
    <p:sldId id="432" r:id="rId18"/>
    <p:sldId id="434" r:id="rId19"/>
    <p:sldId id="44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660066"/>
    <a:srgbClr val="9900CC"/>
    <a:srgbClr val="FFFFCC"/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E8248E-F8BE-44B5-88F9-85AE7D1EFD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C7002-EF8F-44FC-839C-93FC63D89E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FB4D40-C5A5-481A-9DD3-0B1915AEC6A7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1E2885-4063-4DC0-B926-1D7E525AD2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34ABF9-1A78-4A32-A3EE-29B5E396E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A3859-2B15-49D1-898A-B976CDC470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EBCF7-4525-40E6-809A-1D1A9C5ED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03CCAE1-25CB-47B6-BC93-DC46406E59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2011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64CB0BE-98DC-46DB-B3BC-894903082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B4F108-F94D-46AF-A714-2A0ADCA40A86}" type="slidenum">
              <a:rPr lang="en-US" altLang="vi-VN">
                <a:solidFill>
                  <a:prstClr val="black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D4B00E0-85C8-4B39-A5C5-2CC8DF538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629222C-B394-4A22-8855-2B6228BFC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26104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319EFD3-3C82-4D86-A0F3-F8E2134E8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EC9E09E-E541-44BB-AFFF-7E74DB0FDAF3}" type="slidenum">
              <a:rPr lang="en-US" altLang="vi-VN">
                <a:latin typeface="Arial" panose="020B0604020202020204" pitchFamily="34" charset="0"/>
              </a:rPr>
              <a:pPr/>
              <a:t>10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E58AB80-79EE-41DF-B11E-F74336658F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F9A4293-9B13-400A-805B-4F0087FDF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0121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18CC7-6870-400C-9EA2-03BF5F2F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750A-AAE8-4929-90A0-49600D9D1211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62D72-5C1E-4A0F-BA1B-8A3EC320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38E4D-06B7-4AB4-9A34-2CEF7C0C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6AAD-FD4E-44EE-9809-B7C6971207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5347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9A05-A598-4566-8869-C67BDD62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B3BF-EB65-4509-85DD-6AB37CE49096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7BD12-1446-4EE8-980B-1DE9A48E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086D0-F17D-42CA-B1CF-DE48C2BF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3F23-4381-4118-B7ED-932F6FE92D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92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E0F3C-2DA1-41FD-8053-879843FE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87E74-C16E-4296-8652-06E1F43F60EB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66495-0997-4195-A754-77831133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9F8B-6E5E-4022-B3B8-40C9D8C0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240C-15FD-465E-8674-2E50A323E06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534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9B114-0EB4-42F1-8201-A0403B54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4031-2109-46AA-AB72-22856FFB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ED22B-D4BE-4487-8B37-96E0F17C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52B75-0F59-4350-BDB8-C9A39EAA7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1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E32B-E100-4BDD-A1D9-93179B13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6D241-F130-476D-8A0A-75E8ADB2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B9629-FB04-4461-9041-25336D99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AE193-FE0C-4889-846C-7C39781B0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6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995A6-2F8E-4359-B1E0-E3D8E1CD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D57FD-FFC0-48BF-8BE0-F1266DBF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D858F-08EC-44AC-BC9F-D4B011DD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6C712-407F-4457-B1E9-4E22CA9F3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068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30147B-66DB-4942-81D1-99B63F3D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3123F2-110D-4A0A-B005-3B1F91F5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CB7071-B912-4750-8F00-9F79E38D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976B2-C5FF-46C9-B666-BD95AD83A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19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606F65-2EE2-4621-9555-B4A08231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283142-BE94-4D80-822E-FAF1BA0E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45BA97-D47E-48CA-8B91-E37474B0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040B9-2982-412D-B40C-998FCEFE0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55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5B55DC-866C-4CDC-B0D7-88E761CB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5914F5-8410-4CCF-89EA-2F4860A2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093709-139B-4D32-8806-BF645478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82857-CC79-421E-B4D3-F8C87FD90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327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E69A67-188F-47A0-B2FB-4DD2F5F8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58226E-1CFB-4E7D-B823-D6019929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758DD1-BB7D-4795-B60E-DF03DD0B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E9A22-ED61-4021-B900-4A6B72D0C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606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625E69-6ED4-4371-A83B-9C58F960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3782D2-4CBA-4E2B-998F-5966E538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931EDE-91C3-4A8A-BD34-32373563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DD366-179E-47D8-94B0-2B2D1F4F0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44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D41FC-9342-42ED-9B8F-E4FDF6BE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3779-1857-4955-8829-5987F3B47DF1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45188-38EA-4157-8A73-CBADDCCE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99483-F876-4DA5-9DCF-1A32A55B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57F2E-6351-4FCC-9DD8-5177C14D58B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42910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105502-4B14-4AA7-AB5B-A54BDF3D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01FC7F-57C6-40B1-9983-999D15A5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47D879-A8EF-4B0D-963E-4CBA152C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37BDC-7C7D-4B34-8EC0-1ADEFB2AF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75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79A0C-160A-4EF6-8F0A-E00EB69E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C147D-9D7B-40F3-AD94-7B91BD4C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574DF-3595-4C26-9CF2-12C6C1BB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2F9D5-78AE-416F-A160-6394A7F50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09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893AA-FCD9-44F0-ACD1-414E5EA5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68ACA-431E-4018-B69F-68DEF3AE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E18E6-4DC9-40F3-9501-39F15F4E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6F5F1-5D0C-46BD-977B-9C9A93C6E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9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2F7DD-21C0-4E95-8A8B-8DF23C02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61D-C612-4ABB-B347-BBDFEA88D62E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7CD79-2A61-413F-88F2-8EAA613B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234E6-8718-4DD5-8CBF-C4BA27AB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93EC6-67D0-4EBA-96F2-54A1537EBB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18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DD29E6-86BB-41EF-A0EE-FBE90D86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DC52-2592-4FFE-8084-6A7B8EAE26EC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48772F-A617-40A6-A6A6-68592DBD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056C12-62E2-4545-BC8E-8297306C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4C948-DBEB-4171-AD8D-F009AB74CB9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079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D1AF29-96D1-47F4-8B77-C94746EF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FF3A-C706-4562-9CEE-4F304F3CDA9E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79F146-21E0-4323-9D10-D6E67FDE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0D3C6A-3DF9-4338-BB96-EBCABB75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90CF6-BDF2-4986-9903-09E8D3885D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786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A271828-6ED9-4BBC-A88D-DDB8F19B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14C19-1AD3-4EE9-A715-D34BCB424520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7BCAE6-0BDD-419F-A4E0-5B48B1B9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BA120A-0A4B-4E1B-B29A-63B7D45E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DFEE6-E5A8-4D90-B321-DA1A2FF3C02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233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7B2C1F-BA75-42FF-B11A-CDF32F3B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B5EB-0FF0-44A2-A8BF-96DDE19BFB56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0913DF-54D9-46CA-A760-E49D2C91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E2D320-1D2C-4407-8847-236126CE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D3FC8-6523-4D07-9E5E-395560DFB80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65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33A7EC-BBB6-48EC-BB33-3A42CDD3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5B058-FD36-4CAB-A759-4A520AE562A1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84A7D8-EB63-4F49-94CB-7F1EB69D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DEFAFE-C24B-4679-A333-ABC994BA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EEB84-F107-43BF-A12C-3BDA6DB3DA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86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7A2112-1F1B-43B9-90F0-67429513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33B6-F719-461E-9AA3-AF453CBCB26E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B76EB1-A6F3-48D6-953D-D3F2F576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8EFEF1-5EC4-4522-A3F6-1E5638B3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A2F6-1EBC-42AF-B48E-D8CC200546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29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3B40D7-FBDF-45BC-9B37-9F7C3084B2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D8D57C-CC79-4811-A33F-365D28170E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077C2-824B-4DA8-BB9B-0B3BFF002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A1D09D-25D9-43A6-9E1A-0A7353A23E4E}" type="datetimeFigureOut">
              <a:rPr lang="en-US"/>
              <a:pPr>
                <a:defRPr/>
              </a:pPr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F8974-5331-43A2-A8E5-D40AD286C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54A35-B40E-4857-8E58-AEE14B61D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C853B9E-06FD-4F76-B4F6-4AAD108832B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7EDAFB0-DB05-470E-8C02-583F7E1668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00726A2-8C25-47FB-95E8-9698AE0297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6C28-E578-40E9-B8AC-52C9EE436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8C36A-352F-4928-9FD5-C9A221174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BBF95-B5EC-448C-A8CE-A7BD4C020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5CF2F0E-AB85-49C3-8392-00E1F50062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.vn/imgres?imgurl=http://1280.com/file/pic/gallery/12935_view.jpg&amp;imgrefurl=http://1280.com/gallery/view/id_12935/title_Xiec-Trung-uong/&amp;usg=__71WFGXTFfXZuOJSe7HWewQUXx9o=&amp;h=363&amp;w=380&amp;sz=65&amp;hl=vi&amp;start=5&amp;um=1&amp;itbs=1&amp;tbnid=viG-F4VfTZ3J9M:&amp;tbnh=117&amp;tbnw=123&amp;prev=/images?q=%E1%BA%A3nh+xi%E1%BA%BFc&amp;um=1&amp;hl=vi&amp;sa=X&amp;tbs=isch: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.vn/imgres?imgurl=http://www.mangdulich.com/vietnam-tourism/2009/uploads/News/pic/1261793502.nv.jpg&amp;imgrefurl=http://www.mangdulich.com/vietnam-tourism/2009/modules.php?name=News&amp;op=viewcat&amp;catid=19&amp;page=120&amp;usg=___EAtEe8PYxIQ2bgUhLxQAtcONew=&amp;h=300&amp;w=400&amp;sz=39&amp;hl=vi&amp;start=2&amp;um=1&amp;itbs=1&amp;tbnid=jGFEK55Kyj6dPM:&amp;tbnh=93&amp;tbnw=124&amp;prev=/images?q=%E1%BA%A3nh+xi%E1%BA%BFc&amp;um=1&amp;hl=vi&amp;sa=X&amp;tbs=isch: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752600"/>
            <a:ext cx="6400800" cy="17526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5" name="Picture 3" descr="a7ef13e6488ebda4182295e359de7186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00FF"/>
          </a:solidFill>
          <a:ln>
            <a:solidFill>
              <a:srgbClr val="0000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905000" y="826943"/>
            <a:ext cx="5181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CHÍNH TẢ</a:t>
            </a:r>
          </a:p>
          <a:p>
            <a:pPr algn="ctr"/>
            <a:r>
              <a:rPr lang="vi-VN" sz="32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LỚP </a:t>
            </a:r>
            <a:r>
              <a:rPr lang="vi-VN" sz="3200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3</a:t>
            </a:r>
            <a:r>
              <a:rPr lang="en-US" sz="3200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– </a:t>
            </a:r>
            <a:r>
              <a:rPr lang="en-US" sz="3200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Tuần</a:t>
            </a:r>
            <a:r>
              <a:rPr lang="en-US" sz="3200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24</a:t>
            </a:r>
            <a:endParaRPr lang="en-US" sz="3200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77" name="Picture 7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0"/>
            <a:ext cx="1454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1466F10D5EAC4B0AA7D758AB687A66F8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81600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1466F10D5EAC4B0AA7D758AB687A66F8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1466F10D5EAC4B0AA7D758AB687A66F8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1466F10D5EAC4B0AA7D758AB687A66F8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1466F10D5EAC4B0AA7D758AB687A66F8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 descr="1466F10D5EAC4B0AA7D758AB687A66F8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1466F10D5EAC4B0AA7D758AB687A66F8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33338"/>
            <a:ext cx="16446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52D266-53BA-45D7-8B24-35A2A0F8521A}"/>
              </a:ext>
            </a:extLst>
          </p:cNvPr>
          <p:cNvSpPr/>
          <p:nvPr/>
        </p:nvSpPr>
        <p:spPr>
          <a:xfrm>
            <a:off x="2895600" y="204551"/>
            <a:ext cx="4237315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2100" b="1" dirty="0">
                <a:ln w="0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100" b="1" dirty="0">
                <a:ln w="0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100" b="1" dirty="0">
                <a:ln w="0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ỜNG TIỂU HỌC </a:t>
            </a:r>
            <a:r>
              <a:rPr lang="en-US" sz="2100" b="1" dirty="0">
                <a:ln w="0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ĐOAN KẾT</a:t>
            </a:r>
            <a:endParaRPr lang="en-US" sz="2100" b="1" dirty="0">
              <a:ln w="0"/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4212" y="2818423"/>
            <a:ext cx="3995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CA" alt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7603A60A-8E6E-4181-867F-9CA7075C0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99" y="1143000"/>
            <a:ext cx="5021263" cy="4724400"/>
          </a:xfrm>
          <a:prstGeom prst="wedgeRoundRectCallout">
            <a:avLst>
              <a:gd name="adj1" fmla="val -66728"/>
              <a:gd name="adj2" fmla="val -3223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 – 30 cm.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CC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0" name="Picture 2" descr="Hinh ngoi">
            <a:extLst>
              <a:ext uri="{FF2B5EF4-FFF2-40B4-BE49-F238E27FC236}">
                <a16:creationId xmlns:a16="http://schemas.microsoft.com/office/drawing/2014/main" id="{6726FACC-99BB-48CD-88C4-5BF4728E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" y="1143000"/>
            <a:ext cx="320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295400" y="98425"/>
            <a:ext cx="66294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TƯ THẾ NGỒI VIẾT</a:t>
            </a:r>
            <a:endParaRPr lang="en-US" sz="27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PE02463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02280"/>
            <a:ext cx="4191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285240" y="1096327"/>
            <a:ext cx="66294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r>
              <a:rPr lang="en-US" sz="27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chính</a:t>
            </a:r>
            <a:r>
              <a:rPr lang="en-US" sz="27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tả</a:t>
            </a:r>
            <a:endParaRPr lang="en-US" sz="27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7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14642" y="1912818"/>
            <a:ext cx="8829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2461978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15240" y="3012908"/>
            <a:ext cx="92595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079" y="358555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đớp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53657" y="4148773"/>
            <a:ext cx="9197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Cao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9" y="4714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519589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A50789E-60EE-4549-999B-1D51FDCA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4400" y="124045"/>
            <a:ext cx="94488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43793" y="675548"/>
            <a:ext cx="4160113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-152400" y="1348578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CA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336925" y="-571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498725" y="4000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609600" y="11430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822325" y="2093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3420" y="323696"/>
            <a:ext cx="2493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3333CC"/>
                </a:solidFill>
                <a:latin typeface="Times New Roman" pitchFamily="18" charset="0"/>
              </a:rPr>
              <a:t>2.Tìm </a:t>
            </a:r>
            <a:r>
              <a:rPr lang="en-US" altLang="en-US" b="1" dirty="0" err="1">
                <a:solidFill>
                  <a:srgbClr val="3333CC"/>
                </a:solidFill>
                <a:latin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Times New Roman" pitchFamily="18" charset="0"/>
              </a:rPr>
              <a:t>từ</a:t>
            </a:r>
            <a:r>
              <a:rPr lang="en-US" altLang="en-US" b="1" dirty="0">
                <a:solidFill>
                  <a:srgbClr val="3333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914400" y="182309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1279525" y="4989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8212" name="Picture 20" descr="_7sMFfawcCl0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6145"/>
            <a:ext cx="4191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 descr="fw_axs1zdAwdt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3352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343400" y="6156325"/>
            <a:ext cx="974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Sáo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0" y="2047042"/>
            <a:ext cx="8548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lỗ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83420" y="116054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a)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Chứa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tiếng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bắt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đầu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s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hoặc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x,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705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15" grpId="0"/>
      <p:bldP spid="8219" grpId="0"/>
      <p:bldP spid="82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b) Môn nghệ thuật sân khấu trình diễn những động tác leo, nhảy, nhào lộn, …, khéo léo của người và thú.</a:t>
            </a:r>
          </a:p>
        </p:txBody>
      </p:sp>
      <p:pic>
        <p:nvPicPr>
          <p:cNvPr id="9223" name="Picture 7" descr="12935_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114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126179350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81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489325" y="6080125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</a:rPr>
              <a:t>Xiếc</a:t>
            </a: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304800" y="0"/>
            <a:ext cx="2493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660033"/>
                </a:solidFill>
                <a:latin typeface="Times New Roman" pitchFamily="18" charset="0"/>
              </a:rPr>
              <a:t>2.Tìm các từ:</a:t>
            </a:r>
          </a:p>
        </p:txBody>
      </p:sp>
    </p:spTree>
    <p:extLst>
      <p:ext uri="{BB962C8B-B14F-4D97-AF65-F5344CB8AC3E}">
        <p14:creationId xmlns:p14="http://schemas.microsoft.com/office/powerpoint/2010/main" val="16501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28600" y="3810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3)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Thi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a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) -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Chứa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tiếng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bắt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 s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</a:rPr>
              <a:t>       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san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endParaRPr lang="en-US" altLang="en-US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Chứa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tiếng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bắt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x		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xé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vải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898525" y="2990472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2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46238" y="0"/>
            <a:ext cx="7645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Times New Roman" panose="02020603050405020304" pitchFamily="18" charset="0"/>
              </a:rPr>
              <a:t>Trò chơi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Ai nhanh ai đúng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23825" y="814388"/>
            <a:ext cx="848518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3)Thi tìm những từ ngữ chỉ hoạt động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a)- Chứa tiếng bắt đầu bằng s		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M: san sẻ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- Chứa tiếng bắt đầu bằng x</a:t>
            </a: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</a:rPr>
              <a:t>		M: xé vải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" y="2257425"/>
            <a:ext cx="8915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s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>
                <a:latin typeface="Times New Roman" panose="02020603050405020304" pitchFamily="18" charset="0"/>
              </a:rPr>
              <a:t>san </a:t>
            </a:r>
            <a:r>
              <a:rPr lang="en-US" altLang="en-US" dirty="0" err="1">
                <a:latin typeface="Times New Roman" panose="02020603050405020304" pitchFamily="18" charset="0"/>
              </a:rPr>
              <a:t>sẻ</a:t>
            </a:r>
            <a:r>
              <a:rPr lang="en-US" altLang="en-US" dirty="0">
                <a:latin typeface="Times New Roman" panose="02020603050405020304" pitchFamily="18" charset="0"/>
              </a:rPr>
              <a:t>, sung </a:t>
            </a:r>
            <a:r>
              <a:rPr lang="en-US" altLang="en-US" dirty="0" err="1">
                <a:latin typeface="Times New Roman" panose="02020603050405020304" pitchFamily="18" charset="0"/>
              </a:rPr>
              <a:t>sướng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sửa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chữa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săn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bắt</a:t>
            </a:r>
            <a:r>
              <a:rPr lang="en-US" altLang="en-US" dirty="0" smtClean="0">
                <a:latin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</a:rPr>
              <a:t>sung </a:t>
            </a:r>
            <a:r>
              <a:rPr lang="en-US" altLang="en-US" dirty="0" err="1">
                <a:latin typeface="Times New Roman" panose="02020603050405020304" pitchFamily="18" charset="0"/>
              </a:rPr>
              <a:t>túc</a:t>
            </a:r>
            <a:r>
              <a:rPr lang="en-US" altLang="en-US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898525" y="3981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914400" y="41910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5367" name="Picture 18" descr="ato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14313"/>
            <a:ext cx="17637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9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-9525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4165600"/>
            <a:ext cx="8915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x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</a:rPr>
              <a:t>xé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vải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xem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xét</a:t>
            </a:r>
            <a:r>
              <a:rPr lang="en-US" altLang="en-US" dirty="0" smtClean="0">
                <a:latin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đạp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xe</a:t>
            </a:r>
            <a:r>
              <a:rPr lang="en-US" altLang="en-US" dirty="0" smtClean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xếp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hàng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xê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dịch</a:t>
            </a:r>
            <a:r>
              <a:rPr lang="en-US" altLang="en-US" dirty="0" smtClean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xin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xỏ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smtClean="0">
                <a:latin typeface="Times New Roman" panose="02020603050405020304" pitchFamily="18" charset="0"/>
              </a:rPr>
              <a:t>…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2" descr="EJ0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>
          <a:xfrm>
            <a:off x="0" y="-152400"/>
            <a:ext cx="9144000" cy="701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041525" y="11620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889125" y="990600"/>
            <a:ext cx="5251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Củng cố - Dặn dò: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676400" y="2743200"/>
            <a:ext cx="6019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 Nhận xét tiết học.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- Chuẩn bị bài cho tiết tiếp theo.</a:t>
            </a:r>
          </a:p>
        </p:txBody>
      </p:sp>
    </p:spTree>
    <p:extLst>
      <p:ext uri="{BB962C8B-B14F-4D97-AF65-F5344CB8AC3E}">
        <p14:creationId xmlns:p14="http://schemas.microsoft.com/office/powerpoint/2010/main" val="42237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524000" y="2209800"/>
            <a:ext cx="6629400" cy="1028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0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LUÔN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383506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CA50789E-60EE-4549-999B-1D51FDCA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85462" y="112034"/>
            <a:ext cx="94488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3142" y="663537"/>
            <a:ext cx="284141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-152400" y="1322712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CA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7848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 </a:t>
            </a:r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 cần đat: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HS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s / x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s-MX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5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409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-15240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3" imgW="4761905" imgH="3877216" progId="Paint.Picture">
                  <p:embed/>
                </p:oleObj>
              </mc:Choice>
              <mc:Fallback>
                <p:oleObj name="Bitmap Image" r:id="rId3" imgW="4761905" imgH="3877216" progId="Paint.Picture">
                  <p:embed/>
                  <p:pic>
                    <p:nvPicPr>
                      <p:cNvPr id="40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38200" y="1803400"/>
            <a:ext cx="40767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04800" y="2743200"/>
            <a:ext cx="8929688" cy="20621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,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752600" y="641350"/>
            <a:ext cx="53133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Thứ ba, ngày 1 tháng 3 năm 2022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881313" y="1219200"/>
            <a:ext cx="4067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FF"/>
                </a:solidFill>
                <a:latin typeface="Times New Roman" panose="02020603050405020304" pitchFamily="18" charset="0"/>
              </a:rPr>
              <a:t>Chính tả: (nghe- viết</a:t>
            </a:r>
            <a:r>
              <a:rPr lang="en-US" altLang="en-US">
                <a:solidFill>
                  <a:srgbClr val="CC00FF"/>
                </a:solidFill>
                <a:latin typeface="Times New Roman" panose="02020603050405020304" pitchFamily="18" charset="0"/>
              </a:rPr>
              <a:t>):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6600" y="5029200"/>
            <a:ext cx="33528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Ra-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</a:t>
            </a:r>
          </a:p>
        </p:txBody>
      </p:sp>
    </p:spTree>
    <p:extLst>
      <p:ext uri="{BB962C8B-B14F-4D97-AF65-F5344CB8AC3E}">
        <p14:creationId xmlns:p14="http://schemas.microsoft.com/office/powerpoint/2010/main" val="275583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81000" y="3048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Thứ ba, ngày 1 tháng 3 năm 2022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838200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52800" y="1439863"/>
            <a:ext cx="2438400" cy="1003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2443163"/>
            <a:ext cx="632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69063" y="2165350"/>
            <a:ext cx="1905000" cy="904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41910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Tên gọi chung của các loại thực vật dùng để ăn: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91400" y="3951288"/>
            <a:ext cx="1752600" cy="10017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5638" y="5126038"/>
            <a:ext cx="4678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Đồ bằng gỗ dùng để nằm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51538" y="5365750"/>
            <a:ext cx="1905000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3" grpId="0" animBg="1"/>
      <p:bldP spid="1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0" y="1694735"/>
            <a:ext cx="9012238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vua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lệnh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cậu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vế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mới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đàn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cá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đuổi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vua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tức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cảnh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vế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        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leo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lẻo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cá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đớp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cá</a:t>
            </a:r>
            <a:endParaRPr lang="en-US" altLang="en-US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Chẳng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nghĩ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ngợi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lâu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la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, Cao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Bá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Quát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cảnh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trói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luôn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 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Trời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nắng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chang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chang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trói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5" name="Text Box 33"/>
          <p:cNvSpPr txBox="1">
            <a:spLocks noChangeArrowheads="1"/>
          </p:cNvSpPr>
          <p:nvPr/>
        </p:nvSpPr>
        <p:spPr bwMode="auto">
          <a:xfrm>
            <a:off x="0" y="533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Nghe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6" name="Text Box 34"/>
          <p:cNvSpPr txBox="1">
            <a:spLocks noChangeArrowheads="1"/>
          </p:cNvSpPr>
          <p:nvPr/>
        </p:nvSpPr>
        <p:spPr bwMode="auto">
          <a:xfrm>
            <a:off x="-65881" y="109563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vua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14642" y="1926673"/>
            <a:ext cx="8829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2586673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3070553"/>
            <a:ext cx="92595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-1925793" y="3533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đớp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78857" y="4121063"/>
            <a:ext cx="9197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Cao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9" y="4714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-1025243" y="519335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A50789E-60EE-4549-999B-1D51FDCA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4400" y="124945"/>
            <a:ext cx="94488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16083" y="676448"/>
            <a:ext cx="4160113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-152400" y="1363333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CA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6096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1.Vì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4636" y="2475491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i="1" dirty="0">
                <a:solidFill>
                  <a:srgbClr val="660033"/>
                </a:solidFill>
              </a:rPr>
              <a:t>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đớp</a:t>
            </a:r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altLang="en-US" sz="3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b="1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52400" y="188219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2. Hai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vế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4636" y="1228364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660033"/>
                </a:solidFill>
                <a:latin typeface="Times New Roman" pitchFamily="18" charset="0"/>
              </a:rPr>
              <a:t>- </a:t>
            </a:r>
            <a:r>
              <a:rPr lang="en-US" altLang="en-US" b="1" dirty="0" err="1" smtClean="0">
                <a:solidFill>
                  <a:srgbClr val="660033"/>
                </a:solidFill>
                <a:latin typeface="Times New Roman" pitchFamily="18" charset="0"/>
              </a:rPr>
              <a:t>Vì</a:t>
            </a:r>
            <a:r>
              <a:rPr lang="en-US" altLang="en-US" b="1" dirty="0" smtClean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660033"/>
                </a:solidFill>
                <a:latin typeface="Times New Roman" pitchFamily="18" charset="0"/>
              </a:rPr>
              <a:t>nghe</a:t>
            </a:r>
            <a:r>
              <a:rPr lang="en-US" altLang="en-US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660033"/>
                </a:solidFill>
                <a:latin typeface="Times New Roman" pitchFamily="18" charset="0"/>
              </a:rPr>
              <a:t>nói</a:t>
            </a:r>
            <a:r>
              <a:rPr lang="en-US" altLang="en-US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660033"/>
                </a:solidFill>
                <a:latin typeface="Times New Roman" pitchFamily="18" charset="0"/>
              </a:rPr>
              <a:t>cậu</a:t>
            </a:r>
            <a:r>
              <a:rPr lang="en-US" altLang="en-US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660033"/>
                </a:solidFill>
                <a:latin typeface="Times New Roman" pitchFamily="18" charset="0"/>
              </a:rPr>
              <a:t>là</a:t>
            </a:r>
            <a:r>
              <a:rPr lang="en-US" altLang="en-US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660033"/>
                </a:solidFill>
                <a:latin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660033"/>
                </a:solidFill>
                <a:latin typeface="Times New Roman" pitchFamily="18" charset="0"/>
              </a:rPr>
              <a:t>trò</a:t>
            </a:r>
            <a:endParaRPr lang="en-US" altLang="en-US" b="1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52400" y="363054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636" y="435768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660033"/>
                </a:solidFill>
                <a:latin typeface="Times New Roman" pitchFamily="18" charset="0"/>
              </a:rPr>
              <a:t>- </a:t>
            </a:r>
            <a:r>
              <a:rPr lang="en-US" altLang="en-US" b="1" dirty="0" err="1">
                <a:solidFill>
                  <a:srgbClr val="660033"/>
                </a:solidFill>
                <a:latin typeface="Times New Roman" pitchFamily="18" charset="0"/>
              </a:rPr>
              <a:t>Đoạn</a:t>
            </a:r>
            <a:r>
              <a:rPr lang="en-US" altLang="en-US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660033"/>
                </a:solidFill>
                <a:latin typeface="Times New Roman" pitchFamily="18" charset="0"/>
              </a:rPr>
              <a:t>văn</a:t>
            </a:r>
            <a:r>
              <a:rPr lang="en-US" altLang="en-US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660033"/>
                </a:solidFill>
                <a:latin typeface="Times New Roman" pitchFamily="18" charset="0"/>
              </a:rPr>
              <a:t>có</a:t>
            </a:r>
            <a:r>
              <a:rPr lang="en-US" altLang="en-US" b="1" dirty="0">
                <a:solidFill>
                  <a:srgbClr val="660033"/>
                </a:solidFill>
                <a:latin typeface="Times New Roman" pitchFamily="18" charset="0"/>
              </a:rPr>
              <a:t> 5 </a:t>
            </a:r>
            <a:r>
              <a:rPr lang="en-US" altLang="en-US" b="1" dirty="0" err="1">
                <a:solidFill>
                  <a:srgbClr val="660033"/>
                </a:solidFill>
                <a:latin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66003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4636" y="5064054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4.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0" y="5791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660033"/>
                </a:solidFill>
                <a:latin typeface="Times New Roman" pitchFamily="18" charset="0"/>
              </a:rPr>
              <a:t>- Những chữ đầu câu: Thấy, Nhìn, Nước, Chẳng, Trời.</a:t>
            </a:r>
          </a:p>
          <a:p>
            <a:pPr eaLnBrk="1" hangingPunct="1"/>
            <a:r>
              <a:rPr lang="en-US" altLang="en-US" sz="2800" b="1">
                <a:solidFill>
                  <a:srgbClr val="660033"/>
                </a:solidFill>
                <a:latin typeface="Times New Roman" pitchFamily="18" charset="0"/>
              </a:rPr>
              <a:t>- Tên riêng: Cao Bá Quát</a:t>
            </a:r>
          </a:p>
        </p:txBody>
      </p:sp>
    </p:spTree>
    <p:extLst>
      <p:ext uri="{BB962C8B-B14F-4D97-AF65-F5344CB8AC3E}">
        <p14:creationId xmlns:p14="http://schemas.microsoft.com/office/powerpoint/2010/main" val="21082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32" grpId="0"/>
      <p:bldP spid="30738" grpId="0"/>
      <p:bldP spid="30739" grpId="0"/>
      <p:bldP spid="30740" grpId="0"/>
      <p:bldP spid="30741" grpId="0"/>
      <p:bldP spid="307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285240" y="584200"/>
            <a:ext cx="66294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VIẾT TỪ KHÓ</a:t>
            </a:r>
            <a:endParaRPr lang="en-US" sz="27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240" y="1737360"/>
            <a:ext cx="20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6240" y="306832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6240" y="2416513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0520" y="3755291"/>
            <a:ext cx="205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đớp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7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918</Words>
  <Application>Microsoft Office PowerPoint</Application>
  <PresentationFormat>On-screen Show (4:3)</PresentationFormat>
  <Paragraphs>100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NGUYỆT HƯƠNG</dc:creator>
  <cp:lastModifiedBy>Dell Inspiron</cp:lastModifiedBy>
  <cp:revision>132</cp:revision>
  <dcterms:created xsi:type="dcterms:W3CDTF">2017-10-18T01:20:53Z</dcterms:created>
  <dcterms:modified xsi:type="dcterms:W3CDTF">2022-03-02T02:31:11Z</dcterms:modified>
</cp:coreProperties>
</file>