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39" r:id="rId3"/>
    <p:sldId id="257" r:id="rId4"/>
    <p:sldId id="314" r:id="rId5"/>
    <p:sldId id="331" r:id="rId6"/>
    <p:sldId id="326" r:id="rId7"/>
    <p:sldId id="327" r:id="rId8"/>
    <p:sldId id="335" r:id="rId9"/>
    <p:sldId id="328" r:id="rId10"/>
    <p:sldId id="278" r:id="rId11"/>
    <p:sldId id="279" r:id="rId12"/>
    <p:sldId id="283" r:id="rId13"/>
    <p:sldId id="284" r:id="rId14"/>
    <p:sldId id="305" r:id="rId15"/>
    <p:sldId id="286" r:id="rId16"/>
    <p:sldId id="287" r:id="rId17"/>
    <p:sldId id="288" r:id="rId18"/>
    <p:sldId id="289" r:id="rId19"/>
    <p:sldId id="290" r:id="rId20"/>
    <p:sldId id="293" r:id="rId21"/>
    <p:sldId id="292" r:id="rId22"/>
    <p:sldId id="294" r:id="rId23"/>
    <p:sldId id="307" r:id="rId24"/>
    <p:sldId id="295" r:id="rId25"/>
    <p:sldId id="299" r:id="rId26"/>
    <p:sldId id="300" r:id="rId27"/>
    <p:sldId id="297" r:id="rId28"/>
    <p:sldId id="310" r:id="rId29"/>
    <p:sldId id="298" r:id="rId30"/>
    <p:sldId id="337" r:id="rId31"/>
    <p:sldId id="318" r:id="rId32"/>
    <p:sldId id="320" r:id="rId33"/>
    <p:sldId id="322" r:id="rId34"/>
    <p:sldId id="334" r:id="rId35"/>
    <p:sldId id="323" r:id="rId36"/>
    <p:sldId id="325"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65" autoAdjust="0"/>
    <p:restoredTop sz="94660"/>
  </p:normalViewPr>
  <p:slideViewPr>
    <p:cSldViewPr>
      <p:cViewPr varScale="1">
        <p:scale>
          <a:sx n="92" d="100"/>
          <a:sy n="92" d="100"/>
        </p:scale>
        <p:origin x="1014" y="7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6594-8249-46DA-8EF3-40FAA6A6B190}" type="datetimeFigureOut">
              <a:rPr lang="vi-VN" smtClean="0"/>
              <a:t>27/02/2022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A06CD-5BC3-4CF1-9516-FFDBF6B2AA86}" type="slidenum">
              <a:rPr lang="vi-VN" smtClean="0"/>
              <a:t>‹#›</a:t>
            </a:fld>
            <a:endParaRPr lang="vi-VN"/>
          </a:p>
        </p:txBody>
      </p:sp>
    </p:spTree>
    <p:extLst>
      <p:ext uri="{BB962C8B-B14F-4D97-AF65-F5344CB8AC3E}">
        <p14:creationId xmlns:p14="http://schemas.microsoft.com/office/powerpoint/2010/main" val="344081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Cô Hạnh xin chào các con, chúng ta lại gặp nhau rồi. Hôm nay cô trò mình sẽ học môn Tập đọc, bài Đối đáp với vua nhé. </a:t>
            </a:r>
            <a:endParaRPr lang="en-US" dirty="0">
              <a:effectLst/>
            </a:endParaRPr>
          </a:p>
        </p:txBody>
      </p:sp>
      <p:sp>
        <p:nvSpPr>
          <p:cNvPr id="4" name="Slide Number Placeholder 3"/>
          <p:cNvSpPr>
            <a:spLocks noGrp="1"/>
          </p:cNvSpPr>
          <p:nvPr>
            <p:ph type="sldNum" sz="quarter" idx="5"/>
          </p:nvPr>
        </p:nvSpPr>
        <p:spPr/>
        <p:txBody>
          <a:bodyPr/>
          <a:lstStyle/>
          <a:p>
            <a:fld id="{E0EA06CD-5BC3-4CF1-9516-FFDBF6B2AA86}" type="slidenum">
              <a:rPr lang="vi-VN" smtClean="0"/>
              <a:t>1</a:t>
            </a:fld>
            <a:endParaRPr lang="vi-VN"/>
          </a:p>
        </p:txBody>
      </p:sp>
    </p:spTree>
    <p:extLst>
      <p:ext uri="{BB962C8B-B14F-4D97-AF65-F5344CB8AC3E}">
        <p14:creationId xmlns:p14="http://schemas.microsoft.com/office/powerpoint/2010/main" val="305618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Cao Bá Quát là người thông minh, tài trí</a:t>
            </a:r>
            <a:r>
              <a:rPr lang="vi-VN" sz="1200" kern="1200" dirty="0">
                <a:solidFill>
                  <a:schemeClr val="tx1"/>
                </a:solidFill>
                <a:effectLst/>
                <a:latin typeface="+mn-lt"/>
                <a:ea typeface="+mn-ea"/>
                <a:cs typeface="+mn-cs"/>
              </a:rPr>
              <a:t>. Ngoài việc thông minh tài trí CBQ còn là người đối đáp giỏi. Nhờ việc thông minh tài trí khi đối lại được vế đối của vua CBQ còn là cậu bé tự tin, lễ phép giám bày tỏ thái độ, quan điểm của mình trước mặt vua. Và các con cũng nhớ nhé trong cuộc sống các con sẽ gặp phải những tình huống đối đáp với mọi người, với cô giáo, ba mẹ, bạn bè và những người thân khi đó các con hãy nhớ đối đáp lại một cách lễ phép, tự tin bày tỏ ý kiến quan điểm của mình nhé.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27</a:t>
            </a:fld>
            <a:endParaRPr lang="vi-VN"/>
          </a:p>
        </p:txBody>
      </p:sp>
    </p:spTree>
    <p:extLst>
      <p:ext uri="{BB962C8B-B14F-4D97-AF65-F5344CB8AC3E}">
        <p14:creationId xmlns:p14="http://schemas.microsoft.com/office/powerpoint/2010/main" val="27629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Tranh vẽ một cậu bé đang bị trói tay </a:t>
            </a:r>
            <a:r>
              <a:rPr lang="en-US" sz="1200" kern="1200" dirty="0" err="1" smtClean="0">
                <a:solidFill>
                  <a:schemeClr val="tx1"/>
                </a:solidFill>
                <a:effectLst/>
                <a:latin typeface="+mn-lt"/>
                <a:ea typeface="+mn-ea"/>
                <a:cs typeface="+mn-cs"/>
              </a:rPr>
              <a:t>đứng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trước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một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vị</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vua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bên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cạnh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có</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một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người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đứng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vén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rèm</a:t>
            </a:r>
            <a:r>
              <a:rPr lang="vi-VN" sz="1200" kern="1200" dirty="0" smtClean="0">
                <a:solidFill>
                  <a:schemeClr val="tx1"/>
                </a:solidFill>
                <a:effectLst/>
                <a:latin typeface="+mn-lt"/>
                <a:ea typeface="+mn-ea"/>
                <a:cs typeface="+mn-cs"/>
              </a:rPr>
              <a:t>. </a:t>
            </a:r>
            <a:r>
              <a:rPr lang="vi-VN" sz="1200" kern="1200" dirty="0">
                <a:solidFill>
                  <a:schemeClr val="tx1"/>
                </a:solidFill>
                <a:effectLst/>
                <a:latin typeface="+mn-lt"/>
                <a:ea typeface="+mn-ea"/>
                <a:cs typeface="+mn-cs"/>
              </a:rPr>
              <a:t>Vậy để biết cậu bé và vị vua </a:t>
            </a:r>
            <a:r>
              <a:rPr lang="en-US" sz="1200" kern="1200" dirty="0" err="1" smtClean="0">
                <a:solidFill>
                  <a:schemeClr val="tx1"/>
                </a:solidFill>
                <a:effectLst/>
                <a:latin typeface="+mn-lt"/>
                <a:ea typeface="+mn-ea"/>
                <a:cs typeface="+mn-cs"/>
              </a:rPr>
              <a:t>được</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nhắc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đến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câu</a:t>
            </a:r>
            <a:r>
              <a:rPr lang="en-US" sz="1200" kern="1200" baseline="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chuyện </a:t>
            </a:r>
            <a:r>
              <a:rPr lang="en-US" sz="1200" kern="1200" dirty="0" err="1" smtClean="0">
                <a:solidFill>
                  <a:schemeClr val="tx1"/>
                </a:solidFill>
                <a:effectLst/>
                <a:latin typeface="+mn-lt"/>
                <a:ea typeface="+mn-ea"/>
                <a:cs typeface="+mn-cs"/>
              </a:rPr>
              <a:t>như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thế</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nào</a:t>
            </a:r>
            <a:r>
              <a:rPr lang="en-US" sz="1200" kern="1200" baseline="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chúng </a:t>
            </a:r>
            <a:r>
              <a:rPr lang="vi-VN" sz="1200" kern="1200" dirty="0">
                <a:solidFill>
                  <a:schemeClr val="tx1"/>
                </a:solidFill>
                <a:effectLst/>
                <a:latin typeface="+mn-lt"/>
                <a:ea typeface="+mn-ea"/>
                <a:cs typeface="+mn-cs"/>
              </a:rPr>
              <a:t>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3</a:t>
            </a:fld>
            <a:endParaRPr lang="vi-VN"/>
          </a:p>
        </p:txBody>
      </p:sp>
    </p:spTree>
    <p:extLst>
      <p:ext uri="{BB962C8B-B14F-4D97-AF65-F5344CB8AC3E}">
        <p14:creationId xmlns:p14="http://schemas.microsoft.com/office/powerpoint/2010/main" val="58809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11</a:t>
            </a:fld>
            <a:endParaRPr lang="vi-VN"/>
          </a:p>
        </p:txBody>
      </p:sp>
    </p:spTree>
    <p:extLst>
      <p:ext uri="{BB962C8B-B14F-4D97-AF65-F5344CB8AC3E}">
        <p14:creationId xmlns:p14="http://schemas.microsoft.com/office/powerpoint/2010/main" val="319245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12</a:t>
            </a:fld>
            <a:endParaRPr lang="vi-VN"/>
          </a:p>
        </p:txBody>
      </p:sp>
    </p:spTree>
    <p:extLst>
      <p:ext uri="{BB962C8B-B14F-4D97-AF65-F5344CB8AC3E}">
        <p14:creationId xmlns:p14="http://schemas.microsoft.com/office/powerpoint/2010/main" val="413433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TL: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cản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hay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13</a:t>
            </a:fld>
            <a:endParaRPr lang="vi-VN"/>
          </a:p>
        </p:txBody>
      </p:sp>
    </p:spTree>
    <p:extLst>
      <p:ext uri="{BB962C8B-B14F-4D97-AF65-F5344CB8AC3E}">
        <p14:creationId xmlns:p14="http://schemas.microsoft.com/office/powerpoint/2010/main" val="7451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Để biết được chuyện gì xảy ra khi cậu bé bị dẫn đến trước mặt vua và cậu bé bị thoát được</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16</a:t>
            </a:fld>
            <a:endParaRPr lang="vi-VN"/>
          </a:p>
        </p:txBody>
      </p:sp>
    </p:spTree>
    <p:extLst>
      <p:ext uri="{BB962C8B-B14F-4D97-AF65-F5344CB8AC3E}">
        <p14:creationId xmlns:p14="http://schemas.microsoft.com/office/powerpoint/2010/main" val="412558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đoạn có nhắc đến từ “tức cảnh” vậy các con cho cô biết tức cảnh là gì?</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TL: Tức cảnh nghĩa là thấy cảnh mà có cảm xúc liền nảy ra thơ, văn. </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21</a:t>
            </a:fld>
            <a:endParaRPr lang="vi-VN"/>
          </a:p>
        </p:txBody>
      </p:sp>
    </p:spTree>
    <p:extLst>
      <p:ext uri="{BB962C8B-B14F-4D97-AF65-F5344CB8AC3E}">
        <p14:creationId xmlns:p14="http://schemas.microsoft.com/office/powerpoint/2010/main" val="245644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tranh: Nhà vua khi </a:t>
            </a:r>
            <a:r>
              <a:rPr lang="en-US" sz="1200" kern="1200" dirty="0" err="1" smtClean="0">
                <a:solidFill>
                  <a:schemeClr val="tx1"/>
                </a:solidFill>
                <a:effectLst/>
                <a:latin typeface="+mn-lt"/>
                <a:ea typeface="+mn-ea"/>
                <a:cs typeface="+mn-cs"/>
              </a:rPr>
              <a:t>ra</a:t>
            </a:r>
            <a:r>
              <a:rPr lang="vi-VN"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Tây</a:t>
            </a:r>
            <a:r>
              <a:rPr lang="vi-VN" sz="1200" kern="1200" dirty="0" smtClean="0">
                <a:solidFill>
                  <a:schemeClr val="tx1"/>
                </a:solidFill>
                <a:effectLst/>
                <a:latin typeface="+mn-lt"/>
                <a:ea typeface="+mn-ea"/>
                <a:cs typeface="+mn-cs"/>
              </a:rPr>
              <a:t> ng</a:t>
            </a:r>
            <a:r>
              <a:rPr lang="en-US" sz="1200" kern="1200" dirty="0" err="1" smtClean="0">
                <a:solidFill>
                  <a:schemeClr val="tx1"/>
                </a:solidFill>
                <a:effectLst/>
                <a:latin typeface="+mn-lt"/>
                <a:ea typeface="+mn-ea"/>
                <a:cs typeface="+mn-cs"/>
              </a:rPr>
              <a:t>ắm</a:t>
            </a:r>
            <a:r>
              <a:rPr lang="vi-VN" sz="1200" kern="1200" dirty="0" smtClean="0">
                <a:solidFill>
                  <a:schemeClr val="tx1"/>
                </a:solidFill>
                <a:effectLst/>
                <a:latin typeface="+mn-lt"/>
                <a:ea typeface="+mn-ea"/>
                <a:cs typeface="+mn-cs"/>
              </a:rPr>
              <a:t> cảnh </a:t>
            </a:r>
            <a:r>
              <a:rPr lang="vi-VN" sz="1200" kern="1200" dirty="0">
                <a:solidFill>
                  <a:schemeClr val="tx1"/>
                </a:solidFill>
                <a:effectLst/>
                <a:latin typeface="+mn-lt"/>
                <a:ea typeface="+mn-ea"/>
                <a:cs typeface="+mn-cs"/>
              </a:rPr>
              <a:t>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22</a:t>
            </a:fld>
            <a:endParaRPr lang="vi-VN"/>
          </a:p>
        </p:txBody>
      </p:sp>
    </p:spTree>
    <p:extLst>
      <p:ext uri="{BB962C8B-B14F-4D97-AF65-F5344CB8AC3E}">
        <p14:creationId xmlns:p14="http://schemas.microsoft.com/office/powerpoint/2010/main" val="271710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Khi nghe vế đối của nhà vua CBQ liền lấy cảnh mình đang bị trói để đối lại vua.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25</a:t>
            </a:fld>
            <a:endParaRPr lang="vi-VN"/>
          </a:p>
        </p:txBody>
      </p:sp>
    </p:spTree>
    <p:extLst>
      <p:ext uri="{BB962C8B-B14F-4D97-AF65-F5344CB8AC3E}">
        <p14:creationId xmlns:p14="http://schemas.microsoft.com/office/powerpoint/2010/main" val="109681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4690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49228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414787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lIns="68580" tIns="34290" rIns="68580" bIns="34290"/>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lIns="68580" tIns="34290" rIns="68580" bIns="34290"/>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lIns="68580" tIns="34290" rIns="68580" bIns="34290"/>
          <a:lstStyle>
            <a:lvl1pPr>
              <a:defRPr/>
            </a:lvl1pPr>
          </a:lstStyle>
          <a:p>
            <a:pPr>
              <a:defRPr/>
            </a:pPr>
            <a:fld id="{7799A93B-30F3-4A3B-AD09-8549978AAD86}" type="slidenum">
              <a:rPr lang="en-US"/>
              <a:pPr>
                <a:defRPr/>
              </a:pPr>
              <a:t>‹#›</a:t>
            </a:fld>
            <a:endParaRPr lang="en-US" dirty="0"/>
          </a:p>
        </p:txBody>
      </p:sp>
    </p:spTree>
    <p:extLst>
      <p:ext uri="{BB962C8B-B14F-4D97-AF65-F5344CB8AC3E}">
        <p14:creationId xmlns:p14="http://schemas.microsoft.com/office/powerpoint/2010/main" val="1831481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9FB1C01B-6E68-403B-95A4-A5A99F060003}" type="slidenum">
              <a:rPr lang="en-US" altLang="vi-VN"/>
              <a:pPr>
                <a:defRPr/>
              </a:pPr>
              <a:t>‹#›</a:t>
            </a:fld>
            <a:endParaRPr lang="en-US" altLang="vi-VN"/>
          </a:p>
        </p:txBody>
      </p:sp>
    </p:spTree>
    <p:extLst>
      <p:ext uri="{BB962C8B-B14F-4D97-AF65-F5344CB8AC3E}">
        <p14:creationId xmlns:p14="http://schemas.microsoft.com/office/powerpoint/2010/main" val="96948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92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4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7323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19682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4110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70683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159189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27/02/2022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74264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2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1187624" y="2812472"/>
            <a:ext cx="618079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dirty="0">
                <a:ln w="0"/>
                <a:solidFill>
                  <a:srgbClr val="FF0000"/>
                </a:solidFill>
                <a:effectLst>
                  <a:outerShdw blurRad="38100" dist="25400" dir="5400000" algn="ctr" rotWithShape="0">
                    <a:srgbClr val="6E747A">
                      <a:alpha val="43000"/>
                    </a:srgbClr>
                  </a:outerShdw>
                </a:effectLst>
                <a:latin typeface="+mj-lt"/>
              </a:rPr>
              <a:t>ĐỐI ĐÁP VỚI VUA</a:t>
            </a:r>
            <a:endParaRPr lang="en-US" sz="5400" b="1" dirty="0">
              <a:ln w="0"/>
              <a:solidFill>
                <a:srgbClr val="FF0000"/>
              </a:solidFill>
              <a:effectLst>
                <a:outerShdw blurRad="38100" dist="25400" dir="5400000" algn="ctr" rotWithShape="0">
                  <a:srgbClr val="6E747A">
                    <a:alpha val="43000"/>
                  </a:srgbClr>
                </a:outerShdw>
              </a:effectLst>
            </a:endParaRPr>
          </a:p>
        </p:txBody>
      </p:sp>
      <p:sp>
        <p:nvSpPr>
          <p:cNvPr id="6" name="TextBox 5"/>
          <p:cNvSpPr txBox="1"/>
          <p:nvPr/>
        </p:nvSpPr>
        <p:spPr>
          <a:xfrm>
            <a:off x="2153685" y="1773565"/>
            <a:ext cx="4350538" cy="707886"/>
          </a:xfrm>
          <a:prstGeom prst="rect">
            <a:avLst/>
          </a:prstGeom>
          <a:noFill/>
        </p:spPr>
        <p:txBody>
          <a:bodyPr wrap="square" rtlCol="0">
            <a:spAutoFit/>
          </a:bodyPr>
          <a:lstStyle/>
          <a:p>
            <a:pPr algn="ctr"/>
            <a:r>
              <a:rPr lang="vi-VN" sz="4000" b="1" u="sng" dirty="0">
                <a:solidFill>
                  <a:srgbClr val="7030A0"/>
                </a:solidFill>
                <a:latin typeface="+mj-lt"/>
              </a:rPr>
              <a:t>Tập đọc</a:t>
            </a:r>
            <a:r>
              <a:rPr lang="en-US" sz="4000" b="1" u="sng" dirty="0">
                <a:solidFill>
                  <a:srgbClr val="7030A0"/>
                </a:solidFill>
                <a:latin typeface="+mj-lt"/>
              </a:rPr>
              <a:t>-</a:t>
            </a:r>
            <a:r>
              <a:rPr lang="en-US" sz="4000" b="1" u="sng" dirty="0" err="1">
                <a:solidFill>
                  <a:srgbClr val="7030A0"/>
                </a:solidFill>
                <a:latin typeface="+mj-lt"/>
              </a:rPr>
              <a:t>Kể</a:t>
            </a:r>
            <a:r>
              <a:rPr lang="en-US" sz="4000" b="1" u="sng" dirty="0">
                <a:solidFill>
                  <a:srgbClr val="7030A0"/>
                </a:solidFill>
                <a:latin typeface="+mj-lt"/>
              </a:rPr>
              <a:t> </a:t>
            </a:r>
            <a:r>
              <a:rPr lang="en-US" sz="4000" b="1" u="sng" dirty="0" err="1">
                <a:solidFill>
                  <a:srgbClr val="7030A0"/>
                </a:solidFill>
                <a:latin typeface="+mj-lt"/>
              </a:rPr>
              <a:t>chuyện</a:t>
            </a:r>
            <a:endParaRPr lang="en-US" sz="4000" b="1" u="sng" dirty="0">
              <a:solidFill>
                <a:srgbClr val="7030A0"/>
              </a:solidFill>
              <a:latin typeface="+mj-lt"/>
            </a:endParaRPr>
          </a:p>
        </p:txBody>
      </p:sp>
      <p:sp>
        <p:nvSpPr>
          <p:cNvPr id="7" name="TextBox 6"/>
          <p:cNvSpPr txBox="1"/>
          <p:nvPr/>
        </p:nvSpPr>
        <p:spPr>
          <a:xfrm>
            <a:off x="1331640" y="771550"/>
            <a:ext cx="6477000" cy="830263"/>
          </a:xfrm>
          <a:prstGeom prst="rect">
            <a:avLst/>
          </a:prstGeom>
          <a:noFill/>
        </p:spPr>
        <p:txBody>
          <a:bodyPr>
            <a:spAutoFit/>
          </a:bodyPr>
          <a:lstStyle/>
          <a:p>
            <a:pPr algn="ctr" fontAlgn="auto">
              <a:spcBef>
                <a:spcPts val="0"/>
              </a:spcBef>
              <a:spcAft>
                <a:spcPts val="0"/>
              </a:spcAft>
              <a:defRPr/>
            </a:pPr>
            <a:r>
              <a:rPr lang="en-US" altLang="vi-VN" sz="2400" b="1" kern="0" dirty="0">
                <a:solidFill>
                  <a:srgbClr val="050DAB"/>
                </a:solidFill>
              </a:rPr>
              <a:t>ỦY BAN NHÂN DÂN QUẬN LONG BIÊN</a:t>
            </a:r>
          </a:p>
          <a:p>
            <a:pPr algn="ctr" fontAlgn="auto">
              <a:spcBef>
                <a:spcPts val="0"/>
              </a:spcBef>
              <a:spcAft>
                <a:spcPts val="0"/>
              </a:spcAft>
              <a:defRPr/>
            </a:pPr>
            <a:r>
              <a:rPr lang="en-US" altLang="vi-VN" sz="2400" b="1" kern="0" dirty="0">
                <a:solidFill>
                  <a:srgbClr val="050DAB"/>
                </a:solidFill>
              </a:rPr>
              <a:t>TRƯỜNG TIỂU HỌC ĐOÀN KẾT </a:t>
            </a:r>
            <a:endParaRPr lang="en-US" altLang="vi-VN" sz="2400" b="1" kern="0" dirty="0">
              <a:solidFill>
                <a:srgbClr val="050DAB"/>
              </a:solidFill>
              <a:cs typeface="Arial" pitchFamily="34" charset="0"/>
            </a:endParaRPr>
          </a:p>
        </p:txBody>
      </p:sp>
    </p:spTree>
    <p:extLst>
      <p:ext uri="{BB962C8B-B14F-4D97-AF65-F5344CB8AC3E}">
        <p14:creationId xmlns:p14="http://schemas.microsoft.com/office/powerpoint/2010/main" val="96856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7504" y="123478"/>
            <a:ext cx="3044423" cy="646331"/>
          </a:xfrm>
          <a:prstGeom prst="rect">
            <a:avLst/>
          </a:prstGeom>
        </p:spPr>
        <p:txBody>
          <a:bodyPr wrap="none">
            <a:spAutoFit/>
          </a:bodyPr>
          <a:lstStyle/>
          <a:p>
            <a:r>
              <a:rPr lang="en-US" altLang="vi-VN" sz="3600" b="1" dirty="0">
                <a:solidFill>
                  <a:srgbClr val="7030A0"/>
                </a:solidFill>
                <a:latin typeface="Times New Roman" pitchFamily="18" charset="0"/>
              </a:rPr>
              <a:t>2.Tìm </a:t>
            </a:r>
            <a:r>
              <a:rPr lang="en-US" altLang="vi-VN" sz="3600" b="1" dirty="0" err="1">
                <a:solidFill>
                  <a:srgbClr val="7030A0"/>
                </a:solidFill>
                <a:latin typeface="Times New Roman" pitchFamily="18" charset="0"/>
              </a:rPr>
              <a:t>hiểu</a:t>
            </a:r>
            <a:r>
              <a:rPr lang="en-US" altLang="vi-VN" sz="3600" b="1" dirty="0">
                <a:solidFill>
                  <a:srgbClr val="7030A0"/>
                </a:solidFill>
                <a:latin typeface="Times New Roman" pitchFamily="18" charset="0"/>
              </a:rPr>
              <a:t> </a:t>
            </a:r>
            <a:r>
              <a:rPr lang="en-US" altLang="vi-VN" sz="3600" b="1" dirty="0" err="1">
                <a:solidFill>
                  <a:srgbClr val="7030A0"/>
                </a:solidFill>
                <a:latin typeface="Times New Roman" pitchFamily="18" charset="0"/>
              </a:rPr>
              <a:t>bài</a:t>
            </a:r>
            <a:endParaRPr lang="en-US" sz="3600" dirty="0">
              <a:solidFill>
                <a:srgbClr val="7030A0"/>
              </a:solidFill>
            </a:endParaRPr>
          </a:p>
        </p:txBody>
      </p:sp>
      <p:sp>
        <p:nvSpPr>
          <p:cNvPr id="3" name="TextBox 2"/>
          <p:cNvSpPr txBox="1"/>
          <p:nvPr/>
        </p:nvSpPr>
        <p:spPr>
          <a:xfrm>
            <a:off x="2699792" y="1721897"/>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4" name="TextBox 3"/>
          <p:cNvSpPr txBox="1"/>
          <p:nvPr/>
        </p:nvSpPr>
        <p:spPr>
          <a:xfrm>
            <a:off x="323528" y="235572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5" name="Cloud Callout 4"/>
          <p:cNvSpPr/>
          <p:nvPr/>
        </p:nvSpPr>
        <p:spPr>
          <a:xfrm>
            <a:off x="4211960" y="123478"/>
            <a:ext cx="4644887" cy="16347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a:solidFill>
                  <a:srgbClr val="7030A0"/>
                </a:solidFill>
                <a:latin typeface="Times New Roman" panose="02020603050405020304" pitchFamily="18" charset="0"/>
                <a:cs typeface="Times New Roman" panose="02020603050405020304" pitchFamily="18" charset="0"/>
              </a:rPr>
              <a:t>Câu chuyện nhắc đến vị vua nào?</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3478"/>
            <a:ext cx="3975348"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55" y="123478"/>
            <a:ext cx="4097291"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2830" y="4403893"/>
            <a:ext cx="3948517" cy="523220"/>
          </a:xfrm>
          <a:prstGeom prst="rect">
            <a:avLst/>
          </a:prstGeom>
        </p:spPr>
        <p:txBody>
          <a:bodyPr wrap="none">
            <a:spAutoFit/>
          </a:bodyPr>
          <a:lstStyle/>
          <a:p>
            <a:r>
              <a:rPr lang="en-US" altLang="en-US" sz="2800" b="1" dirty="0">
                <a:solidFill>
                  <a:srgbClr val="000099"/>
                </a:solidFill>
                <a:latin typeface="Times New Roman" pitchFamily="18" charset="0"/>
              </a:rPr>
              <a:t>Minh </a:t>
            </a:r>
            <a:r>
              <a:rPr lang="en-US" altLang="en-US" sz="2800" b="1" dirty="0" err="1">
                <a:solidFill>
                  <a:srgbClr val="000099"/>
                </a:solidFill>
                <a:latin typeface="Times New Roman" pitchFamily="18" charset="0"/>
              </a:rPr>
              <a:t>Mạng</a:t>
            </a:r>
            <a:r>
              <a:rPr lang="en-US" altLang="en-US" sz="2800" b="1" dirty="0">
                <a:solidFill>
                  <a:srgbClr val="000099"/>
                </a:solidFill>
                <a:latin typeface="Times New Roman" pitchFamily="18" charset="0"/>
              </a:rPr>
              <a:t> (1791- 1840)</a:t>
            </a:r>
          </a:p>
        </p:txBody>
      </p:sp>
      <p:sp>
        <p:nvSpPr>
          <p:cNvPr id="3" name="Rectangle 2"/>
          <p:cNvSpPr/>
          <p:nvPr/>
        </p:nvSpPr>
        <p:spPr>
          <a:xfrm>
            <a:off x="5148064" y="4356832"/>
            <a:ext cx="2898550" cy="523220"/>
          </a:xfrm>
          <a:prstGeom prst="rect">
            <a:avLst/>
          </a:prstGeom>
        </p:spPr>
        <p:txBody>
          <a:bodyPr wrap="none">
            <a:spAutoFit/>
          </a:bodyPr>
          <a:lstStyle/>
          <a:p>
            <a:r>
              <a:rPr lang="en-US" altLang="en-US" sz="2800" b="1" dirty="0" err="1">
                <a:solidFill>
                  <a:srgbClr val="000099"/>
                </a:solidFill>
                <a:latin typeface="Times New Roman" pitchFamily="18" charset="0"/>
              </a:rPr>
              <a:t>Lăng</a:t>
            </a:r>
            <a:r>
              <a:rPr lang="en-US" altLang="en-US" sz="2800" b="1" dirty="0">
                <a:solidFill>
                  <a:srgbClr val="000099"/>
                </a:solidFill>
                <a:latin typeface="Times New Roman" pitchFamily="18" charset="0"/>
              </a:rPr>
              <a:t> Minh </a:t>
            </a:r>
            <a:r>
              <a:rPr lang="en-US" altLang="en-US" sz="2800" b="1" dirty="0" err="1">
                <a:solidFill>
                  <a:srgbClr val="000099"/>
                </a:solidFill>
                <a:latin typeface="Times New Roman" pitchFamily="18" charset="0"/>
              </a:rPr>
              <a:t>Mạng</a:t>
            </a:r>
            <a:endParaRPr lang="en-US" altLang="en-US" sz="2800" b="1" dirty="0">
              <a:solidFill>
                <a:srgbClr val="000099"/>
              </a:solidFill>
              <a:latin typeface="Times New Roman" pitchFamily="18" charset="0"/>
            </a:endParaRPr>
          </a:p>
        </p:txBody>
      </p:sp>
    </p:spTree>
    <p:extLst>
      <p:ext uri="{BB962C8B-B14F-4D97-AF65-F5344CB8AC3E}">
        <p14:creationId xmlns:p14="http://schemas.microsoft.com/office/powerpoint/2010/main" val="2093601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5A9CF-3238-4082-BF0E-7D4579483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7" y="970334"/>
            <a:ext cx="4139952" cy="3939902"/>
          </a:xfrm>
          <a:prstGeom prst="rect">
            <a:avLst/>
          </a:prstGeom>
        </p:spPr>
      </p:pic>
      <p:sp>
        <p:nvSpPr>
          <p:cNvPr id="6" name="TextBox 5">
            <a:extLst>
              <a:ext uri="{FF2B5EF4-FFF2-40B4-BE49-F238E27FC236}">
                <a16:creationId xmlns:a16="http://schemas.microsoft.com/office/drawing/2014/main" id="{85E6A396-FDCC-4829-9549-B39F54D7FA68}"/>
              </a:ext>
            </a:extLst>
          </p:cNvPr>
          <p:cNvSpPr txBox="1"/>
          <p:nvPr/>
        </p:nvSpPr>
        <p:spPr>
          <a:xfrm>
            <a:off x="28717" y="0"/>
            <a:ext cx="7927659"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Vua Minh Mạng ngắm cảnh ở đâu? </a:t>
            </a:r>
            <a:endParaRPr lang="vi-VN" sz="3600" b="1" dirty="0">
              <a:solidFill>
                <a:srgbClr val="FF0000"/>
              </a:solidFill>
              <a:latin typeface="+mj-lt"/>
            </a:endParaRPr>
          </a:p>
        </p:txBody>
      </p:sp>
      <p:pic>
        <p:nvPicPr>
          <p:cNvPr id="7" name="Picture 6" descr="1">
            <a:hlinkClick r:id="rId4" action="ppaction://hlinksldjump"/>
            <a:extLst>
              <a:ext uri="{FF2B5EF4-FFF2-40B4-BE49-F238E27FC236}">
                <a16:creationId xmlns:a16="http://schemas.microsoft.com/office/drawing/2014/main" id="{5C3654DE-8C43-4B65-A391-61D59B77D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987574"/>
            <a:ext cx="4608512" cy="393990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331640" y="4138686"/>
            <a:ext cx="116172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vi-VN" sz="2400" b="1">
                <a:solidFill>
                  <a:srgbClr val="FF0000"/>
                </a:solidFill>
                <a:latin typeface="+mj-lt"/>
              </a:rPr>
              <a:t>Hồ Tây</a:t>
            </a:r>
            <a:endParaRPr lang="vi-VN" sz="2400" b="1" dirty="0">
              <a:solidFill>
                <a:srgbClr val="FF0000"/>
              </a:solidFill>
              <a:latin typeface="+mj-lt"/>
            </a:endParaRPr>
          </a:p>
        </p:txBody>
      </p:sp>
      <p:sp>
        <p:nvSpPr>
          <p:cNvPr id="8" name="Rectangle 7"/>
          <p:cNvSpPr/>
          <p:nvPr/>
        </p:nvSpPr>
        <p:spPr>
          <a:xfrm>
            <a:off x="6516216" y="4011910"/>
            <a:ext cx="116172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vi-VN" sz="2400" b="1">
                <a:solidFill>
                  <a:srgbClr val="FF0000"/>
                </a:solidFill>
                <a:latin typeface="+mj-lt"/>
              </a:rPr>
              <a:t>Hồ Tây</a:t>
            </a:r>
            <a:endParaRPr lang="vi-VN" sz="2400" b="1" dirty="0">
              <a:solidFill>
                <a:srgbClr val="FF0000"/>
              </a:solidFill>
              <a:latin typeface="+mj-lt"/>
            </a:endParaRPr>
          </a:p>
        </p:txBody>
      </p:sp>
    </p:spTree>
    <p:extLst>
      <p:ext uri="{BB962C8B-B14F-4D97-AF65-F5344CB8AC3E}">
        <p14:creationId xmlns:p14="http://schemas.microsoft.com/office/powerpoint/2010/main" val="407716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0D04AD-798F-4DAF-AB75-DDAA5AAEBB41}"/>
              </a:ext>
            </a:extLst>
          </p:cNvPr>
          <p:cNvSpPr/>
          <p:nvPr/>
        </p:nvSpPr>
        <p:spPr>
          <a:xfrm>
            <a:off x="267486" y="853789"/>
            <a:ext cx="8712968"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cs typeface="Times New Roman" panose="02020603050405020304" pitchFamily="18" charset="0"/>
              </a:rPr>
              <a:t>Quân lính thét đuổi tất cả mọi người, không cho ai đến gần.</a:t>
            </a:r>
            <a:endParaRPr lang="vi-VN"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BE0D1C0-89E0-4F28-BB28-63019864C0F4}"/>
              </a:ext>
            </a:extLst>
          </p:cNvPr>
          <p:cNvSpPr/>
          <p:nvPr/>
        </p:nvSpPr>
        <p:spPr>
          <a:xfrm>
            <a:off x="683568" y="195486"/>
            <a:ext cx="6798656" cy="584775"/>
          </a:xfrm>
          <a:prstGeom prst="rect">
            <a:avLst/>
          </a:prstGeom>
        </p:spPr>
        <p:txBody>
          <a:bodyPr wrap="none">
            <a:spAutoFit/>
          </a:bodyPr>
          <a:lstStyle/>
          <a:p>
            <a:r>
              <a:rPr lang="nl-NL" sz="3200" b="1" dirty="0">
                <a:solidFill>
                  <a:srgbClr val="FF0000"/>
                </a:solidFill>
                <a:latin typeface="Times New Roman" panose="02020603050405020304" pitchFamily="18" charset="0"/>
                <a:cs typeface="Times New Roman" panose="02020603050405020304" pitchFamily="18" charset="0"/>
              </a:rPr>
              <a:t>Quân lính đã có những hành động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3568" y="2202417"/>
            <a:ext cx="5767926" cy="584775"/>
          </a:xfrm>
          <a:prstGeom prst="rect">
            <a:avLst/>
          </a:prstGeom>
        </p:spPr>
        <p:txBody>
          <a:bodyPr wrap="non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Cao Bá Quát có mong muốn gì?</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D490035-8696-47A3-B4BD-4FA8C2AF4B7A}"/>
              </a:ext>
            </a:extLst>
          </p:cNvPr>
          <p:cNvSpPr/>
          <p:nvPr/>
        </p:nvSpPr>
        <p:spPr>
          <a:xfrm>
            <a:off x="179512" y="3003798"/>
            <a:ext cx="8800942" cy="584775"/>
          </a:xfrm>
          <a:prstGeom prst="rect">
            <a:avLst/>
          </a:prstGeom>
        </p:spPr>
        <p:txBody>
          <a:bodyPr wrap="square">
            <a:spAutoFit/>
          </a:bodyPr>
          <a:lstStyle/>
          <a:p>
            <a:pPr marL="457200" indent="-457200" algn="just">
              <a:buFont typeface="Wingdings" panose="05000000000000000000" pitchFamily="2" charset="2"/>
              <a:buChar char="è"/>
            </a:pPr>
            <a:r>
              <a:rPr lang="vi-VN" sz="3200" b="1" dirty="0">
                <a:latin typeface="Times New Roman" panose="02020603050405020304" pitchFamily="18" charset="0"/>
                <a:cs typeface="Times New Roman" panose="02020603050405020304" pitchFamily="18" charset="0"/>
              </a:rPr>
              <a:t>Cao Bá Quát có mong muốn nhìn rõ mặt vua</a:t>
            </a:r>
          </a:p>
        </p:txBody>
      </p:sp>
    </p:spTree>
    <p:extLst>
      <p:ext uri="{BB962C8B-B14F-4D97-AF65-F5344CB8AC3E}">
        <p14:creationId xmlns:p14="http://schemas.microsoft.com/office/powerpoint/2010/main" val="3287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
            <a:ext cx="4788024" cy="5142334"/>
          </a:xfrm>
          <a:prstGeom prst="rect">
            <a:avLst/>
          </a:prstGeom>
        </p:spPr>
      </p:pic>
      <p:sp>
        <p:nvSpPr>
          <p:cNvPr id="4" name="TextBox 3"/>
          <p:cNvSpPr txBox="1"/>
          <p:nvPr/>
        </p:nvSpPr>
        <p:spPr>
          <a:xfrm>
            <a:off x="4932040" y="627534"/>
            <a:ext cx="3996444" cy="3754874"/>
          </a:xfrm>
          <a:prstGeom prst="rect">
            <a:avLst/>
          </a:prstGeom>
          <a:noFill/>
        </p:spPr>
        <p:txBody>
          <a:bodyPr wrap="square" rtlCol="0">
            <a:spAutoFit/>
          </a:bodyPr>
          <a:lstStyle/>
          <a:p>
            <a:pPr algn="just"/>
            <a:r>
              <a:rPr lang="vi-VN" sz="3400" b="1" dirty="0">
                <a:latin typeface="+mj-lt"/>
              </a:rPr>
              <a:t>    Cao Bá Quát (1809 – 1855) là người ở tỉnh Bắc Ninh. Ông là người nổi tiếng văn hay, chữ tốt, có tài đối đáp. </a:t>
            </a:r>
            <a:endParaRPr lang="en-US" sz="3400" b="1" dirty="0">
              <a:latin typeface="+mj-lt"/>
            </a:endParaRPr>
          </a:p>
        </p:txBody>
      </p:sp>
    </p:spTree>
    <p:extLst>
      <p:ext uri="{BB962C8B-B14F-4D97-AF65-F5344CB8AC3E}">
        <p14:creationId xmlns:p14="http://schemas.microsoft.com/office/powerpoint/2010/main" val="31496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AA9D3557-E631-415C-99BF-745C5A114777}"/>
              </a:ext>
            </a:extLst>
          </p:cNvPr>
          <p:cNvSpPr/>
          <p:nvPr/>
        </p:nvSpPr>
        <p:spPr>
          <a:xfrm>
            <a:off x="344240" y="113321"/>
            <a:ext cx="5235872" cy="1872208"/>
          </a:xfrm>
          <a:prstGeom prst="cloudCallout">
            <a:avLst>
              <a:gd name="adj1" fmla="val 33073"/>
              <a:gd name="adj2" fmla="val 6231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DBEF5535-4D53-473A-8EF5-0EBF409D2165}"/>
              </a:ext>
            </a:extLst>
          </p:cNvPr>
          <p:cNvSpPr/>
          <p:nvPr/>
        </p:nvSpPr>
        <p:spPr>
          <a:xfrm>
            <a:off x="344240" y="2211710"/>
            <a:ext cx="8640960" cy="2520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r>
              <a:rPr lang="vi-VN"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70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3B4B37-4871-4107-8F34-8AFC1CD07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76949"/>
            <a:ext cx="2016224" cy="1656184"/>
          </a:xfrm>
          <a:prstGeom prst="rect">
            <a:avLst/>
          </a:prstGeom>
        </p:spPr>
      </p:pic>
      <p:sp>
        <p:nvSpPr>
          <p:cNvPr id="4" name="TextBox 3">
            <a:extLst>
              <a:ext uri="{FF2B5EF4-FFF2-40B4-BE49-F238E27FC236}">
                <a16:creationId xmlns:a16="http://schemas.microsoft.com/office/drawing/2014/main" id="{347C66E4-DFC1-4E45-8F6F-3E43FFB23E5B}"/>
              </a:ext>
            </a:extLst>
          </p:cNvPr>
          <p:cNvSpPr txBox="1"/>
          <p:nvPr/>
        </p:nvSpPr>
        <p:spPr>
          <a:xfrm>
            <a:off x="2267744" y="1371421"/>
            <a:ext cx="6408712"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5" name="TextBox 4">
            <a:extLst>
              <a:ext uri="{FF2B5EF4-FFF2-40B4-BE49-F238E27FC236}">
                <a16:creationId xmlns:a16="http://schemas.microsoft.com/office/drawing/2014/main" id="{DC0139FC-9043-41A8-B1EB-CD5727C921CC}"/>
              </a:ext>
            </a:extLst>
          </p:cNvPr>
          <p:cNvSpPr txBox="1"/>
          <p:nvPr/>
        </p:nvSpPr>
        <p:spPr>
          <a:xfrm>
            <a:off x="467544" y="2571750"/>
            <a:ext cx="8208912" cy="1754326"/>
          </a:xfrm>
          <a:prstGeom prst="rect">
            <a:avLst/>
          </a:prstGeom>
          <a:noFill/>
        </p:spPr>
        <p:txBody>
          <a:bodyPr wrap="square" rtlCol="0">
            <a:spAutoFit/>
          </a:bodyPr>
          <a:lstStyle/>
          <a:p>
            <a:pPr algn="just"/>
            <a:r>
              <a:rPr lang="vi-VN" sz="3600" b="1" dirty="0">
                <a:latin typeface="Times New Roman" panose="02020603050405020304" pitchFamily="18" charset="0"/>
                <a:cs typeface="Times New Roman" panose="02020603050405020304" pitchFamily="18" charset="0"/>
                <a:sym typeface="Wingdings" panose="05000000000000000000" pitchFamily="2" charset="2"/>
              </a:rPr>
              <a:t> Cậu bé đã thực hiện được mong muốn của mình và </a:t>
            </a:r>
            <a:r>
              <a:rPr lang="vi-VN" sz="3600" b="1" dirty="0">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13509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4BD68E-AF85-4671-81EB-664F3F21B453}"/>
              </a:ext>
            </a:extLst>
          </p:cNvPr>
          <p:cNvSpPr txBox="1"/>
          <p:nvPr/>
        </p:nvSpPr>
        <p:spPr>
          <a:xfrm>
            <a:off x="395536" y="2067694"/>
            <a:ext cx="8568952"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05FCD25-27F5-4619-81E3-A5537D64BC54}"/>
              </a:ext>
            </a:extLst>
          </p:cNvPr>
          <p:cNvSpPr txBox="1"/>
          <p:nvPr/>
        </p:nvSpPr>
        <p:spPr>
          <a:xfrm>
            <a:off x="308295" y="915566"/>
            <a:ext cx="8568952" cy="954107"/>
          </a:xfrm>
          <a:prstGeom prst="rect">
            <a:avLst/>
          </a:prstGeom>
          <a:noFill/>
        </p:spPr>
        <p:txBody>
          <a:bodyPr wrap="square" rtlCol="0">
            <a:spAutoFit/>
          </a:bodyPr>
          <a:lstStyle/>
          <a:p>
            <a:pPr algn="just"/>
            <a:r>
              <a:rPr lang="vi-VN" sz="2800" dirty="0" smtClean="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Tree>
    <p:extLst>
      <p:ext uri="{BB962C8B-B14F-4D97-AF65-F5344CB8AC3E}">
        <p14:creationId xmlns:p14="http://schemas.microsoft.com/office/powerpoint/2010/main" val="34036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869D78C5-6569-424C-B35F-A285C861E550}"/>
              </a:ext>
            </a:extLst>
          </p:cNvPr>
          <p:cNvSpPr/>
          <p:nvPr/>
        </p:nvSpPr>
        <p:spPr>
          <a:xfrm>
            <a:off x="280483" y="86190"/>
            <a:ext cx="5371637" cy="2520280"/>
          </a:xfrm>
          <a:prstGeom prst="wedgeEllipseCallout">
            <a:avLst>
              <a:gd name="adj1" fmla="val 48114"/>
              <a:gd name="adj2" fmla="val 63455"/>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8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Nhà vua đã làm làm gì khi nghe cậu bé xưng là học trò? </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DBA59FA-0422-4649-9E7F-AC616A7F10C7}"/>
              </a:ext>
            </a:extLst>
          </p:cNvPr>
          <p:cNvSpPr/>
          <p:nvPr/>
        </p:nvSpPr>
        <p:spPr>
          <a:xfrm>
            <a:off x="298322" y="3219822"/>
            <a:ext cx="8395973" cy="1200329"/>
          </a:xfrm>
          <a:prstGeom prst="rect">
            <a:avLst/>
          </a:prstGeom>
        </p:spPr>
        <p:txBody>
          <a:bodyPr wrap="square">
            <a:spAutoFit/>
          </a:bodyPr>
          <a:lstStyle/>
          <a:p>
            <a:pPr algn="just"/>
            <a:r>
              <a:rPr lang="vi-VN" sz="3600" b="1" dirty="0">
                <a:latin typeface="Times New Roman" panose="02020603050405020304" pitchFamily="18" charset="0"/>
                <a:cs typeface="Times New Roman" panose="02020603050405020304" pitchFamily="18" charset="0"/>
                <a:sym typeface="Wingdings" panose="05000000000000000000" pitchFamily="2" charset="2"/>
              </a:rPr>
              <a:t> </a:t>
            </a:r>
            <a:r>
              <a:rPr lang="vi-VN" sz="3600" b="1" dirty="0">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p>
        </p:txBody>
      </p:sp>
      <p:sp>
        <p:nvSpPr>
          <p:cNvPr id="6" name="TextBox 5">
            <a:extLst>
              <a:ext uri="{FF2B5EF4-FFF2-40B4-BE49-F238E27FC236}">
                <a16:creationId xmlns:a16="http://schemas.microsoft.com/office/drawing/2014/main" id="{DA5A3D2A-77EF-4A06-A49C-BCE8B857F743}"/>
              </a:ext>
            </a:extLst>
          </p:cNvPr>
          <p:cNvSpPr txBox="1"/>
          <p:nvPr/>
        </p:nvSpPr>
        <p:spPr>
          <a:xfrm>
            <a:off x="5344450" y="3758621"/>
            <a:ext cx="1047389"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đối</a:t>
            </a:r>
          </a:p>
        </p:txBody>
      </p:sp>
    </p:spTree>
    <p:extLst>
      <p:ext uri="{BB962C8B-B14F-4D97-AF65-F5344CB8AC3E}">
        <p14:creationId xmlns:p14="http://schemas.microsoft.com/office/powerpoint/2010/main" val="21532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B930D07-C02E-4D6E-BE0B-242C5C030F2D}"/>
              </a:ext>
            </a:extLst>
          </p:cNvPr>
          <p:cNvSpPr txBox="1">
            <a:spLocks noChangeArrowheads="1"/>
          </p:cNvSpPr>
          <p:nvPr/>
        </p:nvSpPr>
        <p:spPr bwMode="auto">
          <a:xfrm>
            <a:off x="3743908" y="483518"/>
            <a:ext cx="1186046" cy="70788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vi-VN" altLang="vi-VN" sz="4000" b="1" dirty="0">
                <a:solidFill>
                  <a:srgbClr val="FF0000"/>
                </a:solidFill>
                <a:latin typeface="Times New Roman" pitchFamily="18" charset="0"/>
              </a:rPr>
              <a:t>Đối</a:t>
            </a:r>
            <a:endParaRPr lang="en-US" altLang="vi-VN" sz="4000" b="1" dirty="0">
              <a:solidFill>
                <a:srgbClr val="FF0000"/>
              </a:solidFill>
              <a:latin typeface="Times New Roman" pitchFamily="18" charset="0"/>
            </a:endParaRPr>
          </a:p>
        </p:txBody>
      </p:sp>
      <p:sp>
        <p:nvSpPr>
          <p:cNvPr id="3" name="Text Box 6">
            <a:extLst>
              <a:ext uri="{FF2B5EF4-FFF2-40B4-BE49-F238E27FC236}">
                <a16:creationId xmlns:a16="http://schemas.microsoft.com/office/drawing/2014/main" id="{C47C6646-BA0D-42AB-9EB3-82F4CEFBA22F}"/>
              </a:ext>
            </a:extLst>
          </p:cNvPr>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dirty="0">
                <a:solidFill>
                  <a:schemeClr val="tx2">
                    <a:lumMod val="50000"/>
                  </a:schemeClr>
                </a:solidFill>
                <a:latin typeface="Times New Roman"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itchFamily="18" charset="0"/>
            </a:endParaRPr>
          </a:p>
        </p:txBody>
      </p:sp>
      <p:sp>
        <p:nvSpPr>
          <p:cNvPr id="4" name="Text Box 6">
            <a:extLst>
              <a:ext uri="{FF2B5EF4-FFF2-40B4-BE49-F238E27FC236}">
                <a16:creationId xmlns:a16="http://schemas.microsoft.com/office/drawing/2014/main" id="{D3CB091A-1B46-4A70-A407-2BC0029702EE}"/>
              </a:ext>
            </a:extLst>
          </p:cNvPr>
          <p:cNvSpPr txBox="1">
            <a:spLocks noChangeArrowheads="1"/>
          </p:cNvSpPr>
          <p:nvPr/>
        </p:nvSpPr>
        <p:spPr bwMode="auto">
          <a:xfrm>
            <a:off x="287524" y="2787774"/>
            <a:ext cx="50765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a:solidFill>
                  <a:schemeClr val="tx2">
                    <a:lumMod val="50000"/>
                  </a:schemeClr>
                </a:solidFill>
                <a:latin typeface="Times New Roman" pitchFamily="18" charset="0"/>
              </a:rPr>
              <a:t>+ </a:t>
            </a:r>
            <a:r>
              <a:rPr lang="en-US" altLang="vi-VN" sz="3600" b="1">
                <a:solidFill>
                  <a:schemeClr val="tx2">
                    <a:lumMod val="50000"/>
                  </a:schemeClr>
                </a:solidFill>
                <a:latin typeface="Times New Roman" pitchFamily="18" charset="0"/>
              </a:rPr>
              <a:t>L</a:t>
            </a:r>
            <a:r>
              <a:rPr lang="vi-VN" altLang="vi-VN" sz="3600" b="1">
                <a:solidFill>
                  <a:schemeClr val="tx2">
                    <a:lumMod val="50000"/>
                  </a:schemeClr>
                </a:solidFill>
                <a:latin typeface="Times New Roman" pitchFamily="18" charset="0"/>
              </a:rPr>
              <a:t>àm </a:t>
            </a:r>
            <a:r>
              <a:rPr lang="vi-VN" altLang="vi-VN" sz="3600" b="1" dirty="0">
                <a:solidFill>
                  <a:schemeClr val="tx2">
                    <a:lumMod val="50000"/>
                  </a:schemeClr>
                </a:solidFill>
                <a:latin typeface="Times New Roman" pitchFamily="18" charset="0"/>
              </a:rPr>
              <a:t>vế đối lại.</a:t>
            </a:r>
            <a:endParaRPr lang="en-US" altLang="vi-VN" sz="3600" b="1" dirty="0">
              <a:solidFill>
                <a:schemeClr val="tx2">
                  <a:lumMod val="50000"/>
                </a:schemeClr>
              </a:solidFill>
              <a:latin typeface="Times New Roman" pitchFamily="18" charset="0"/>
            </a:endParaRPr>
          </a:p>
        </p:txBody>
      </p:sp>
    </p:spTree>
    <p:extLst>
      <p:ext uri="{BB962C8B-B14F-4D97-AF65-F5344CB8AC3E}">
        <p14:creationId xmlns:p14="http://schemas.microsoft.com/office/powerpoint/2010/main" val="516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514600" y="275359"/>
            <a:ext cx="297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algn="ctr" eaLnBrk="1" hangingPunct="1">
              <a:spcBef>
                <a:spcPct val="0"/>
              </a:spcBef>
              <a:buClrTx/>
              <a:buFontTx/>
              <a:buNone/>
            </a:pPr>
            <a:r>
              <a:rPr lang="en-US" altLang="en-US" sz="3200" b="1" dirty="0" err="1" smtClean="0">
                <a:solidFill>
                  <a:srgbClr val="FF0000"/>
                </a:solidFill>
                <a:latin typeface="Times New Roman" pitchFamily="18" charset="0"/>
              </a:rPr>
              <a:t>Yêu</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cầu</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cần</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đạt</a:t>
            </a:r>
            <a:r>
              <a:rPr lang="en-US" altLang="en-US" sz="3200" b="1" dirty="0" smtClean="0">
                <a:solidFill>
                  <a:srgbClr val="FF0000"/>
                </a:solidFill>
                <a:latin typeface="Times New Roman" pitchFamily="18" charset="0"/>
              </a:rPr>
              <a:t> </a:t>
            </a:r>
            <a:endParaRPr lang="en-US" altLang="en-US" sz="3200" b="1" dirty="0">
              <a:solidFill>
                <a:srgbClr val="FF0000"/>
              </a:solidFill>
              <a:latin typeface="Times New Roman" pitchFamily="18" charset="0"/>
            </a:endParaRPr>
          </a:p>
        </p:txBody>
      </p:sp>
      <p:sp>
        <p:nvSpPr>
          <p:cNvPr id="14340" name="TextBox 2"/>
          <p:cNvSpPr txBox="1">
            <a:spLocks noChangeArrowheads="1"/>
          </p:cNvSpPr>
          <p:nvPr/>
        </p:nvSpPr>
        <p:spPr bwMode="auto">
          <a:xfrm>
            <a:off x="838200" y="91440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r>
              <a:rPr lang="en-US" altLang="en-US" sz="2400" b="1" dirty="0" smtClean="0">
                <a:solidFill>
                  <a:srgbClr val="0000FF"/>
                </a:solidFill>
              </a:rPr>
              <a:t>1. </a:t>
            </a:r>
            <a:r>
              <a:rPr lang="en-US" altLang="en-US" sz="2400" b="1" dirty="0" err="1" smtClean="0">
                <a:solidFill>
                  <a:srgbClr val="0000FF"/>
                </a:solidFill>
              </a:rPr>
              <a:t>Tập</a:t>
            </a:r>
            <a:r>
              <a:rPr lang="en-US" altLang="en-US" sz="2400" b="1" dirty="0" smtClean="0">
                <a:solidFill>
                  <a:srgbClr val="0000FF"/>
                </a:solidFill>
              </a:rPr>
              <a:t> </a:t>
            </a:r>
            <a:r>
              <a:rPr lang="en-US" altLang="en-US" sz="2400" b="1" dirty="0" err="1" smtClean="0">
                <a:solidFill>
                  <a:srgbClr val="0000FF"/>
                </a:solidFill>
              </a:rPr>
              <a:t>đọc</a:t>
            </a:r>
            <a:r>
              <a:rPr lang="en-US" altLang="en-US" sz="2400" b="1" dirty="0" smtClean="0">
                <a:solidFill>
                  <a:srgbClr val="0000FF"/>
                </a:solidFill>
              </a:rPr>
              <a:t>:</a:t>
            </a:r>
          </a:p>
          <a:p>
            <a:pPr eaLnBrk="1" hangingPunct="1">
              <a:defRPr/>
            </a:pP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Hiểu</a:t>
            </a:r>
            <a:r>
              <a:rPr lang="en-US" sz="2400" dirty="0" smtClean="0">
                <a:solidFill>
                  <a:prstClr val="black"/>
                </a:solidFill>
                <a:cs typeface="Times New Roman" panose="02020603050405020304" pitchFamily="18" charset="0"/>
              </a:rPr>
              <a:t> </a:t>
            </a:r>
            <a:r>
              <a:rPr lang="en-US" sz="2400" dirty="0" err="1">
                <a:solidFill>
                  <a:prstClr val="black"/>
                </a:solidFill>
                <a:cs typeface="Times New Roman" panose="02020603050405020304" pitchFamily="18" charset="0"/>
              </a:rPr>
              <a:t>các</a:t>
            </a:r>
            <a:r>
              <a:rPr lang="en-US" sz="2400" dirty="0">
                <a:solidFill>
                  <a:prstClr val="black"/>
                </a:solidFill>
                <a:cs typeface="Times New Roman" panose="02020603050405020304" pitchFamily="18" charset="0"/>
              </a:rPr>
              <a:t> </a:t>
            </a:r>
            <a:r>
              <a:rPr lang="en-US" sz="2400" dirty="0" err="1">
                <a:solidFill>
                  <a:prstClr val="black"/>
                </a:solidFill>
                <a:cs typeface="Times New Roman" panose="02020603050405020304" pitchFamily="18" charset="0"/>
              </a:rPr>
              <a:t>từ</a:t>
            </a:r>
            <a:r>
              <a:rPr lang="en-US" sz="2400" dirty="0">
                <a:solidFill>
                  <a:prstClr val="black"/>
                </a:solidFill>
                <a:cs typeface="Times New Roman" panose="02020603050405020304" pitchFamily="18" charset="0"/>
              </a:rPr>
              <a:t> </a:t>
            </a:r>
            <a:r>
              <a:rPr lang="en-US" sz="2400" dirty="0" err="1">
                <a:solidFill>
                  <a:prstClr val="black"/>
                </a:solidFill>
                <a:cs typeface="Times New Roman" panose="02020603050405020304" pitchFamily="18" charset="0"/>
              </a:rPr>
              <a:t>mới</a:t>
            </a:r>
            <a:r>
              <a:rPr lang="en-US" sz="2400" dirty="0">
                <a:solidFill>
                  <a:prstClr val="black"/>
                </a:solidFill>
                <a:cs typeface="Times New Roman" panose="02020603050405020304" pitchFamily="18" charset="0"/>
              </a:rPr>
              <a:t>: </a:t>
            </a:r>
            <a:r>
              <a:rPr lang="en-US" sz="2400" dirty="0" smtClean="0">
                <a:solidFill>
                  <a:prstClr val="black"/>
                </a:solidFill>
                <a:cs typeface="Times New Roman" panose="02020603050405020304" pitchFamily="18" charset="0"/>
              </a:rPr>
              <a:t>Minh </a:t>
            </a:r>
            <a:r>
              <a:rPr lang="en-US" sz="2400" dirty="0" err="1" smtClean="0">
                <a:solidFill>
                  <a:prstClr val="black"/>
                </a:solidFill>
                <a:cs typeface="Times New Roman" panose="02020603050405020304" pitchFamily="18" charset="0"/>
              </a:rPr>
              <a:t>Mạng</a:t>
            </a:r>
            <a:r>
              <a:rPr lang="en-US" sz="2400" dirty="0" smtClean="0">
                <a:solidFill>
                  <a:prstClr val="black"/>
                </a:solidFill>
                <a:cs typeface="Times New Roman" panose="02020603050405020304" pitchFamily="18" charset="0"/>
              </a:rPr>
              <a:t>, Cao </a:t>
            </a:r>
            <a:r>
              <a:rPr lang="en-US" sz="2400" dirty="0" err="1" smtClean="0">
                <a:solidFill>
                  <a:prstClr val="black"/>
                </a:solidFill>
                <a:cs typeface="Times New Roman" panose="02020603050405020304" pitchFamily="18" charset="0"/>
              </a:rPr>
              <a:t>Bá</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Quát</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ngự</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giá</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xa</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giá</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đối</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tức</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cảnh</a:t>
            </a:r>
            <a:r>
              <a:rPr lang="en-US" sz="2400" dirty="0" smtClean="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chỉnh</a:t>
            </a:r>
            <a:r>
              <a:rPr lang="en-US" sz="2400" dirty="0" smtClean="0">
                <a:solidFill>
                  <a:prstClr val="black"/>
                </a:solidFill>
                <a:cs typeface="Times New Roman" panose="02020603050405020304" pitchFamily="18" charset="0"/>
              </a:rPr>
              <a:t>.</a:t>
            </a:r>
          </a:p>
          <a:p>
            <a:pPr>
              <a:defRPr/>
            </a:pPr>
            <a:r>
              <a:rPr lang="en-US" sz="2400" dirty="0" smtClean="0">
                <a:solidFill>
                  <a:prstClr val="black"/>
                </a:solidFill>
                <a:cs typeface="Times New Roman" panose="02020603050405020304" pitchFamily="18" charset="0"/>
              </a:rPr>
              <a:t>-  </a:t>
            </a:r>
            <a:r>
              <a:rPr lang="en-US" sz="2400" dirty="0" err="1">
                <a:solidFill>
                  <a:prstClr val="black"/>
                </a:solidFill>
                <a:cs typeface="Times New Roman" panose="02020603050405020304" pitchFamily="18" charset="0"/>
              </a:rPr>
              <a:t>Hiểu</a:t>
            </a:r>
            <a:r>
              <a:rPr lang="en-US" sz="2400" dirty="0">
                <a:solidFill>
                  <a:prstClr val="black"/>
                </a:solidFill>
                <a:cs typeface="Times New Roman" panose="02020603050405020304" pitchFamily="18" charset="0"/>
              </a:rPr>
              <a:t> </a:t>
            </a:r>
            <a:r>
              <a:rPr lang="en-US" sz="2400" dirty="0" err="1">
                <a:solidFill>
                  <a:prstClr val="black"/>
                </a:solidFill>
                <a:cs typeface="Times New Roman" panose="02020603050405020304" pitchFamily="18" charset="0"/>
              </a:rPr>
              <a:t>nội</a:t>
            </a:r>
            <a:r>
              <a:rPr lang="en-US" sz="2400" dirty="0">
                <a:solidFill>
                  <a:prstClr val="black"/>
                </a:solidFill>
                <a:cs typeface="Times New Roman" panose="02020603050405020304" pitchFamily="18" charset="0"/>
              </a:rPr>
              <a:t> dung </a:t>
            </a:r>
            <a:r>
              <a:rPr lang="en-US" sz="2400" dirty="0" err="1">
                <a:solidFill>
                  <a:prstClr val="black"/>
                </a:solidFill>
                <a:cs typeface="Times New Roman" panose="02020603050405020304" pitchFamily="18" charset="0"/>
              </a:rPr>
              <a:t>câu</a:t>
            </a:r>
            <a:r>
              <a:rPr lang="en-US" sz="2400" dirty="0">
                <a:solidFill>
                  <a:prstClr val="black"/>
                </a:solidFill>
                <a:cs typeface="Times New Roman" panose="02020603050405020304" pitchFamily="18" charset="0"/>
              </a:rPr>
              <a:t> </a:t>
            </a:r>
            <a:r>
              <a:rPr lang="en-US" sz="2400" dirty="0" err="1" smtClean="0">
                <a:solidFill>
                  <a:prstClr val="black"/>
                </a:solidFill>
                <a:cs typeface="Times New Roman" panose="02020603050405020304" pitchFamily="18" charset="0"/>
              </a:rPr>
              <a:t>chuyện</a:t>
            </a:r>
            <a:endParaRPr lang="en-US" altLang="en-US" sz="2400" dirty="0"/>
          </a:p>
        </p:txBody>
      </p:sp>
      <p:sp>
        <p:nvSpPr>
          <p:cNvPr id="14341" name="TextBox 3"/>
          <p:cNvSpPr txBox="1">
            <a:spLocks noChangeArrowheads="1"/>
          </p:cNvSpPr>
          <p:nvPr/>
        </p:nvSpPr>
        <p:spPr bwMode="auto">
          <a:xfrm>
            <a:off x="838200" y="2394868"/>
            <a:ext cx="83042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r>
              <a:rPr lang="en-US" altLang="en-US" sz="2400" b="1" dirty="0" smtClean="0">
                <a:solidFill>
                  <a:srgbClr val="0000FF"/>
                </a:solidFill>
              </a:rPr>
              <a:t>2. </a:t>
            </a:r>
            <a:r>
              <a:rPr lang="en-US" altLang="en-US" sz="2400" b="1" dirty="0" err="1" smtClean="0">
                <a:solidFill>
                  <a:srgbClr val="0000FF"/>
                </a:solidFill>
              </a:rPr>
              <a:t>Kể</a:t>
            </a:r>
            <a:r>
              <a:rPr lang="en-US" altLang="en-US" sz="2400" b="1" dirty="0" smtClean="0">
                <a:solidFill>
                  <a:srgbClr val="0000FF"/>
                </a:solidFill>
              </a:rPr>
              <a:t> </a:t>
            </a:r>
            <a:r>
              <a:rPr lang="en-US" altLang="en-US" sz="2400" b="1" dirty="0" err="1" smtClean="0">
                <a:solidFill>
                  <a:srgbClr val="0000FF"/>
                </a:solidFill>
              </a:rPr>
              <a:t>chuyện</a:t>
            </a:r>
            <a:r>
              <a:rPr lang="en-US" altLang="en-US" sz="2400" b="1" dirty="0" smtClean="0">
                <a:solidFill>
                  <a:srgbClr val="0000FF"/>
                </a:solidFill>
              </a:rPr>
              <a:t>:</a:t>
            </a:r>
          </a:p>
          <a:p>
            <a:pPr marL="285750" indent="-285750" eaLnBrk="1" hangingPunct="1">
              <a:buFontTx/>
              <a:buChar char="-"/>
              <a:defRPr/>
            </a:pPr>
            <a:r>
              <a:rPr lang="en-US" altLang="en-US" sz="2400" dirty="0" err="1" smtClean="0"/>
              <a:t>Biết</a:t>
            </a:r>
            <a:r>
              <a:rPr lang="en-US" altLang="en-US" sz="2400" dirty="0" smtClean="0"/>
              <a:t> </a:t>
            </a:r>
            <a:r>
              <a:rPr lang="en-US" altLang="en-US" sz="2400" dirty="0" err="1" smtClean="0"/>
              <a:t>sắp</a:t>
            </a:r>
            <a:r>
              <a:rPr lang="en-US" altLang="en-US" sz="2400" dirty="0" smtClean="0"/>
              <a:t> </a:t>
            </a:r>
            <a:r>
              <a:rPr lang="en-US" altLang="en-US" sz="2400" dirty="0" err="1" smtClean="0"/>
              <a:t>xếp</a:t>
            </a:r>
            <a:r>
              <a:rPr lang="en-US" altLang="en-US" sz="2400" dirty="0" smtClean="0"/>
              <a:t> </a:t>
            </a:r>
            <a:r>
              <a:rPr lang="en-US" altLang="en-US" sz="2400" dirty="0" err="1" smtClean="0"/>
              <a:t>các</a:t>
            </a:r>
            <a:r>
              <a:rPr lang="en-US" altLang="en-US" sz="2400" dirty="0" smtClean="0"/>
              <a:t> </a:t>
            </a:r>
            <a:r>
              <a:rPr lang="en-US" altLang="en-US" sz="2400" dirty="0" err="1" smtClean="0"/>
              <a:t>tranh</a:t>
            </a:r>
            <a:r>
              <a:rPr lang="en-US" altLang="en-US" sz="2400" dirty="0" smtClean="0"/>
              <a:t> minh </a:t>
            </a:r>
            <a:r>
              <a:rPr lang="en-US" altLang="en-US" sz="2400" dirty="0" err="1" smtClean="0"/>
              <a:t>họa</a:t>
            </a:r>
            <a:r>
              <a:rPr lang="en-US" altLang="en-US" sz="2400" dirty="0" smtClean="0"/>
              <a:t> </a:t>
            </a:r>
            <a:r>
              <a:rPr lang="en-US" altLang="en-US" sz="2400" dirty="0" err="1" smtClean="0"/>
              <a:t>theo</a:t>
            </a:r>
            <a:r>
              <a:rPr lang="en-US" altLang="en-US" sz="2400" dirty="0" smtClean="0"/>
              <a:t> </a:t>
            </a:r>
            <a:r>
              <a:rPr lang="en-US" altLang="en-US" sz="2400" dirty="0" err="1" smtClean="0"/>
              <a:t>đúng</a:t>
            </a:r>
            <a:r>
              <a:rPr lang="en-US" altLang="en-US" sz="2400" dirty="0" smtClean="0"/>
              <a:t> </a:t>
            </a:r>
            <a:r>
              <a:rPr lang="en-US" altLang="en-US" sz="2400" dirty="0" err="1" smtClean="0"/>
              <a:t>trình</a:t>
            </a:r>
            <a:r>
              <a:rPr lang="en-US" altLang="en-US" sz="2400" dirty="0" smtClean="0"/>
              <a:t> </a:t>
            </a:r>
            <a:r>
              <a:rPr lang="en-US" altLang="en-US" sz="2400" dirty="0" err="1" smtClean="0"/>
              <a:t>tự</a:t>
            </a:r>
            <a:r>
              <a:rPr lang="en-US" altLang="en-US" sz="2400" dirty="0" smtClean="0"/>
              <a:t> </a:t>
            </a:r>
            <a:r>
              <a:rPr lang="en-US" altLang="en-US" sz="2400" dirty="0" err="1" smtClean="0"/>
              <a:t>nội</a:t>
            </a:r>
            <a:r>
              <a:rPr lang="en-US" altLang="en-US" sz="2400" dirty="0" smtClean="0"/>
              <a:t> dung </a:t>
            </a:r>
            <a:r>
              <a:rPr lang="en-US" altLang="en-US" sz="2400" smtClean="0"/>
              <a:t>truyện. </a:t>
            </a:r>
            <a:r>
              <a:rPr lang="en-US" altLang="en-US" sz="2400" dirty="0" err="1" smtClean="0"/>
              <a:t>Kể</a:t>
            </a:r>
            <a:r>
              <a:rPr lang="en-US" altLang="en-US" sz="2400" dirty="0" smtClean="0"/>
              <a:t> </a:t>
            </a:r>
            <a:r>
              <a:rPr lang="en-US" altLang="en-US" sz="2400" dirty="0" err="1" smtClean="0"/>
              <a:t>tự</a:t>
            </a:r>
            <a:r>
              <a:rPr lang="en-US" altLang="en-US" sz="2400" dirty="0" smtClean="0"/>
              <a:t> </a:t>
            </a:r>
            <a:r>
              <a:rPr lang="en-US" altLang="en-US" sz="2400" dirty="0" err="1" smtClean="0"/>
              <a:t>nhiên</a:t>
            </a:r>
            <a:r>
              <a:rPr lang="en-US" altLang="en-US" sz="2400" dirty="0" smtClean="0"/>
              <a:t>, </a:t>
            </a:r>
            <a:r>
              <a:rPr lang="en-US" altLang="en-US" sz="2400" dirty="0" err="1" smtClean="0"/>
              <a:t>đúng</a:t>
            </a:r>
            <a:r>
              <a:rPr lang="en-US" altLang="en-US" sz="2400" dirty="0" smtClean="0"/>
              <a:t> </a:t>
            </a:r>
            <a:r>
              <a:rPr lang="en-US" altLang="en-US" sz="2400" dirty="0" err="1" smtClean="0"/>
              <a:t>nội</a:t>
            </a:r>
            <a:r>
              <a:rPr lang="en-US" altLang="en-US" sz="2400" dirty="0" smtClean="0"/>
              <a:t> dung </a:t>
            </a:r>
            <a:r>
              <a:rPr lang="en-US" altLang="en-US" sz="2400" dirty="0" err="1" smtClean="0"/>
              <a:t>truyện</a:t>
            </a:r>
            <a:r>
              <a:rPr lang="en-US" altLang="en-US" sz="2400" dirty="0" smtClean="0"/>
              <a:t>, </a:t>
            </a:r>
            <a:r>
              <a:rPr lang="en-US" altLang="en-US" sz="2400" dirty="0" err="1" smtClean="0"/>
              <a:t>biết</a:t>
            </a:r>
            <a:r>
              <a:rPr lang="en-US" altLang="en-US" sz="2400" dirty="0" smtClean="0"/>
              <a:t> </a:t>
            </a:r>
            <a:r>
              <a:rPr lang="en-US" altLang="en-US" sz="2400" dirty="0" err="1" smtClean="0"/>
              <a:t>phối</a:t>
            </a:r>
            <a:r>
              <a:rPr lang="en-US" altLang="en-US" sz="2400" dirty="0" smtClean="0"/>
              <a:t> </a:t>
            </a:r>
            <a:r>
              <a:rPr lang="en-US" altLang="en-US" sz="2400" dirty="0" err="1" smtClean="0"/>
              <a:t>hợp</a:t>
            </a:r>
            <a:r>
              <a:rPr lang="en-US" altLang="en-US" sz="2400" dirty="0" smtClean="0"/>
              <a:t> </a:t>
            </a:r>
            <a:r>
              <a:rPr lang="en-US" altLang="en-US" sz="2400" dirty="0" err="1" smtClean="0"/>
              <a:t>nét</a:t>
            </a:r>
            <a:r>
              <a:rPr lang="en-US" altLang="en-US" sz="2400" dirty="0" smtClean="0"/>
              <a:t> </a:t>
            </a:r>
            <a:r>
              <a:rPr lang="en-US" altLang="en-US" sz="2400" dirty="0" err="1" smtClean="0"/>
              <a:t>mặt</a:t>
            </a:r>
            <a:r>
              <a:rPr lang="en-US" altLang="en-US" sz="2400" dirty="0" smtClean="0"/>
              <a:t>, </a:t>
            </a:r>
            <a:r>
              <a:rPr lang="en-US" altLang="en-US" sz="2400" dirty="0" err="1" smtClean="0"/>
              <a:t>cử</a:t>
            </a:r>
            <a:r>
              <a:rPr lang="en-US" altLang="en-US" sz="2400" dirty="0" smtClean="0"/>
              <a:t> </a:t>
            </a:r>
            <a:r>
              <a:rPr lang="en-US" altLang="en-US" sz="2400" dirty="0" err="1" smtClean="0"/>
              <a:t>chỉ</a:t>
            </a:r>
            <a:r>
              <a:rPr lang="en-US" altLang="en-US" sz="2400" dirty="0" smtClean="0"/>
              <a:t> </a:t>
            </a:r>
            <a:r>
              <a:rPr lang="en-US" altLang="en-US" sz="2400" dirty="0" err="1" smtClean="0"/>
              <a:t>khi</a:t>
            </a:r>
            <a:r>
              <a:rPr lang="en-US" altLang="en-US" sz="2400" dirty="0" smtClean="0"/>
              <a:t> </a:t>
            </a:r>
            <a:r>
              <a:rPr lang="en-US" altLang="en-US" sz="2400" dirty="0" err="1" smtClean="0"/>
              <a:t>kể</a:t>
            </a:r>
            <a:r>
              <a:rPr lang="en-US" altLang="en-US" sz="2400" dirty="0" smtClean="0"/>
              <a:t>.</a:t>
            </a:r>
          </a:p>
          <a:p>
            <a:pPr marL="285750" indent="-285750" eaLnBrk="1" hangingPunct="1">
              <a:buFontTx/>
              <a:buChar char="-"/>
              <a:defRPr/>
            </a:pPr>
            <a:r>
              <a:rPr lang="en-US" altLang="en-US" sz="2400" dirty="0" err="1" smtClean="0"/>
              <a:t>Biết</a:t>
            </a:r>
            <a:r>
              <a:rPr lang="en-US" altLang="en-US" sz="2400" dirty="0" smtClean="0"/>
              <a:t> </a:t>
            </a:r>
            <a:r>
              <a:rPr lang="en-US" altLang="en-US" sz="2400" dirty="0" err="1" smtClean="0"/>
              <a:t>nghe</a:t>
            </a:r>
            <a:r>
              <a:rPr lang="en-US" altLang="en-US" sz="2400" dirty="0" smtClean="0"/>
              <a:t> </a:t>
            </a:r>
            <a:r>
              <a:rPr lang="en-US" altLang="en-US" sz="2400" dirty="0" err="1" smtClean="0"/>
              <a:t>và</a:t>
            </a:r>
            <a:r>
              <a:rPr lang="en-US" altLang="en-US" sz="2400" dirty="0" smtClean="0"/>
              <a:t> </a:t>
            </a:r>
            <a:r>
              <a:rPr lang="en-US" altLang="en-US" sz="2400" dirty="0" err="1" smtClean="0"/>
              <a:t>nhận</a:t>
            </a:r>
            <a:r>
              <a:rPr lang="en-US" altLang="en-US" sz="2400" dirty="0" smtClean="0"/>
              <a:t> </a:t>
            </a:r>
            <a:r>
              <a:rPr lang="en-US" altLang="en-US" sz="2400" dirty="0" err="1" smtClean="0"/>
              <a:t>xét</a:t>
            </a:r>
            <a:r>
              <a:rPr lang="en-US" altLang="en-US" sz="2400" dirty="0" smtClean="0"/>
              <a:t> </a:t>
            </a:r>
            <a:r>
              <a:rPr lang="en-US" altLang="en-US" sz="2400" dirty="0" err="1" smtClean="0"/>
              <a:t>lời</a:t>
            </a:r>
            <a:r>
              <a:rPr lang="en-US" altLang="en-US" sz="2400" dirty="0" smtClean="0"/>
              <a:t> </a:t>
            </a:r>
            <a:r>
              <a:rPr lang="en-US" altLang="en-US" sz="2400" dirty="0" err="1" smtClean="0"/>
              <a:t>kể</a:t>
            </a:r>
            <a:r>
              <a:rPr lang="en-US" altLang="en-US" sz="2400" dirty="0" smtClean="0"/>
              <a:t> </a:t>
            </a:r>
            <a:r>
              <a:rPr lang="en-US" altLang="en-US" sz="2400" dirty="0" err="1" smtClean="0"/>
              <a:t>của</a:t>
            </a:r>
            <a:r>
              <a:rPr lang="en-US" altLang="en-US" sz="2400" dirty="0" smtClean="0"/>
              <a:t> </a:t>
            </a:r>
            <a:r>
              <a:rPr lang="en-US" altLang="en-US" sz="2400" dirty="0" err="1" smtClean="0"/>
              <a:t>các</a:t>
            </a:r>
            <a:r>
              <a:rPr lang="en-US" altLang="en-US" sz="2400" dirty="0" smtClean="0"/>
              <a:t> </a:t>
            </a:r>
            <a:r>
              <a:rPr lang="en-US" altLang="en-US" sz="2400" dirty="0" err="1" smtClean="0"/>
              <a:t>bạn</a:t>
            </a:r>
            <a:r>
              <a:rPr lang="en-US" altLang="en-US" sz="2400" dirty="0" smtClean="0"/>
              <a:t>.  </a:t>
            </a:r>
          </a:p>
        </p:txBody>
      </p:sp>
    </p:spTree>
    <p:extLst>
      <p:ext uri="{BB962C8B-B14F-4D97-AF65-F5344CB8AC3E}">
        <p14:creationId xmlns:p14="http://schemas.microsoft.com/office/powerpoint/2010/main" val="3645240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92415B0E-6FCF-437B-88BB-9CE33084A174}"/>
              </a:ext>
            </a:extLst>
          </p:cNvPr>
          <p:cNvSpPr/>
          <p:nvPr/>
        </p:nvSpPr>
        <p:spPr>
          <a:xfrm>
            <a:off x="611560" y="195486"/>
            <a:ext cx="5256584" cy="2160240"/>
          </a:xfrm>
          <a:prstGeom prst="cloudCallout">
            <a:avLst>
              <a:gd name="adj1" fmla="val 45440"/>
              <a:gd name="adj2" fmla="val 60829"/>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92811CA-BBEB-43A9-8CCF-C072809577B2}"/>
              </a:ext>
            </a:extLst>
          </p:cNvPr>
          <p:cNvSpPr txBox="1"/>
          <p:nvPr/>
        </p:nvSpPr>
        <p:spPr>
          <a:xfrm>
            <a:off x="395536" y="2819410"/>
            <a:ext cx="8352928" cy="1569660"/>
          </a:xfrm>
          <a:prstGeom prst="rect">
            <a:avLst/>
          </a:prstGeom>
          <a:noFill/>
        </p:spPr>
        <p:txBody>
          <a:bodyPr wrap="square" rtlCol="0">
            <a:spAutoFit/>
          </a:bodyPr>
          <a:lstStyle/>
          <a:p>
            <a:pPr algn="just">
              <a:spcBef>
                <a:spcPct val="0"/>
              </a:spcBef>
              <a:defRPr/>
            </a:pP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rPr>
              <a:t>Vì</a:t>
            </a:r>
            <a:r>
              <a:rPr lang="en-US" sz="3200" b="1" dirty="0">
                <a:latin typeface="Times New Roman" panose="02020603050405020304" pitchFamily="18" charset="0"/>
              </a:rPr>
              <a:t> </a:t>
            </a:r>
            <a:r>
              <a:rPr lang="en-US" sz="3200" b="1" dirty="0" err="1">
                <a:latin typeface="Times New Roman" panose="02020603050405020304" pitchFamily="18" charset="0"/>
              </a:rPr>
              <a:t>vua</a:t>
            </a:r>
            <a:r>
              <a:rPr lang="en-US" sz="3200" b="1" dirty="0">
                <a:latin typeface="Times New Roman" panose="02020603050405020304" pitchFamily="18" charset="0"/>
              </a:rPr>
              <a:t> </a:t>
            </a:r>
            <a:r>
              <a:rPr lang="en-US" sz="3200" b="1" dirty="0" err="1">
                <a:latin typeface="Times New Roman" panose="02020603050405020304" pitchFamily="18" charset="0"/>
              </a:rPr>
              <a:t>thấy</a:t>
            </a:r>
            <a:r>
              <a:rPr lang="en-US" sz="3200" b="1" dirty="0">
                <a:latin typeface="Times New Roman" panose="02020603050405020304" pitchFamily="18" charset="0"/>
              </a:rPr>
              <a:t> </a:t>
            </a:r>
            <a:r>
              <a:rPr lang="en-US" sz="3200" b="1" dirty="0" err="1">
                <a:latin typeface="Times New Roman" panose="02020603050405020304" pitchFamily="18" charset="0"/>
              </a:rPr>
              <a:t>cậu</a:t>
            </a:r>
            <a:r>
              <a:rPr lang="en-US" sz="3200" b="1" dirty="0">
                <a:latin typeface="Times New Roman" panose="02020603050405020304" pitchFamily="18" charset="0"/>
              </a:rPr>
              <a:t> </a:t>
            </a:r>
            <a:r>
              <a:rPr lang="en-US" sz="3200" b="1" dirty="0" err="1">
                <a:latin typeface="Times New Roman" panose="02020603050405020304" pitchFamily="18" charset="0"/>
              </a:rPr>
              <a:t>bé</a:t>
            </a:r>
            <a:r>
              <a:rPr lang="en-US" sz="3200" b="1" dirty="0">
                <a:latin typeface="Times New Roman" panose="02020603050405020304" pitchFamily="18" charset="0"/>
              </a:rPr>
              <a:t> </a:t>
            </a:r>
            <a:r>
              <a:rPr lang="en-US" sz="3200" b="1" dirty="0" err="1">
                <a:latin typeface="Times New Roman" panose="02020603050405020304" pitchFamily="18" charset="0"/>
              </a:rPr>
              <a:t>tự</a:t>
            </a:r>
            <a:r>
              <a:rPr lang="en-US" sz="3200" b="1" dirty="0">
                <a:latin typeface="Times New Roman" panose="02020603050405020304" pitchFamily="18" charset="0"/>
              </a:rPr>
              <a:t> </a:t>
            </a:r>
            <a:r>
              <a:rPr lang="en-US" sz="3200" b="1" dirty="0" err="1">
                <a:latin typeface="Times New Roman" panose="02020603050405020304" pitchFamily="18" charset="0"/>
              </a:rPr>
              <a:t>xưng</a:t>
            </a:r>
            <a:r>
              <a:rPr lang="en-US" sz="3200" b="1" dirty="0">
                <a:latin typeface="Times New Roman" panose="02020603050405020304" pitchFamily="18" charset="0"/>
              </a:rPr>
              <a:t> </a:t>
            </a:r>
            <a:r>
              <a:rPr lang="en-US" sz="3200" b="1" dirty="0" err="1">
                <a:latin typeface="Times New Roman" panose="02020603050405020304" pitchFamily="18" charset="0"/>
              </a:rPr>
              <a:t>là</a:t>
            </a:r>
            <a:r>
              <a:rPr lang="en-US" sz="3200" b="1" dirty="0">
                <a:latin typeface="Times New Roman" panose="02020603050405020304" pitchFamily="18" charset="0"/>
              </a:rPr>
              <a:t> </a:t>
            </a:r>
            <a:r>
              <a:rPr lang="en-US" sz="3200" b="1" dirty="0" err="1">
                <a:latin typeface="Times New Roman" panose="02020603050405020304" pitchFamily="18" charset="0"/>
              </a:rPr>
              <a:t>học</a:t>
            </a:r>
            <a:r>
              <a:rPr lang="en-US" sz="3200" b="1" dirty="0">
                <a:latin typeface="Times New Roman" panose="02020603050405020304" pitchFamily="18" charset="0"/>
              </a:rPr>
              <a:t> </a:t>
            </a:r>
            <a:r>
              <a:rPr lang="en-US" sz="3200" b="1" dirty="0" err="1">
                <a:latin typeface="Times New Roman" panose="02020603050405020304" pitchFamily="18" charset="0"/>
              </a:rPr>
              <a:t>trò</a:t>
            </a:r>
            <a:r>
              <a:rPr lang="en-US" sz="3200" b="1" dirty="0">
                <a:latin typeface="Times New Roman" panose="02020603050405020304" pitchFamily="18" charset="0"/>
              </a:rPr>
              <a:t> </a:t>
            </a:r>
            <a:r>
              <a:rPr lang="en-US" sz="3200" b="1" dirty="0" err="1">
                <a:latin typeface="Times New Roman" panose="02020603050405020304" pitchFamily="18" charset="0"/>
              </a:rPr>
              <a:t>nên</a:t>
            </a:r>
            <a:r>
              <a:rPr lang="en-US" sz="3200" b="1" dirty="0">
                <a:latin typeface="Times New Roman" panose="02020603050405020304" pitchFamily="18" charset="0"/>
              </a:rPr>
              <a:t> </a:t>
            </a:r>
            <a:r>
              <a:rPr lang="en-US" sz="3200" b="1" dirty="0" err="1">
                <a:latin typeface="Times New Roman" panose="02020603050405020304" pitchFamily="18" charset="0"/>
              </a:rPr>
              <a:t>muốn</a:t>
            </a:r>
            <a:r>
              <a:rPr lang="en-US" sz="3200" b="1" dirty="0">
                <a:latin typeface="Times New Roman" panose="02020603050405020304" pitchFamily="18" charset="0"/>
              </a:rPr>
              <a:t> </a:t>
            </a:r>
            <a:r>
              <a:rPr lang="en-US" sz="3200" b="1" dirty="0" err="1">
                <a:latin typeface="Times New Roman" panose="02020603050405020304" pitchFamily="18" charset="0"/>
              </a:rPr>
              <a:t>thử</a:t>
            </a:r>
            <a:r>
              <a:rPr lang="en-US" sz="3200" b="1" dirty="0">
                <a:latin typeface="Times New Roman" panose="02020603050405020304" pitchFamily="18" charset="0"/>
              </a:rPr>
              <a:t> </a:t>
            </a:r>
            <a:r>
              <a:rPr lang="en-US" sz="3200" b="1" dirty="0" err="1">
                <a:latin typeface="Times New Roman" panose="02020603050405020304" pitchFamily="18" charset="0"/>
              </a:rPr>
              <a:t>tài</a:t>
            </a:r>
            <a:r>
              <a:rPr lang="en-US" sz="3200" b="1" dirty="0">
                <a:latin typeface="Times New Roman" panose="02020603050405020304" pitchFamily="18" charset="0"/>
              </a:rPr>
              <a:t> </a:t>
            </a:r>
            <a:r>
              <a:rPr lang="en-US" sz="3200" b="1" dirty="0" err="1">
                <a:latin typeface="Times New Roman" panose="02020603050405020304" pitchFamily="18" charset="0"/>
              </a:rPr>
              <a:t>cậu</a:t>
            </a:r>
            <a:r>
              <a:rPr lang="en-US" sz="3200" b="1" dirty="0">
                <a:latin typeface="Times New Roman" panose="02020603050405020304" pitchFamily="18" charset="0"/>
              </a:rPr>
              <a:t>, </a:t>
            </a:r>
            <a:r>
              <a:rPr lang="en-US" sz="3200" b="1" dirty="0" err="1">
                <a:latin typeface="Times New Roman" panose="02020603050405020304" pitchFamily="18" charset="0"/>
              </a:rPr>
              <a:t>cho</a:t>
            </a:r>
            <a:r>
              <a:rPr lang="en-US" sz="3200" b="1" dirty="0">
                <a:latin typeface="Times New Roman" panose="02020603050405020304" pitchFamily="18" charset="0"/>
              </a:rPr>
              <a:t> </a:t>
            </a:r>
            <a:r>
              <a:rPr lang="en-US" sz="3200" b="1" dirty="0" err="1">
                <a:latin typeface="Times New Roman" panose="02020603050405020304" pitchFamily="18" charset="0"/>
              </a:rPr>
              <a:t>cậu</a:t>
            </a:r>
            <a:r>
              <a:rPr lang="en-US" sz="3200" b="1" dirty="0">
                <a:latin typeface="Times New Roman" panose="02020603050405020304" pitchFamily="18" charset="0"/>
              </a:rPr>
              <a:t> </a:t>
            </a:r>
            <a:r>
              <a:rPr lang="en-US" sz="3200" b="1" dirty="0" err="1">
                <a:latin typeface="Times New Roman" panose="02020603050405020304" pitchFamily="18" charset="0"/>
              </a:rPr>
              <a:t>có</a:t>
            </a:r>
            <a:r>
              <a:rPr lang="en-US" sz="3200" b="1" dirty="0">
                <a:latin typeface="Times New Roman" panose="02020603050405020304" pitchFamily="18" charset="0"/>
              </a:rPr>
              <a:t> </a:t>
            </a:r>
            <a:r>
              <a:rPr lang="en-US" sz="3200" b="1" dirty="0" err="1">
                <a:latin typeface="Times New Roman" panose="02020603050405020304" pitchFamily="18" charset="0"/>
              </a:rPr>
              <a:t>cơ</a:t>
            </a:r>
            <a:r>
              <a:rPr lang="en-US" sz="3200" b="1" dirty="0">
                <a:latin typeface="Times New Roman" panose="02020603050405020304" pitchFamily="18" charset="0"/>
              </a:rPr>
              <a:t> </a:t>
            </a:r>
            <a:r>
              <a:rPr lang="en-US" sz="3200" b="1" dirty="0" err="1">
                <a:latin typeface="Times New Roman" panose="02020603050405020304" pitchFamily="18" charset="0"/>
              </a:rPr>
              <a:t>hội</a:t>
            </a:r>
            <a:r>
              <a:rPr lang="en-US" sz="3200" b="1" dirty="0">
                <a:latin typeface="Times New Roman" panose="02020603050405020304" pitchFamily="18" charset="0"/>
              </a:rPr>
              <a:t> </a:t>
            </a:r>
            <a:r>
              <a:rPr lang="en-US" sz="3200" b="1" dirty="0" err="1">
                <a:latin typeface="Times New Roman" panose="02020603050405020304" pitchFamily="18" charset="0"/>
              </a:rPr>
              <a:t>để</a:t>
            </a:r>
            <a:r>
              <a:rPr lang="en-US" sz="3200" b="1" dirty="0">
                <a:latin typeface="Times New Roman" panose="02020603050405020304" pitchFamily="18" charset="0"/>
              </a:rPr>
              <a:t> </a:t>
            </a:r>
            <a:r>
              <a:rPr lang="en-US" sz="3200" b="1" dirty="0" err="1">
                <a:latin typeface="Times New Roman" panose="02020603050405020304" pitchFamily="18" charset="0"/>
              </a:rPr>
              <a:t>chuộc</a:t>
            </a:r>
            <a:r>
              <a:rPr lang="en-US" sz="3200" b="1" dirty="0">
                <a:latin typeface="Times New Roman" panose="02020603050405020304" pitchFamily="18" charset="0"/>
              </a:rPr>
              <a:t> </a:t>
            </a:r>
            <a:r>
              <a:rPr lang="en-US" sz="3200" b="1" dirty="0" err="1">
                <a:latin typeface="Times New Roman" panose="02020603050405020304" pitchFamily="18" charset="0"/>
              </a:rPr>
              <a:t>tội</a:t>
            </a:r>
            <a:r>
              <a:rPr lang="en-US" sz="3200" b="1" dirty="0">
                <a:latin typeface="Times New Roman" panose="02020603050405020304" pitchFamily="18" charset="0"/>
              </a:rPr>
              <a:t>.</a:t>
            </a:r>
          </a:p>
        </p:txBody>
      </p:sp>
    </p:spTree>
    <p:extLst>
      <p:ext uri="{BB962C8B-B14F-4D97-AF65-F5344CB8AC3E}">
        <p14:creationId xmlns:p14="http://schemas.microsoft.com/office/powerpoint/2010/main" val="16420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40E612-97D1-4243-8C79-A6EBE81681A8}"/>
              </a:ext>
            </a:extLst>
          </p:cNvPr>
          <p:cNvSpPr/>
          <p:nvPr/>
        </p:nvSpPr>
        <p:spPr>
          <a:xfrm>
            <a:off x="395536" y="1017432"/>
            <a:ext cx="7488832" cy="1200329"/>
          </a:xfrm>
          <a:prstGeom prst="rect">
            <a:avLst/>
          </a:prstGeom>
        </p:spPr>
        <p:txBody>
          <a:bodyPr wrap="square">
            <a:spAutoFit/>
          </a:bodyPr>
          <a:lstStyle/>
          <a:p>
            <a:r>
              <a:rPr lang="nl-NL" sz="3600" dirty="0">
                <a:latin typeface="Times New Roman" panose="02020603050405020304" pitchFamily="18" charset="0"/>
                <a:ea typeface="Times New Roman" panose="02020603050405020304" pitchFamily="18" charset="0"/>
              </a:rPr>
              <a:t>Vua ra vế đối</a:t>
            </a:r>
            <a:r>
              <a:rPr lang="vi-VN" sz="3600" dirty="0">
                <a:latin typeface="Times New Roman" panose="02020603050405020304" pitchFamily="18" charset="0"/>
                <a:ea typeface="Times New Roman" panose="02020603050405020304" pitchFamily="18" charset="0"/>
              </a:rPr>
              <a:t>:</a:t>
            </a:r>
          </a:p>
          <a:p>
            <a:r>
              <a:rPr lang="nl-NL" sz="3600"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Nước trong leo lẻo cá đớp cá.</a:t>
            </a:r>
            <a:endParaRPr lang="vi-VN" sz="3600" dirty="0"/>
          </a:p>
        </p:txBody>
      </p:sp>
      <p:sp>
        <p:nvSpPr>
          <p:cNvPr id="6" name="TextBox 5">
            <a:extLst>
              <a:ext uri="{FF2B5EF4-FFF2-40B4-BE49-F238E27FC236}">
                <a16:creationId xmlns:a16="http://schemas.microsoft.com/office/drawing/2014/main" id="{A43E542A-3956-453B-926D-3DEBDF6425A0}"/>
              </a:ext>
            </a:extLst>
          </p:cNvPr>
          <p:cNvSpPr txBox="1"/>
          <p:nvPr/>
        </p:nvSpPr>
        <p:spPr>
          <a:xfrm>
            <a:off x="395535" y="2135032"/>
            <a:ext cx="8352929"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9BE39B8-50FE-49FE-9396-A1D85A8EAE2C}"/>
              </a:ext>
            </a:extLst>
          </p:cNvPr>
          <p:cNvSpPr/>
          <p:nvPr/>
        </p:nvSpPr>
        <p:spPr>
          <a:xfrm>
            <a:off x="1475656" y="3270571"/>
            <a:ext cx="7416823" cy="1754326"/>
          </a:xfrm>
          <a:prstGeom prst="rect">
            <a:avLst/>
          </a:prstGeom>
        </p:spPr>
        <p:txBody>
          <a:bodyPr wrap="square">
            <a:spAutoFit/>
          </a:bodyPr>
          <a:lstStyle/>
          <a:p>
            <a:pPr algn="just"/>
            <a:r>
              <a:rPr lang="vi-VN" sz="3600" dirty="0">
                <a:latin typeface="Times New Roman" panose="02020603050405020304" pitchFamily="18" charset="0"/>
                <a:ea typeface="Times New Roman" panose="02020603050405020304" pitchFamily="18" charset="0"/>
                <a:cs typeface="Times New Roman" panose="02020603050405020304" pitchFamily="18" charset="0"/>
              </a:rPr>
              <a:t>Vì </a:t>
            </a:r>
            <a:r>
              <a:rPr lang="vi-VN" sz="3600" dirty="0">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p>
        </p:txBody>
      </p:sp>
      <p:sp>
        <p:nvSpPr>
          <p:cNvPr id="8" name="Rectangle 7">
            <a:extLst>
              <a:ext uri="{FF2B5EF4-FFF2-40B4-BE49-F238E27FC236}">
                <a16:creationId xmlns:a16="http://schemas.microsoft.com/office/drawing/2014/main" id="{50AE0507-A979-4425-BF4F-1255C473E170}"/>
              </a:ext>
            </a:extLst>
          </p:cNvPr>
          <p:cNvSpPr/>
          <p:nvPr/>
        </p:nvSpPr>
        <p:spPr>
          <a:xfrm>
            <a:off x="107504" y="373900"/>
            <a:ext cx="4592219" cy="646331"/>
          </a:xfrm>
          <a:prstGeom prst="rect">
            <a:avLst/>
          </a:prstGeom>
        </p:spPr>
        <p:txBody>
          <a:bodyPr wrap="none">
            <a:spAutoFit/>
          </a:bodyPr>
          <a:lstStyle/>
          <a:p>
            <a:pPr algn="just">
              <a:spcAft>
                <a:spcPts val="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Vua ra vế đối 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A29D678-4DCD-4C19-8FAD-C736AED7463A}"/>
              </a:ext>
            </a:extLst>
          </p:cNvPr>
          <p:cNvSpPr txBox="1"/>
          <p:nvPr/>
        </p:nvSpPr>
        <p:spPr>
          <a:xfrm>
            <a:off x="5801766" y="3824569"/>
            <a:ext cx="1872208" cy="646331"/>
          </a:xfrm>
          <a:prstGeom prst="rect">
            <a:avLst/>
          </a:prstGeom>
          <a:noFill/>
        </p:spPr>
        <p:txBody>
          <a:bodyPr wrap="square" rtlCol="0">
            <a:spAutoFit/>
          </a:bodyPr>
          <a:lstStyle/>
          <a:p>
            <a:r>
              <a:rPr lang="vi-VN" sz="3600" dirty="0">
                <a:solidFill>
                  <a:srgbClr val="FF0000"/>
                </a:solidFill>
                <a:latin typeface="+mj-lt"/>
              </a:rPr>
              <a:t>tức cảnh</a:t>
            </a:r>
          </a:p>
        </p:txBody>
      </p:sp>
    </p:spTree>
    <p:extLst>
      <p:ext uri="{BB962C8B-B14F-4D97-AF65-F5344CB8AC3E}">
        <p14:creationId xmlns:p14="http://schemas.microsoft.com/office/powerpoint/2010/main" val="22298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970206-9AAD-4537-B3D7-E41EC637A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 y="555525"/>
            <a:ext cx="4152165" cy="3851199"/>
          </a:xfrm>
          <a:prstGeom prst="rect">
            <a:avLst/>
          </a:prstGeom>
        </p:spPr>
      </p:pic>
      <p:pic>
        <p:nvPicPr>
          <p:cNvPr id="7" name="Picture 6">
            <a:extLst>
              <a:ext uri="{FF2B5EF4-FFF2-40B4-BE49-F238E27FC236}">
                <a16:creationId xmlns:a16="http://schemas.microsoft.com/office/drawing/2014/main" id="{98872A43-7794-4099-B4F3-E10CCCF4A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555524"/>
            <a:ext cx="4732784" cy="3830739"/>
          </a:xfrm>
          <a:prstGeom prst="rect">
            <a:avLst/>
          </a:prstGeom>
        </p:spPr>
      </p:pic>
      <p:sp>
        <p:nvSpPr>
          <p:cNvPr id="8" name="Rectangle 7">
            <a:extLst>
              <a:ext uri="{FF2B5EF4-FFF2-40B4-BE49-F238E27FC236}">
                <a16:creationId xmlns:a16="http://schemas.microsoft.com/office/drawing/2014/main" id="{71FA792C-DDBA-4A9F-A0BB-BDE0443C4129}"/>
              </a:ext>
            </a:extLst>
          </p:cNvPr>
          <p:cNvSpPr/>
          <p:nvPr/>
        </p:nvSpPr>
        <p:spPr>
          <a:xfrm>
            <a:off x="2063869" y="4386264"/>
            <a:ext cx="4540025" cy="523220"/>
          </a:xfrm>
          <a:prstGeom prst="rect">
            <a:avLst/>
          </a:prstGeom>
        </p:spPr>
        <p:txBody>
          <a:bodyPr wrap="none">
            <a:spAutoFit/>
          </a:bodyPr>
          <a:lstStyle/>
          <a:p>
            <a:r>
              <a:rPr lang="nl-NL" sz="28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2800" b="1" dirty="0">
              <a:solidFill>
                <a:srgbClr val="FF0000"/>
              </a:solidFill>
            </a:endParaRPr>
          </a:p>
        </p:txBody>
      </p:sp>
      <p:sp>
        <p:nvSpPr>
          <p:cNvPr id="2" name="TextBox 1"/>
          <p:cNvSpPr txBox="1"/>
          <p:nvPr/>
        </p:nvSpPr>
        <p:spPr>
          <a:xfrm>
            <a:off x="1966324" y="79734"/>
            <a:ext cx="5630011" cy="369332"/>
          </a:xfrm>
          <a:prstGeom prst="rect">
            <a:avLst/>
          </a:prstGeom>
          <a:noFill/>
        </p:spPr>
        <p:txBody>
          <a:bodyPr wrap="square" rtlCol="0">
            <a:spAutoFit/>
          </a:bodyPr>
          <a:lstStyle/>
          <a:p>
            <a:r>
              <a:rPr lang="en-US" b="1" dirty="0" err="1">
                <a:solidFill>
                  <a:srgbClr val="0070C0"/>
                </a:solidFill>
                <a:latin typeface="Times New Roman" panose="02020603050405020304" pitchFamily="18" charset="0"/>
                <a:cs typeface="Times New Roman" panose="02020603050405020304" pitchFamily="18" charset="0"/>
              </a:rPr>
              <a:t>t</a:t>
            </a:r>
            <a:r>
              <a:rPr lang="en-US" b="1" dirty="0" err="1" smtClean="0">
                <a:solidFill>
                  <a:srgbClr val="0070C0"/>
                </a:solidFill>
                <a:latin typeface="Times New Roman" panose="02020603050405020304" pitchFamily="18" charset="0"/>
                <a:cs typeface="Times New Roman" panose="02020603050405020304" pitchFamily="18" charset="0"/>
              </a:rPr>
              <a:t>ức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cảnh</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thấy</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cảnh</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mà</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có</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cảm</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xúc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liền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nảy</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ra</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thơ</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văn</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07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6E414B6-87AF-498F-A5DC-5F50C3526067}"/>
              </a:ext>
            </a:extLst>
          </p:cNvPr>
          <p:cNvSpPr/>
          <p:nvPr/>
        </p:nvSpPr>
        <p:spPr>
          <a:xfrm>
            <a:off x="107504" y="123478"/>
            <a:ext cx="6192688" cy="2448272"/>
          </a:xfrm>
          <a:prstGeom prst="cloudCallout">
            <a:avLst>
              <a:gd name="adj1" fmla="val 53178"/>
              <a:gd name="adj2" fmla="val 5727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3200" b="1" dirty="0">
                <a:solidFill>
                  <a:srgbClr val="FF0000"/>
                </a:solidFill>
                <a:latin typeface="+mj-lt"/>
              </a:rPr>
              <a:t>Theo em khi nghe xong vế đối của Vua,  cậu bé có gặp khó khăn gì không?</a:t>
            </a:r>
          </a:p>
        </p:txBody>
      </p:sp>
      <p:pic>
        <p:nvPicPr>
          <p:cNvPr id="4" name="Picture 3">
            <a:extLst>
              <a:ext uri="{FF2B5EF4-FFF2-40B4-BE49-F238E27FC236}">
                <a16:creationId xmlns:a16="http://schemas.microsoft.com/office/drawing/2014/main" id="{DDFB3F89-F46F-4441-9B04-0DD6A120F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491631"/>
            <a:ext cx="2355726" cy="2592288"/>
          </a:xfrm>
          <a:prstGeom prst="rect">
            <a:avLst/>
          </a:prstGeom>
        </p:spPr>
      </p:pic>
      <p:sp>
        <p:nvSpPr>
          <p:cNvPr id="5" name="Rectangle 4">
            <a:extLst>
              <a:ext uri="{FF2B5EF4-FFF2-40B4-BE49-F238E27FC236}">
                <a16:creationId xmlns:a16="http://schemas.microsoft.com/office/drawing/2014/main" id="{3BB67656-83DF-45A3-88C5-D31833CE5221}"/>
              </a:ext>
            </a:extLst>
          </p:cNvPr>
          <p:cNvSpPr/>
          <p:nvPr/>
        </p:nvSpPr>
        <p:spPr>
          <a:xfrm>
            <a:off x="251520" y="3147814"/>
            <a:ext cx="6192688" cy="1481175"/>
          </a:xfrm>
          <a:prstGeom prst="rect">
            <a:avLst/>
          </a:prstGeom>
        </p:spPr>
        <p:txBody>
          <a:bodyPr wrap="square">
            <a:spAutoFit/>
          </a:bodyPr>
          <a:lstStyle/>
          <a:p>
            <a:pPr algn="just">
              <a:lnSpc>
                <a:spcPct val="150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8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BA600-161B-4832-B806-6725B36D285E}"/>
              </a:ext>
            </a:extLst>
          </p:cNvPr>
          <p:cNvSpPr/>
          <p:nvPr/>
        </p:nvSpPr>
        <p:spPr>
          <a:xfrm>
            <a:off x="395536" y="915566"/>
            <a:ext cx="6784230" cy="646331"/>
          </a:xfrm>
          <a:prstGeom prst="rect">
            <a:avLst/>
          </a:prstGeom>
        </p:spPr>
        <p:txBody>
          <a:bodyPr wrap="non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816C998-BA34-4BCA-9F2E-3ED391953E79}"/>
              </a:ext>
            </a:extLst>
          </p:cNvPr>
          <p:cNvSpPr/>
          <p:nvPr/>
        </p:nvSpPr>
        <p:spPr>
          <a:xfrm>
            <a:off x="272275" y="1523760"/>
            <a:ext cx="8674682" cy="1200329"/>
          </a:xfrm>
          <a:prstGeom prst="rect">
            <a:avLst/>
          </a:prstGeom>
        </p:spPr>
        <p:txBody>
          <a:bodyPr wrap="none">
            <a:spAutoFit/>
          </a:bodyPr>
          <a:lstStyle/>
          <a:p>
            <a:pPr algn="just">
              <a:spcAft>
                <a:spcPts val="0"/>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spcAft>
                <a:spcPts val="0"/>
              </a:spcAft>
            </a:pPr>
            <a:r>
              <a:rPr lang="vi-VN" sz="3600" b="1" i="1" dirty="0">
                <a:latin typeface="Times New Roman" panose="02020603050405020304" pitchFamily="18" charset="0"/>
                <a:cs typeface="Times New Roman" panose="02020603050405020304" pitchFamily="18" charset="0"/>
              </a:rPr>
              <a:t>    Trời nắng chang chang người trói người.</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C12B4B-C4E2-4994-BAEA-4BC5044C4DB7}"/>
              </a:ext>
            </a:extLst>
          </p:cNvPr>
          <p:cNvSpPr/>
          <p:nvPr/>
        </p:nvSpPr>
        <p:spPr>
          <a:xfrm>
            <a:off x="395535" y="2808392"/>
            <a:ext cx="8551421" cy="1200329"/>
          </a:xfrm>
          <a:prstGeom prst="rect">
            <a:avLst/>
          </a:prstGeom>
        </p:spPr>
        <p:txBody>
          <a:bodyPr wrap="squar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lại đối lại “</a:t>
            </a: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r>
              <a:rPr lang="vi-VN" sz="36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4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22BDF-39A4-44CA-8356-927DE6C76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66"/>
            <a:ext cx="9144000" cy="4278276"/>
          </a:xfrm>
          <a:prstGeom prst="rect">
            <a:avLst/>
          </a:prstGeom>
        </p:spPr>
      </p:pic>
      <p:sp>
        <p:nvSpPr>
          <p:cNvPr id="4" name="Rectangle 3">
            <a:extLst>
              <a:ext uri="{FF2B5EF4-FFF2-40B4-BE49-F238E27FC236}">
                <a16:creationId xmlns:a16="http://schemas.microsoft.com/office/drawing/2014/main" id="{85637879-12D7-4A5C-AEB0-9328C29600B0}"/>
              </a:ext>
            </a:extLst>
          </p:cNvPr>
          <p:cNvSpPr/>
          <p:nvPr/>
        </p:nvSpPr>
        <p:spPr>
          <a:xfrm>
            <a:off x="539552" y="4299942"/>
            <a:ext cx="8856984" cy="646331"/>
          </a:xfrm>
          <a:prstGeom prst="rect">
            <a:avLst/>
          </a:prstGeom>
        </p:spPr>
        <p:txBody>
          <a:bodyPr wrap="square">
            <a:spAutoFit/>
          </a:bodyPr>
          <a:lstStyle/>
          <a:p>
            <a:pPr algn="just">
              <a:spcAft>
                <a:spcPts val="0"/>
              </a:spcAft>
            </a:pP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829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4FFD598-DDA5-4CE2-82C4-56B4A789042B}"/>
              </a:ext>
            </a:extLst>
          </p:cNvPr>
          <p:cNvSpPr/>
          <p:nvPr/>
        </p:nvSpPr>
        <p:spPr>
          <a:xfrm>
            <a:off x="395536" y="123478"/>
            <a:ext cx="5904656"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Khi cậu bé đối lại thì nhà vua đã làm gì?</a:t>
            </a:r>
            <a:endParaRPr lang="vi-VN" sz="3200" b="1" dirty="0">
              <a:solidFill>
                <a:srgbClr val="FF0000"/>
              </a:solidFill>
            </a:endParaRPr>
          </a:p>
        </p:txBody>
      </p:sp>
      <p:sp>
        <p:nvSpPr>
          <p:cNvPr id="3" name="TextBox 2">
            <a:extLst>
              <a:ext uri="{FF2B5EF4-FFF2-40B4-BE49-F238E27FC236}">
                <a16:creationId xmlns:a16="http://schemas.microsoft.com/office/drawing/2014/main" id="{45E5BAA0-C24B-4047-BC00-7D2661D293DC}"/>
              </a:ext>
            </a:extLst>
          </p:cNvPr>
          <p:cNvSpPr txBox="1"/>
          <p:nvPr/>
        </p:nvSpPr>
        <p:spPr>
          <a:xfrm>
            <a:off x="383255" y="2859783"/>
            <a:ext cx="8208912" cy="1200329"/>
          </a:xfrm>
          <a:prstGeom prst="rect">
            <a:avLst/>
          </a:prstGeom>
          <a:noFill/>
        </p:spPr>
        <p:txBody>
          <a:bodyPr wrap="square" rtlCol="0">
            <a:spAutoFit/>
          </a:bodyPr>
          <a:lstStyle/>
          <a:p>
            <a:pPr algn="just"/>
            <a:r>
              <a:rPr lang="vi-VN" sz="3600" b="1" dirty="0">
                <a:latin typeface="Times New Roman" panose="02020603050405020304" pitchFamily="18" charset="0"/>
                <a:ea typeface="Times New Roman" panose="02020603050405020304" pitchFamily="18" charset="0"/>
                <a:sym typeface="Wingdings" panose="05000000000000000000" pitchFamily="2" charset="2"/>
              </a:rPr>
              <a:t> </a:t>
            </a:r>
            <a:r>
              <a:rPr lang="vi-VN" sz="3600" b="1" dirty="0">
                <a:latin typeface="Times New Roman" panose="02020603050405020304" pitchFamily="18" charset="0"/>
                <a:ea typeface="Times New Roman" panose="02020603050405020304" pitchFamily="18" charset="0"/>
              </a:rPr>
              <a:t>Nhà vua nguôi giận, truyền lệnh cởi trói, tha cho cậu bé.</a:t>
            </a:r>
            <a:endParaRPr lang="vi-VN" sz="3600" b="1" dirty="0"/>
          </a:p>
        </p:txBody>
      </p:sp>
    </p:spTree>
    <p:extLst>
      <p:ext uri="{BB962C8B-B14F-4D97-AF65-F5344CB8AC3E}">
        <p14:creationId xmlns:p14="http://schemas.microsoft.com/office/powerpoint/2010/main" val="31275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5BC66BA4-2879-455E-A568-DD8A3000EE58}"/>
              </a:ext>
            </a:extLst>
          </p:cNvPr>
          <p:cNvSpPr/>
          <p:nvPr/>
        </p:nvSpPr>
        <p:spPr>
          <a:xfrm>
            <a:off x="323528" y="0"/>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nl-NL" sz="3200" b="1" dirty="0">
                <a:solidFill>
                  <a:srgbClr val="FF0000"/>
                </a:solidFill>
                <a:latin typeface="Times New Roman" panose="02020603050405020304" pitchFamily="18" charset="0"/>
                <a:ea typeface="Times New Roman" panose="02020603050405020304" pitchFamily="18" charset="0"/>
              </a:rPr>
              <a:t>Em thấy Cao Bá Quát là người như thế nào?</a:t>
            </a:r>
            <a:endParaRPr lang="vi-VN" sz="3200" b="1" dirty="0">
              <a:solidFill>
                <a:srgbClr val="FF0000"/>
              </a:solidFill>
            </a:endParaRPr>
          </a:p>
        </p:txBody>
      </p:sp>
      <p:sp>
        <p:nvSpPr>
          <p:cNvPr id="4" name="TextBox 3">
            <a:extLst>
              <a:ext uri="{FF2B5EF4-FFF2-40B4-BE49-F238E27FC236}">
                <a16:creationId xmlns:a16="http://schemas.microsoft.com/office/drawing/2014/main" id="{3E6B04E9-7783-4DF1-8B5F-FE1AE0A5BE16}"/>
              </a:ext>
            </a:extLst>
          </p:cNvPr>
          <p:cNvSpPr txBox="1"/>
          <p:nvPr/>
        </p:nvSpPr>
        <p:spPr>
          <a:xfrm>
            <a:off x="467544" y="2715766"/>
            <a:ext cx="8208912" cy="1200329"/>
          </a:xfrm>
          <a:prstGeom prst="rect">
            <a:avLst/>
          </a:prstGeom>
          <a:noFill/>
        </p:spPr>
        <p:txBody>
          <a:bodyPr wrap="square" rtlCol="0">
            <a:spAutoFit/>
          </a:bodyPr>
          <a:lstStyle/>
          <a:p>
            <a:r>
              <a:rPr lang="vi-VN" sz="3600" b="1" dirty="0">
                <a:latin typeface="Times New Roman" panose="02020603050405020304" pitchFamily="18" charset="0"/>
                <a:ea typeface="Times New Roman" panose="02020603050405020304" pitchFamily="18" charset="0"/>
                <a:sym typeface="Wingdings" panose="05000000000000000000" pitchFamily="2" charset="2"/>
              </a:rPr>
              <a:t> </a:t>
            </a:r>
            <a:r>
              <a:rPr lang="nl-NL" sz="3600" b="1" dirty="0">
                <a:latin typeface="Times New Roman" panose="02020603050405020304" pitchFamily="18" charset="0"/>
                <a:ea typeface="Times New Roman" panose="02020603050405020304" pitchFamily="18" charset="0"/>
              </a:rPr>
              <a:t>Cao Bá Quát là người</a:t>
            </a:r>
            <a:r>
              <a:rPr lang="vi-VN" sz="3600" b="1" dirty="0">
                <a:latin typeface="Times New Roman" panose="02020603050405020304" pitchFamily="18" charset="0"/>
                <a:ea typeface="Times New Roman" panose="02020603050405020304" pitchFamily="18" charset="0"/>
              </a:rPr>
              <a:t> thông minh, tài trí và đối đáp giỏi.</a:t>
            </a:r>
            <a:endParaRPr lang="vi-VN" sz="3600" b="1" dirty="0"/>
          </a:p>
        </p:txBody>
      </p:sp>
    </p:spTree>
    <p:extLst>
      <p:ext uri="{BB962C8B-B14F-4D97-AF65-F5344CB8AC3E}">
        <p14:creationId xmlns:p14="http://schemas.microsoft.com/office/powerpoint/2010/main" val="32323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D1EDAE6-4B0E-442B-BD1F-58E7D97381D5}"/>
              </a:ext>
            </a:extLst>
          </p:cNvPr>
          <p:cNvSpPr/>
          <p:nvPr/>
        </p:nvSpPr>
        <p:spPr>
          <a:xfrm>
            <a:off x="611560" y="195486"/>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b="1" dirty="0">
                <a:solidFill>
                  <a:srgbClr val="FF0000"/>
                </a:solidFill>
                <a:latin typeface="Times New Roman" panose="02020603050405020304" pitchFamily="18" charset="0"/>
                <a:ea typeface="Times New Roman" panose="02020603050405020304" pitchFamily="18" charset="0"/>
              </a:rPr>
              <a:t>Câu chuyện ca ngợi ai? Ca ngợi điều gì?</a:t>
            </a:r>
            <a:endParaRPr lang="vi-VN" sz="3200" b="1" dirty="0">
              <a:solidFill>
                <a:srgbClr val="FF0000"/>
              </a:solidFill>
            </a:endParaRPr>
          </a:p>
        </p:txBody>
      </p:sp>
    </p:spTree>
    <p:extLst>
      <p:ext uri="{BB962C8B-B14F-4D97-AF65-F5344CB8AC3E}">
        <p14:creationId xmlns:p14="http://schemas.microsoft.com/office/powerpoint/2010/main" val="870442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C8FD09C8-74F7-4209-858A-DD96457BD4A9}"/>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NỘI DUNG:</a:t>
            </a:r>
            <a:endParaRPr lang="vi-VN" sz="3200" b="1" dirty="0">
              <a:solidFill>
                <a:srgbClr val="FF0000"/>
              </a:solidFill>
            </a:endParaRPr>
          </a:p>
        </p:txBody>
      </p:sp>
      <p:sp>
        <p:nvSpPr>
          <p:cNvPr id="3" name="TextBox 2">
            <a:extLst>
              <a:ext uri="{FF2B5EF4-FFF2-40B4-BE49-F238E27FC236}">
                <a16:creationId xmlns:a16="http://schemas.microsoft.com/office/drawing/2014/main" id="{A1C55B77-D030-496C-8734-89C6FBF2BBEB}"/>
              </a:ext>
            </a:extLst>
          </p:cNvPr>
          <p:cNvSpPr txBox="1"/>
          <p:nvPr/>
        </p:nvSpPr>
        <p:spPr>
          <a:xfrm>
            <a:off x="899592" y="2316526"/>
            <a:ext cx="7992888" cy="1754326"/>
          </a:xfrm>
          <a:prstGeom prst="rect">
            <a:avLst/>
          </a:prstGeom>
          <a:noFill/>
        </p:spPr>
        <p:txBody>
          <a:bodyPr wrap="square" rtlCol="0">
            <a:spAutoFit/>
          </a:bodyPr>
          <a:lstStyle/>
          <a:p>
            <a:pPr algn="just"/>
            <a:r>
              <a:rPr lang="vi-VN" sz="3600" b="1" dirty="0">
                <a:latin typeface="+mj-lt"/>
              </a:rPr>
              <a:t>Câu chuyện ca ngợi Cao Bá Quát đã thể hiện tư chất thông minh từ nhỏ, giỏi đối đáp.</a:t>
            </a:r>
          </a:p>
        </p:txBody>
      </p:sp>
    </p:spTree>
    <p:extLst>
      <p:ext uri="{BB962C8B-B14F-4D97-AF65-F5344CB8AC3E}">
        <p14:creationId xmlns:p14="http://schemas.microsoft.com/office/powerpoint/2010/main" val="7165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DD Doi đap voi v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6" y="555526"/>
            <a:ext cx="9118312" cy="3744416"/>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4624" y="4299942"/>
            <a:ext cx="2615448" cy="584775"/>
          </a:xfrm>
          <a:prstGeom prst="rect">
            <a:avLst/>
          </a:prstGeom>
          <a:noFill/>
        </p:spPr>
        <p:txBody>
          <a:bodyPr wrap="square" rtlCol="0">
            <a:spAutoFit/>
          </a:bodyPr>
          <a:lstStyle/>
          <a:p>
            <a:r>
              <a:rPr lang="vi-VN" sz="3200" b="1" dirty="0">
                <a:solidFill>
                  <a:srgbClr val="7030A0"/>
                </a:solidFill>
                <a:latin typeface="+mj-lt"/>
              </a:rPr>
              <a:t>Tranh vẽ gì?</a:t>
            </a:r>
            <a:endParaRPr lang="en-US" sz="3200" b="1" dirty="0">
              <a:solidFill>
                <a:srgbClr val="7030A0"/>
              </a:solidFill>
              <a:latin typeface="+mj-lt"/>
            </a:endParaRPr>
          </a:p>
        </p:txBody>
      </p:sp>
      <p:sp>
        <p:nvSpPr>
          <p:cNvPr id="3" name="TextBox 2"/>
          <p:cNvSpPr txBox="1"/>
          <p:nvPr/>
        </p:nvSpPr>
        <p:spPr>
          <a:xfrm>
            <a:off x="1737116" y="32306"/>
            <a:ext cx="6336704" cy="492443"/>
          </a:xfrm>
          <a:prstGeom prst="rect">
            <a:avLst/>
          </a:prstGeom>
          <a:noFill/>
        </p:spPr>
        <p:txBody>
          <a:bodyPr wrap="square" rtlCol="0">
            <a:spAutoFit/>
          </a:bodyPr>
          <a:lstStyle/>
          <a:p>
            <a:pPr lvl="0" algn="ctr"/>
            <a:r>
              <a:rPr lang="vi-VN" sz="2600" b="1" dirty="0">
                <a:ln w="0"/>
                <a:solidFill>
                  <a:srgbClr val="FF0000"/>
                </a:solidFill>
                <a:effectLst>
                  <a:outerShdw blurRad="38100" dist="25400" dir="5400000" algn="ctr" rotWithShape="0">
                    <a:srgbClr val="6E747A">
                      <a:alpha val="43000"/>
                    </a:srgbClr>
                  </a:outerShdw>
                </a:effectLst>
                <a:latin typeface="Times New Roman"/>
              </a:rPr>
              <a:t>ĐỐI ĐÁP VỚI VUA</a:t>
            </a:r>
            <a:endParaRPr lang="en-US" sz="2600" b="1"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594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482600" y="0"/>
            <a:ext cx="8204200" cy="1257300"/>
          </a:xfrm>
          <a:prstGeom prst="horizontalScroll">
            <a:avLst>
              <a:gd name="adj" fmla="val 12500"/>
            </a:avLst>
          </a:prstGeom>
          <a:solidFill>
            <a:srgbClr val="FFCCCC"/>
          </a:solidFill>
          <a:ln w="38100">
            <a:solidFill>
              <a:schemeClr val="tx1"/>
            </a:solidFill>
            <a:round/>
            <a:headEnd/>
            <a:tailEnd/>
          </a:ln>
        </p:spPr>
        <p:txBody>
          <a:bodyPr wrap="none" anchor="ct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r>
              <a:rPr lang="en-US" altLang="en-US" sz="2800" b="1" dirty="0" err="1">
                <a:solidFill>
                  <a:srgbClr val="0000FF"/>
                </a:solidFill>
                <a:latin typeface="Times New Roman" pitchFamily="18" charset="0"/>
                <a:cs typeface="Times New Roman" pitchFamily="18" charset="0"/>
              </a:rPr>
              <a:t>Giọng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đọc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Thay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đổi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giọng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phù</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hợp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nội</a:t>
            </a:r>
            <a:r>
              <a:rPr lang="en-US" altLang="en-US" sz="2800" b="1" dirty="0">
                <a:solidFill>
                  <a:srgbClr val="0000FF"/>
                </a:solidFill>
                <a:latin typeface="Times New Roman" pitchFamily="18" charset="0"/>
                <a:cs typeface="Times New Roman" pitchFamily="18" charset="0"/>
              </a:rPr>
              <a:t> dung </a:t>
            </a:r>
          </a:p>
          <a:p>
            <a:pPr eaLnBrk="1" hangingPunct="1">
              <a:spcBef>
                <a:spcPct val="0"/>
              </a:spcBef>
              <a:buClrTx/>
              <a:buFontTx/>
              <a:buNone/>
            </a:pP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từng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truyện</a:t>
            </a:r>
            <a:r>
              <a:rPr lang="en-US" altLang="en-US" sz="2800" b="1" dirty="0">
                <a:solidFill>
                  <a:srgbClr val="0000FF"/>
                </a:solidFill>
                <a:latin typeface="Times New Roman" pitchFamily="18" charset="0"/>
                <a:cs typeface="Times New Roman" pitchFamily="18" charset="0"/>
              </a:rPr>
              <a:t>.</a:t>
            </a:r>
          </a:p>
        </p:txBody>
      </p:sp>
      <p:sp>
        <p:nvSpPr>
          <p:cNvPr id="6" name="Rectangle 5"/>
          <p:cNvSpPr/>
          <p:nvPr/>
        </p:nvSpPr>
        <p:spPr>
          <a:xfrm>
            <a:off x="615415" y="1295358"/>
            <a:ext cx="5588389" cy="523220"/>
          </a:xfrm>
          <a:prstGeom prst="rect">
            <a:avLst/>
          </a:prstGeom>
        </p:spPr>
        <p:txBody>
          <a:bodyPr wrap="none">
            <a:spAutoFit/>
          </a:bodyPr>
          <a:lstStyle/>
          <a:p>
            <a:pPr>
              <a:defRPr/>
            </a:pPr>
            <a:r>
              <a:rPr lang="en-US" sz="2800" b="1" dirty="0" err="1">
                <a:ln w="12700">
                  <a:solidFill>
                    <a:schemeClr val="tx2">
                      <a:satMod val="155000"/>
                    </a:schemeClr>
                  </a:solidFill>
                  <a:prstDash val="solid"/>
                </a:ln>
                <a:solidFill>
                  <a:srgbClr val="002060"/>
                </a:solidFill>
                <a:cs typeface="Times New Roman" panose="02020603050405020304" pitchFamily="18" charset="0"/>
              </a:rPr>
              <a:t>Đoạn</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smtClean="0">
                <a:ln w="12700">
                  <a:solidFill>
                    <a:schemeClr val="tx2">
                      <a:satMod val="155000"/>
                    </a:schemeClr>
                  </a:solidFill>
                  <a:prstDash val="solid"/>
                </a:ln>
                <a:solidFill>
                  <a:srgbClr val="002060"/>
                </a:solidFill>
                <a:cs typeface="Times New Roman" panose="02020603050405020304" pitchFamily="18" charset="0"/>
              </a:rPr>
              <a:t>1: </a:t>
            </a:r>
            <a:r>
              <a:rPr lang="en-US" sz="2800" b="1" dirty="0" err="1">
                <a:ln w="12700">
                  <a:solidFill>
                    <a:schemeClr val="tx2">
                      <a:satMod val="155000"/>
                    </a:schemeClr>
                  </a:solidFill>
                  <a:prstDash val="solid"/>
                </a:ln>
                <a:solidFill>
                  <a:srgbClr val="002060"/>
                </a:solidFill>
                <a:cs typeface="Times New Roman" panose="02020603050405020304" pitchFamily="18" charset="0"/>
              </a:rPr>
              <a:t>đọc</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err="1">
                <a:ln w="12700">
                  <a:solidFill>
                    <a:schemeClr val="tx2">
                      <a:satMod val="155000"/>
                    </a:schemeClr>
                  </a:solidFill>
                  <a:prstDash val="solid"/>
                </a:ln>
                <a:solidFill>
                  <a:srgbClr val="002060"/>
                </a:solidFill>
                <a:cs typeface="Times New Roman" panose="02020603050405020304" pitchFamily="18" charset="0"/>
              </a:rPr>
              <a:t>với</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err="1">
                <a:ln w="12700">
                  <a:solidFill>
                    <a:schemeClr val="tx2">
                      <a:satMod val="155000"/>
                    </a:schemeClr>
                  </a:solidFill>
                  <a:prstDash val="solid"/>
                </a:ln>
                <a:solidFill>
                  <a:srgbClr val="002060"/>
                </a:solidFill>
                <a:cs typeface="Times New Roman" panose="02020603050405020304" pitchFamily="18" charset="0"/>
              </a:rPr>
              <a:t>giọng</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cs typeface="Times New Roman" panose="02020603050405020304" pitchFamily="18" charset="0"/>
              </a:rPr>
              <a:t>nghiêm</a:t>
            </a:r>
            <a:r>
              <a:rPr lang="en-US" sz="2800" b="1" dirty="0" smtClean="0">
                <a:ln w="12700">
                  <a:solidFill>
                    <a:schemeClr val="tx2">
                      <a:satMod val="155000"/>
                    </a:schemeClr>
                  </a:solidFill>
                  <a:prstDash val="solid"/>
                </a:ln>
                <a:solidFill>
                  <a:srgbClr val="002060"/>
                </a:solidFill>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cs typeface="Times New Roman" panose="02020603050405020304" pitchFamily="18" charset="0"/>
              </a:rPr>
              <a:t>trang</a:t>
            </a:r>
            <a:r>
              <a:rPr lang="en-US" sz="2800" b="1" dirty="0" smtClean="0">
                <a:ln w="12700">
                  <a:solidFill>
                    <a:schemeClr val="tx2">
                      <a:satMod val="155000"/>
                    </a:schemeClr>
                  </a:solidFill>
                  <a:prstDash val="solid"/>
                </a:ln>
                <a:solidFill>
                  <a:srgbClr val="002060"/>
                </a:solidFill>
                <a:cs typeface="Times New Roman" panose="02020603050405020304" pitchFamily="18" charset="0"/>
              </a:rPr>
              <a:t>.</a:t>
            </a:r>
            <a:endParaRPr lang="en-US" sz="2800" dirty="0">
              <a:cs typeface="Times New Roman" panose="02020603050405020304" pitchFamily="18" charset="0"/>
            </a:endParaRPr>
          </a:p>
        </p:txBody>
      </p:sp>
      <p:sp>
        <p:nvSpPr>
          <p:cNvPr id="8" name="Rectangle 7"/>
          <p:cNvSpPr/>
          <p:nvPr/>
        </p:nvSpPr>
        <p:spPr>
          <a:xfrm>
            <a:off x="615415" y="2643758"/>
            <a:ext cx="8208912" cy="523220"/>
          </a:xfrm>
          <a:prstGeom prst="rect">
            <a:avLst/>
          </a:prstGeom>
        </p:spPr>
        <p:txBody>
          <a:bodyPr wrap="square">
            <a:spAutoFit/>
          </a:bodyPr>
          <a:lstStyle/>
          <a:p>
            <a:pPr>
              <a:defRPr/>
            </a:pPr>
            <a:r>
              <a:rPr lang="en-US" sz="28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Đoạn</a:t>
            </a: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3: </a:t>
            </a:r>
            <a:r>
              <a:rPr lang="en-US" sz="2800" b="1" dirty="0" err="1">
                <a:ln w="12700">
                  <a:solidFill>
                    <a:srgbClr val="5B6973">
                      <a:satMod val="155000"/>
                    </a:srgbClr>
                  </a:solidFill>
                  <a:prstDash val="solid"/>
                </a:ln>
                <a:solidFill>
                  <a:srgbClr val="002060"/>
                </a:solidFill>
                <a:cs typeface="Times New Roman" panose="02020603050405020304" pitchFamily="18" charset="0"/>
              </a:rPr>
              <a:t>đọc</a:t>
            </a:r>
            <a:r>
              <a:rPr lang="en-US" sz="2800" b="1" dirty="0">
                <a:ln w="12700">
                  <a:solidFill>
                    <a:srgbClr val="5B6973">
                      <a:satMod val="155000"/>
                    </a:srgbClr>
                  </a:solidFill>
                  <a:prstDash val="solid"/>
                </a:ln>
                <a:solidFill>
                  <a:srgbClr val="002060"/>
                </a:solidFill>
                <a:cs typeface="Times New Roman" panose="02020603050405020304" pitchFamily="18" charset="0"/>
              </a:rPr>
              <a:t> </a:t>
            </a:r>
            <a:r>
              <a:rPr lang="en-US" sz="2800" b="1" dirty="0" err="1">
                <a:ln w="12700">
                  <a:solidFill>
                    <a:srgbClr val="5B6973">
                      <a:satMod val="155000"/>
                    </a:srgbClr>
                  </a:solidFill>
                  <a:prstDash val="solid"/>
                </a:ln>
                <a:solidFill>
                  <a:srgbClr val="002060"/>
                </a:solidFill>
                <a:cs typeface="Times New Roman" panose="02020603050405020304" pitchFamily="18" charset="0"/>
              </a:rPr>
              <a:t>với</a:t>
            </a:r>
            <a:r>
              <a:rPr lang="en-US" sz="2800" b="1" dirty="0">
                <a:ln w="12700">
                  <a:solidFill>
                    <a:srgbClr val="5B6973">
                      <a:satMod val="155000"/>
                    </a:srgbClr>
                  </a:solidFill>
                  <a:prstDash val="solid"/>
                </a:ln>
                <a:solidFill>
                  <a:srgbClr val="002060"/>
                </a:solidFill>
                <a:cs typeface="Times New Roman" panose="02020603050405020304" pitchFamily="18" charset="0"/>
              </a:rPr>
              <a:t> </a:t>
            </a:r>
            <a:r>
              <a:rPr lang="en-US" sz="2800" b="1" dirty="0" err="1">
                <a:ln w="12700">
                  <a:solidFill>
                    <a:srgbClr val="5B6973">
                      <a:satMod val="155000"/>
                    </a:srgbClr>
                  </a:solidFill>
                  <a:prstDash val="solid"/>
                </a:ln>
                <a:solidFill>
                  <a:srgbClr val="002060"/>
                </a:solidFill>
                <a:cs typeface="Times New Roman" panose="02020603050405020304" pitchFamily="18" charset="0"/>
              </a:rPr>
              <a:t>giọng</a:t>
            </a:r>
            <a:r>
              <a:rPr lang="en-US" sz="2800" b="1" dirty="0">
                <a:ln w="12700">
                  <a:solidFill>
                    <a:srgbClr val="5B6973">
                      <a:satMod val="155000"/>
                    </a:srgbClr>
                  </a:solidFill>
                  <a:prstDash val="solid"/>
                </a:ln>
                <a:solidFill>
                  <a:srgbClr val="002060"/>
                </a:solidFill>
                <a:cs typeface="Times New Roman" panose="02020603050405020304" pitchFamily="18" charset="0"/>
              </a:rPr>
              <a:t> </a:t>
            </a:r>
            <a:r>
              <a:rPr lang="en-US" sz="2800" b="1" dirty="0" err="1" smtClean="0">
                <a:ln w="12700">
                  <a:solidFill>
                    <a:srgbClr val="5B6973">
                      <a:satMod val="155000"/>
                    </a:srgbClr>
                  </a:solidFill>
                  <a:prstDash val="solid"/>
                </a:ln>
                <a:solidFill>
                  <a:srgbClr val="002060"/>
                </a:solidFill>
                <a:cs typeface="Times New Roman" panose="02020603050405020304" pitchFamily="18" charset="0"/>
              </a:rPr>
              <a:t>thể</a:t>
            </a:r>
            <a:r>
              <a:rPr lang="en-US" sz="2800" b="1" dirty="0" smtClean="0">
                <a:ln w="12700">
                  <a:solidFill>
                    <a:srgbClr val="5B6973">
                      <a:satMod val="155000"/>
                    </a:srgbClr>
                  </a:solidFill>
                  <a:prstDash val="solid"/>
                </a:ln>
                <a:solidFill>
                  <a:srgbClr val="002060"/>
                </a:solidFill>
                <a:cs typeface="Times New Roman" panose="02020603050405020304" pitchFamily="18" charset="0"/>
              </a:rPr>
              <a:t> </a:t>
            </a:r>
            <a:r>
              <a:rPr lang="en-US" sz="2800" b="1" dirty="0" err="1" smtClean="0">
                <a:ln w="12700">
                  <a:solidFill>
                    <a:srgbClr val="5B6973">
                      <a:satMod val="155000"/>
                    </a:srgbClr>
                  </a:solidFill>
                  <a:prstDash val="solid"/>
                </a:ln>
                <a:solidFill>
                  <a:srgbClr val="002060"/>
                </a:solidFill>
                <a:cs typeface="Times New Roman" panose="02020603050405020304" pitchFamily="18" charset="0"/>
              </a:rPr>
              <a:t>hiện</a:t>
            </a:r>
            <a:r>
              <a:rPr lang="en-US" sz="2800" b="1" dirty="0" smtClean="0">
                <a:ln w="12700">
                  <a:solidFill>
                    <a:srgbClr val="5B6973">
                      <a:satMod val="155000"/>
                    </a:srgbClr>
                  </a:solidFill>
                  <a:prstDash val="solid"/>
                </a:ln>
                <a:solidFill>
                  <a:srgbClr val="002060"/>
                </a:solidFill>
                <a:cs typeface="Times New Roman" panose="02020603050405020304" pitchFamily="18" charset="0"/>
              </a:rPr>
              <a:t> </a:t>
            </a:r>
            <a:r>
              <a:rPr lang="en-US" sz="2800" b="1" dirty="0" err="1" smtClean="0">
                <a:ln w="12700">
                  <a:solidFill>
                    <a:srgbClr val="5B6973">
                      <a:satMod val="155000"/>
                    </a:srgbClr>
                  </a:solidFill>
                  <a:prstDash val="solid"/>
                </a:ln>
                <a:solidFill>
                  <a:srgbClr val="002060"/>
                </a:solidFill>
                <a:cs typeface="Times New Roman" panose="02020603050405020304" pitchFamily="18" charset="0"/>
              </a:rPr>
              <a:t>sự</a:t>
            </a:r>
            <a:r>
              <a:rPr lang="en-US" sz="2800" b="1" dirty="0" smtClean="0">
                <a:ln w="12700">
                  <a:solidFill>
                    <a:srgbClr val="5B6973">
                      <a:satMod val="155000"/>
                    </a:srgbClr>
                  </a:solidFill>
                  <a:prstDash val="solid"/>
                </a:ln>
                <a:solidFill>
                  <a:srgbClr val="002060"/>
                </a:solidFill>
                <a:cs typeface="Times New Roman" panose="02020603050405020304" pitchFamily="18" charset="0"/>
              </a:rPr>
              <a:t> </a:t>
            </a:r>
            <a:r>
              <a:rPr lang="en-US" sz="2800" b="1" dirty="0" err="1" smtClean="0">
                <a:ln w="12700">
                  <a:solidFill>
                    <a:srgbClr val="5B6973">
                      <a:satMod val="155000"/>
                    </a:srgbClr>
                  </a:solidFill>
                  <a:prstDash val="solid"/>
                </a:ln>
                <a:solidFill>
                  <a:srgbClr val="002060"/>
                </a:solidFill>
                <a:cs typeface="Times New Roman" panose="02020603050405020304" pitchFamily="18" charset="0"/>
              </a:rPr>
              <a:t>hồi</a:t>
            </a:r>
            <a:r>
              <a:rPr lang="en-US" sz="2800" b="1" dirty="0" smtClean="0">
                <a:ln w="12700">
                  <a:solidFill>
                    <a:srgbClr val="5B6973">
                      <a:satMod val="155000"/>
                    </a:srgbClr>
                  </a:solidFill>
                  <a:prstDash val="solid"/>
                </a:ln>
                <a:solidFill>
                  <a:srgbClr val="002060"/>
                </a:solidFill>
                <a:cs typeface="Times New Roman" panose="02020603050405020304" pitchFamily="18" charset="0"/>
              </a:rPr>
              <a:t> </a:t>
            </a:r>
            <a:r>
              <a:rPr lang="en-US" sz="2800" b="1" dirty="0" err="1" smtClean="0">
                <a:ln w="12700">
                  <a:solidFill>
                    <a:srgbClr val="5B6973">
                      <a:satMod val="155000"/>
                    </a:srgbClr>
                  </a:solidFill>
                  <a:prstDash val="solid"/>
                </a:ln>
                <a:solidFill>
                  <a:srgbClr val="002060"/>
                </a:solidFill>
                <a:cs typeface="Times New Roman" panose="02020603050405020304" pitchFamily="18" charset="0"/>
              </a:rPr>
              <a:t>hộp</a:t>
            </a:r>
            <a:r>
              <a:rPr lang="en-US" sz="2800" b="1" dirty="0" smtClean="0">
                <a:ln w="12700">
                  <a:solidFill>
                    <a:srgbClr val="5B6973">
                      <a:satMod val="155000"/>
                    </a:srgbClr>
                  </a:solidFill>
                  <a:prstDash val="solid"/>
                </a:ln>
                <a:solidFill>
                  <a:srgbClr val="002060"/>
                </a:solidFill>
                <a:cs typeface="Times New Roman" panose="02020603050405020304" pitchFamily="18" charset="0"/>
              </a:rPr>
              <a:t>.</a:t>
            </a:r>
            <a:endParaRPr lang="en-US" sz="2800" dirty="0">
              <a:solidFill>
                <a:prstClr val="black"/>
              </a:solidFill>
              <a:cs typeface="Times New Roman" panose="02020603050405020304" pitchFamily="18" charset="0"/>
            </a:endParaRPr>
          </a:p>
        </p:txBody>
      </p:sp>
      <p:sp>
        <p:nvSpPr>
          <p:cNvPr id="9" name="Rectangle 8"/>
          <p:cNvSpPr/>
          <p:nvPr/>
        </p:nvSpPr>
        <p:spPr>
          <a:xfrm>
            <a:off x="611561" y="3305873"/>
            <a:ext cx="8208912" cy="954107"/>
          </a:xfrm>
          <a:prstGeom prst="rect">
            <a:avLst/>
          </a:prstGeom>
        </p:spPr>
        <p:txBody>
          <a:bodyPr wrap="square">
            <a:spAutoFit/>
          </a:bodyPr>
          <a:lstStyle/>
          <a:p>
            <a:pPr>
              <a:defRPr/>
            </a:pPr>
            <a:r>
              <a:rPr lang="en-US" sz="28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Đoạn</a:t>
            </a: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4: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Thể</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hiện</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sự</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khâm</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phục</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ông</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Cao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Bá</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Quát</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đọc</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đúng</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hai</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câu</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đối</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rPr>
              <a:t>.</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Times New Roman" panose="02020603050405020304" pitchFamily="18" charset="0"/>
            </a:endParaRPr>
          </a:p>
        </p:txBody>
      </p:sp>
      <p:sp>
        <p:nvSpPr>
          <p:cNvPr id="10" name="Rectangle 9"/>
          <p:cNvSpPr/>
          <p:nvPr/>
        </p:nvSpPr>
        <p:spPr>
          <a:xfrm>
            <a:off x="525926" y="1951539"/>
            <a:ext cx="5754512" cy="523220"/>
          </a:xfrm>
          <a:prstGeom prst="rect">
            <a:avLst/>
          </a:prstGeom>
        </p:spPr>
        <p:txBody>
          <a:bodyPr wrap="square">
            <a:spAutoFit/>
          </a:bodyPr>
          <a:lstStyle/>
          <a:p>
            <a:pPr>
              <a:defRPr/>
            </a:pPr>
            <a:r>
              <a:rPr lang="en-US" sz="2800" b="1" dirty="0" err="1">
                <a:ln w="12700">
                  <a:solidFill>
                    <a:schemeClr val="tx2">
                      <a:satMod val="155000"/>
                    </a:schemeClr>
                  </a:solidFill>
                  <a:prstDash val="solid"/>
                </a:ln>
                <a:solidFill>
                  <a:srgbClr val="002060"/>
                </a:solidFill>
                <a:cs typeface="Times New Roman" panose="02020603050405020304" pitchFamily="18" charset="0"/>
              </a:rPr>
              <a:t>Đoạn</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smtClean="0">
                <a:ln w="12700">
                  <a:solidFill>
                    <a:schemeClr val="tx2">
                      <a:satMod val="155000"/>
                    </a:schemeClr>
                  </a:solidFill>
                  <a:prstDash val="solid"/>
                </a:ln>
                <a:solidFill>
                  <a:srgbClr val="002060"/>
                </a:solidFill>
                <a:cs typeface="Times New Roman" panose="02020603050405020304" pitchFamily="18" charset="0"/>
              </a:rPr>
              <a:t>2: </a:t>
            </a:r>
            <a:r>
              <a:rPr lang="en-US" sz="2800" b="1" dirty="0" err="1">
                <a:ln w="12700">
                  <a:solidFill>
                    <a:schemeClr val="tx2">
                      <a:satMod val="155000"/>
                    </a:schemeClr>
                  </a:solidFill>
                  <a:prstDash val="solid"/>
                </a:ln>
                <a:solidFill>
                  <a:srgbClr val="002060"/>
                </a:solidFill>
                <a:cs typeface="Times New Roman" panose="02020603050405020304" pitchFamily="18" charset="0"/>
              </a:rPr>
              <a:t>đọc</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err="1">
                <a:ln w="12700">
                  <a:solidFill>
                    <a:schemeClr val="tx2">
                      <a:satMod val="155000"/>
                    </a:schemeClr>
                  </a:solidFill>
                  <a:prstDash val="solid"/>
                </a:ln>
                <a:solidFill>
                  <a:srgbClr val="002060"/>
                </a:solidFill>
                <a:cs typeface="Times New Roman" panose="02020603050405020304" pitchFamily="18" charset="0"/>
              </a:rPr>
              <a:t>với</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err="1">
                <a:ln w="12700">
                  <a:solidFill>
                    <a:schemeClr val="tx2">
                      <a:satMod val="155000"/>
                    </a:schemeClr>
                  </a:solidFill>
                  <a:prstDash val="solid"/>
                </a:ln>
                <a:solidFill>
                  <a:srgbClr val="002060"/>
                </a:solidFill>
                <a:cs typeface="Times New Roman" panose="02020603050405020304" pitchFamily="18" charset="0"/>
              </a:rPr>
              <a:t>giọng</a:t>
            </a:r>
            <a:r>
              <a:rPr lang="en-US" sz="2800" b="1" dirty="0">
                <a:ln w="12700">
                  <a:solidFill>
                    <a:schemeClr val="tx2">
                      <a:satMod val="155000"/>
                    </a:schemeClr>
                  </a:solidFill>
                  <a:prstDash val="solid"/>
                </a:ln>
                <a:solidFill>
                  <a:srgbClr val="002060"/>
                </a:solidFill>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cs typeface="Times New Roman" panose="02020603050405020304" pitchFamily="18" charset="0"/>
              </a:rPr>
              <a:t>tinh</a:t>
            </a:r>
            <a:r>
              <a:rPr lang="en-US" sz="2800" b="1" dirty="0" smtClean="0">
                <a:ln w="12700">
                  <a:solidFill>
                    <a:schemeClr val="tx2">
                      <a:satMod val="155000"/>
                    </a:schemeClr>
                  </a:solidFill>
                  <a:prstDash val="solid"/>
                </a:ln>
                <a:solidFill>
                  <a:srgbClr val="002060"/>
                </a:solidFill>
                <a:cs typeface="Times New Roman" panose="02020603050405020304" pitchFamily="18" charset="0"/>
              </a:rPr>
              <a:t> </a:t>
            </a:r>
            <a:r>
              <a:rPr lang="en-US" sz="2800" b="1" dirty="0" err="1" smtClean="0">
                <a:ln w="12700">
                  <a:solidFill>
                    <a:schemeClr val="tx2">
                      <a:satMod val="155000"/>
                    </a:schemeClr>
                  </a:solidFill>
                  <a:prstDash val="solid"/>
                </a:ln>
                <a:solidFill>
                  <a:srgbClr val="002060"/>
                </a:solidFill>
                <a:cs typeface="Times New Roman" panose="02020603050405020304" pitchFamily="18" charset="0"/>
              </a:rPr>
              <a:t>nghịch</a:t>
            </a:r>
            <a:r>
              <a:rPr lang="en-US" sz="2800" b="1" dirty="0" smtClean="0">
                <a:ln w="12700">
                  <a:solidFill>
                    <a:schemeClr val="tx2">
                      <a:satMod val="155000"/>
                    </a:schemeClr>
                  </a:solidFill>
                  <a:prstDash val="solid"/>
                </a:ln>
                <a:solidFill>
                  <a:srgbClr val="002060"/>
                </a:solidFill>
                <a:cs typeface="Times New Roman" panose="02020603050405020304" pitchFamily="18" charset="0"/>
              </a:rPr>
              <a:t>.</a:t>
            </a:r>
            <a:endParaRPr lang="en-US" sz="2800" dirty="0">
              <a:cs typeface="Times New Roman" panose="02020603050405020304" pitchFamily="18" charset="0"/>
            </a:endParaRPr>
          </a:p>
        </p:txBody>
      </p:sp>
    </p:spTree>
    <p:extLst>
      <p:ext uri="{BB962C8B-B14F-4D97-AF65-F5344CB8AC3E}">
        <p14:creationId xmlns:p14="http://schemas.microsoft.com/office/powerpoint/2010/main" val="1518089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a:xfrm>
            <a:off x="457200" y="742950"/>
            <a:ext cx="8229600" cy="4388644"/>
          </a:xfrm>
        </p:spPr>
        <p:txBody>
          <a:bodyPr/>
          <a:lstStyle/>
          <a:p>
            <a:pPr eaLnBrk="1" hangingPunct="1">
              <a:buFontTx/>
              <a:buNone/>
            </a:pPr>
            <a:r>
              <a:rPr lang="en-US" altLang="vi-VN" dirty="0"/>
              <a:t>       </a:t>
            </a:r>
            <a:r>
              <a:rPr lang="en-US" altLang="vi-VN" sz="2800" dirty="0" err="1" smtClean="0">
                <a:latin typeface="Times New Roman" pitchFamily="18" charset="0"/>
                <a:cs typeface="Times New Roman" pitchFamily="18" charset="0"/>
              </a:rPr>
              <a:t>Thấy</a:t>
            </a:r>
            <a:r>
              <a:rPr lang="en-US" altLang="vi-VN" sz="2800" dirty="0" smtClean="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nói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là</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học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trò</a:t>
            </a:r>
            <a:r>
              <a:rPr lang="en-US" altLang="vi-VN" sz="2800" dirty="0" smtClean="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vua</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ra</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lệnh</a:t>
            </a:r>
            <a:r>
              <a:rPr lang="en-US" altLang="vi-VN" sz="2800" b="1"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cậu</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phải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đối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được</a:t>
            </a:r>
            <a:r>
              <a:rPr lang="en-US" altLang="vi-VN" sz="2800" b="1"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một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vế</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đối</a:t>
            </a:r>
            <a:r>
              <a:rPr lang="en-US" altLang="vi-VN" sz="2800" dirty="0">
                <a:latin typeface="Times New Roman" pitchFamily="18" charset="0"/>
                <a:cs typeface="Times New Roman" pitchFamily="18" charset="0"/>
              </a:rPr>
              <a:t> </a:t>
            </a:r>
            <a:r>
              <a:rPr lang="en-US" altLang="vi-VN" sz="2800" b="1" dirty="0">
                <a:solidFill>
                  <a:srgbClr val="FF0000"/>
                </a:solidFill>
                <a:latin typeface="Times New Roman" pitchFamily="18" charset="0"/>
                <a:cs typeface="Times New Roman" pitchFamily="18" charset="0"/>
              </a:rPr>
              <a:t>/</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thì</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mới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tha</a:t>
            </a:r>
            <a:r>
              <a:rPr lang="en-US" altLang="vi-VN" sz="2800" dirty="0" smtClean="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Nhìn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thấy</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trên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mặt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hồ</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lúc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đó</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có</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đàn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đang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đuổi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nhau</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vua</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tức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cảnh</a:t>
            </a:r>
            <a:r>
              <a:rPr lang="en-US" altLang="vi-VN" sz="2800" b="1"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đọc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vế</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đối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như</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sau</a:t>
            </a:r>
            <a:r>
              <a:rPr lang="en-US" altLang="vi-VN" sz="2800" dirty="0" smtClean="0">
                <a:latin typeface="Times New Roman" pitchFamily="18" charset="0"/>
                <a:cs typeface="Times New Roman" pitchFamily="18" charset="0"/>
              </a:rPr>
              <a:t>:</a:t>
            </a:r>
            <a:endParaRPr lang="en-US" altLang="vi-VN" sz="2800" b="1" dirty="0">
              <a:solidFill>
                <a:srgbClr val="FF0000"/>
              </a:solidFill>
              <a:latin typeface="Times New Roman" pitchFamily="18" charset="0"/>
              <a:cs typeface="Times New Roman" pitchFamily="18" charset="0"/>
            </a:endParaRPr>
          </a:p>
          <a:p>
            <a:pPr eaLnBrk="1" hangingPunct="1">
              <a:buFontTx/>
              <a:buNone/>
            </a:pP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Nước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trong</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leo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lẻo</a:t>
            </a:r>
            <a:r>
              <a:rPr lang="en-US" altLang="vi-VN" sz="2800" b="1" dirty="0">
                <a:latin typeface="Times New Roman" pitchFamily="18" charset="0"/>
                <a:cs typeface="Times New Roman" pitchFamily="18" charset="0"/>
              </a:rPr>
              <a:t> </a:t>
            </a:r>
            <a:r>
              <a:rPr lang="en-US" altLang="vi-VN" sz="2800" b="1" dirty="0">
                <a:solidFill>
                  <a:srgbClr val="FF0000"/>
                </a:solidFill>
                <a:latin typeface="Times New Roman" pitchFamily="18" charset="0"/>
                <a:cs typeface="Times New Roman" pitchFamily="18" charset="0"/>
              </a:rPr>
              <a:t>/</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cá</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đớp</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cá</a:t>
            </a:r>
            <a:r>
              <a:rPr lang="en-US" altLang="vi-VN" sz="2800" dirty="0">
                <a:latin typeface="Times New Roman" pitchFamily="18" charset="0"/>
                <a:cs typeface="Times New Roman" pitchFamily="18" charset="0"/>
              </a:rPr>
              <a:t>.</a:t>
            </a:r>
            <a:r>
              <a:rPr lang="en-US" altLang="vi-VN" sz="2800" b="1" dirty="0">
                <a:solidFill>
                  <a:srgbClr val="FF0000"/>
                </a:solidFill>
                <a:latin typeface="Times New Roman" pitchFamily="18" charset="0"/>
                <a:cs typeface="Times New Roman" pitchFamily="18" charset="0"/>
              </a:rPr>
              <a:t>  </a:t>
            </a:r>
          </a:p>
          <a:p>
            <a:pPr eaLnBrk="1" hangingPunct="1">
              <a:buFontTx/>
              <a:buNone/>
            </a:pP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Chẳng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cần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nghĩ</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ngợi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lâu</a:t>
            </a:r>
            <a:r>
              <a:rPr lang="en-US" altLang="vi-VN" sz="2800" dirty="0">
                <a:latin typeface="Times New Roman" pitchFamily="18" charset="0"/>
                <a:cs typeface="Times New Roman" pitchFamily="18" charset="0"/>
              </a:rPr>
              <a:t> la </a:t>
            </a:r>
            <a:r>
              <a:rPr lang="en-US" altLang="vi-VN" sz="2800" dirty="0" err="1" smtClean="0">
                <a:latin typeface="Times New Roman" pitchFamily="18" charset="0"/>
                <a:cs typeface="Times New Roman" pitchFamily="18" charset="0"/>
              </a:rPr>
              <a:t>gì</a:t>
            </a:r>
            <a:r>
              <a:rPr lang="en-US" altLang="vi-VN" sz="2800" dirty="0" smtClean="0">
                <a:latin typeface="Times New Roman" pitchFamily="18" charset="0"/>
                <a:cs typeface="Times New Roman" pitchFamily="18" charset="0"/>
              </a:rPr>
              <a:t>, Cao </a:t>
            </a:r>
            <a:r>
              <a:rPr lang="en-US" altLang="vi-VN" sz="2800" dirty="0" err="1">
                <a:latin typeface="Times New Roman" pitchFamily="18" charset="0"/>
                <a:cs typeface="Times New Roman" pitchFamily="18" charset="0"/>
              </a:rPr>
              <a:t>Bá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Quát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lấy</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cảnh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mình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đang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bị</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trói</a:t>
            </a:r>
            <a:r>
              <a:rPr lang="en-US" altLang="vi-VN" sz="2800" dirty="0" smtClean="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đối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lại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luôn</a:t>
            </a:r>
            <a:r>
              <a:rPr lang="en-US" altLang="vi-VN" sz="2800" dirty="0" smtClean="0">
                <a:latin typeface="Times New Roman" pitchFamily="18" charset="0"/>
                <a:cs typeface="Times New Roman" pitchFamily="18" charset="0"/>
              </a:rPr>
              <a:t>:</a:t>
            </a:r>
            <a:endParaRPr lang="en-US" altLang="vi-VN" sz="2800" b="1" dirty="0">
              <a:solidFill>
                <a:srgbClr val="FF0000"/>
              </a:solidFill>
              <a:latin typeface="Times New Roman" pitchFamily="18" charset="0"/>
              <a:cs typeface="Times New Roman" pitchFamily="18" charset="0"/>
            </a:endParaRPr>
          </a:p>
          <a:p>
            <a:pPr eaLnBrk="1" hangingPunct="1">
              <a:buFontTx/>
              <a:buNone/>
            </a:pP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Trời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nắng</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chang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chang</a:t>
            </a:r>
            <a:r>
              <a:rPr lang="en-US" altLang="vi-VN" sz="2800" b="1" dirty="0">
                <a:latin typeface="Times New Roman" pitchFamily="18" charset="0"/>
                <a:cs typeface="Times New Roman" pitchFamily="18" charset="0"/>
              </a:rPr>
              <a:t> </a:t>
            </a:r>
            <a:r>
              <a:rPr lang="en-US" altLang="vi-VN" sz="2800" b="1" dirty="0">
                <a:solidFill>
                  <a:srgbClr val="FF0000"/>
                </a:solidFill>
                <a:latin typeface="Times New Roman" pitchFamily="18" charset="0"/>
                <a:cs typeface="Times New Roman" pitchFamily="18" charset="0"/>
              </a:rPr>
              <a:t>/</a:t>
            </a:r>
            <a:r>
              <a:rPr lang="en-US" altLang="vi-VN" sz="2800"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người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trói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người</a:t>
            </a:r>
            <a:r>
              <a:rPr lang="en-US" altLang="vi-VN" sz="2800" dirty="0">
                <a:latin typeface="Times New Roman" pitchFamily="18" charset="0"/>
                <a:cs typeface="Times New Roman" pitchFamily="18" charset="0"/>
              </a:rPr>
              <a:t>. </a:t>
            </a:r>
            <a:endParaRPr lang="en-US" altLang="vi-VN" sz="2800" b="1" dirty="0">
              <a:solidFill>
                <a:srgbClr val="FF0000"/>
              </a:solidFill>
              <a:latin typeface="Times New Roman" pitchFamily="18" charset="0"/>
              <a:cs typeface="Times New Roman" pitchFamily="18" charset="0"/>
            </a:endParaRPr>
          </a:p>
          <a:p>
            <a:endParaRPr lang="vi-VN" dirty="0"/>
          </a:p>
        </p:txBody>
      </p:sp>
      <p:sp>
        <p:nvSpPr>
          <p:cNvPr id="3" name="Rounded Rectangle 2"/>
          <p:cNvSpPr/>
          <p:nvPr/>
        </p:nvSpPr>
        <p:spPr>
          <a:xfrm>
            <a:off x="107504" y="281819"/>
            <a:ext cx="365760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u="sng" dirty="0">
                <a:solidFill>
                  <a:srgbClr val="7030A0"/>
                </a:solidFill>
                <a:latin typeface="Times New Roman" pitchFamily="18" charset="0"/>
                <a:cs typeface="Times New Roman" pitchFamily="18" charset="0"/>
              </a:rPr>
              <a:t>3. </a:t>
            </a:r>
            <a:r>
              <a:rPr lang="en-US" sz="3200" b="1" u="sng" dirty="0" err="1">
                <a:solidFill>
                  <a:srgbClr val="7030A0"/>
                </a:solidFill>
                <a:latin typeface="Times New Roman" pitchFamily="18" charset="0"/>
                <a:cs typeface="Times New Roman" pitchFamily="18" charset="0"/>
              </a:rPr>
              <a:t>Luyện</a:t>
            </a:r>
            <a:r>
              <a:rPr lang="en-US" sz="3200" b="1" u="sng" dirty="0">
                <a:solidFill>
                  <a:srgbClr val="7030A0"/>
                </a:solidFill>
                <a:latin typeface="Times New Roman" pitchFamily="18" charset="0"/>
                <a:cs typeface="Times New Roman" pitchFamily="18" charset="0"/>
              </a:rPr>
              <a:t> đọc lại:</a:t>
            </a:r>
          </a:p>
        </p:txBody>
      </p:sp>
    </p:spTree>
    <p:extLst>
      <p:ext uri="{BB962C8B-B14F-4D97-AF65-F5344CB8AC3E}">
        <p14:creationId xmlns:p14="http://schemas.microsoft.com/office/powerpoint/2010/main" val="1876557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arn(inVertical)">
                                      <p:cBhvr>
                                        <p:cTn id="7" dur="500"/>
                                        <p:tgtEl>
                                          <p:spTgt spid="2662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626">
                                            <p:txEl>
                                              <p:pRg st="1" end="1"/>
                                            </p:txEl>
                                          </p:spTgt>
                                        </p:tgtEl>
                                        <p:attrNameLst>
                                          <p:attrName>style.visibility</p:attrName>
                                        </p:attrNameLst>
                                      </p:cBhvr>
                                      <p:to>
                                        <p:strVal val="visible"/>
                                      </p:to>
                                    </p:set>
                                    <p:animEffect transition="in" filter="barn(inVertical)">
                                      <p:cBhvr>
                                        <p:cTn id="10" dur="500"/>
                                        <p:tgtEl>
                                          <p:spTgt spid="26626">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Effect transition="in" filter="barn(inVertical)">
                                      <p:cBhvr>
                                        <p:cTn id="13" dur="500"/>
                                        <p:tgtEl>
                                          <p:spTgt spid="26626">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626">
                                            <p:txEl>
                                              <p:pRg st="3" end="3"/>
                                            </p:txEl>
                                          </p:spTgt>
                                        </p:tgtEl>
                                        <p:attrNameLst>
                                          <p:attrName>style.visibility</p:attrName>
                                        </p:attrNameLst>
                                      </p:cBhvr>
                                      <p:to>
                                        <p:strVal val="visible"/>
                                      </p:to>
                                    </p:set>
                                    <p:animEffect transition="in" filter="barn(inVertical)">
                                      <p:cBhvr>
                                        <p:cTn id="16"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4"/>
          <p:cNvSpPr txBox="1">
            <a:spLocks noChangeArrowheads="1"/>
          </p:cNvSpPr>
          <p:nvPr/>
        </p:nvSpPr>
        <p:spPr bwMode="auto">
          <a:xfrm>
            <a:off x="355600" y="411510"/>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u="sng" dirty="0">
                <a:solidFill>
                  <a:srgbClr val="7030A0"/>
                </a:solidFill>
                <a:latin typeface="Times New Roman" pitchFamily="18" charset="0"/>
                <a:cs typeface="Times New Roman" pitchFamily="18" charset="0"/>
              </a:rPr>
              <a:t>KỂ CHUYỆN</a:t>
            </a:r>
          </a:p>
        </p:txBody>
      </p:sp>
      <p:sp>
        <p:nvSpPr>
          <p:cNvPr id="7" name="TextBox 6"/>
          <p:cNvSpPr txBox="1">
            <a:spLocks noChangeArrowheads="1"/>
          </p:cNvSpPr>
          <p:nvPr/>
        </p:nvSpPr>
        <p:spPr bwMode="auto">
          <a:xfrm>
            <a:off x="200608" y="1208822"/>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Sắp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Đối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3" y="2171700"/>
            <a:ext cx="2278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6" y="2171700"/>
            <a:ext cx="2378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00250"/>
            <a:ext cx="2057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2000250"/>
            <a:ext cx="20177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953000"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3" name="Oval 12"/>
          <p:cNvSpPr/>
          <p:nvPr/>
        </p:nvSpPr>
        <p:spPr>
          <a:xfrm>
            <a:off x="1270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4" name="Oval 13"/>
          <p:cNvSpPr/>
          <p:nvPr/>
        </p:nvSpPr>
        <p:spPr>
          <a:xfrm>
            <a:off x="24987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5" name="Oval 14"/>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val="1862211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280052" y="123478"/>
            <a:ext cx="5479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i="1" dirty="0">
                <a:latin typeface="Times New Roman" pitchFamily="18" charset="0"/>
                <a:cs typeface="Times New Roman" pitchFamily="18" charset="0"/>
              </a:rPr>
              <a:t>2. </a:t>
            </a:r>
            <a:r>
              <a:rPr lang="en-US" sz="3200" b="1" i="1" dirty="0" err="1">
                <a:latin typeface="Times New Roman" pitchFamily="18" charset="0"/>
                <a:cs typeface="Times New Roman" pitchFamily="18" charset="0"/>
              </a:rPr>
              <a:t>Kể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lại</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từng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đoạn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câu</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chuyện</a:t>
            </a:r>
            <a:endParaRPr lang="en-US" sz="3200" b="1" i="1" dirty="0">
              <a:latin typeface="Times New Roman" pitchFamily="18" charset="0"/>
              <a:cs typeface="Times New Roman" pitchFamily="18" charset="0"/>
            </a:endParaRPr>
          </a:p>
        </p:txBody>
      </p:sp>
      <p:pic>
        <p:nvPicPr>
          <p:cNvPr id="133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707654"/>
            <a:ext cx="2276475" cy="32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26" y="1707654"/>
            <a:ext cx="2378075" cy="32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553690"/>
            <a:ext cx="2057400" cy="346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1553690"/>
            <a:ext cx="2017712" cy="330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62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2" name="Oval 11"/>
          <p:cNvSpPr/>
          <p:nvPr/>
        </p:nvSpPr>
        <p:spPr>
          <a:xfrm>
            <a:off x="2166938"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3" name="Oval 12"/>
          <p:cNvSpPr/>
          <p:nvPr/>
        </p:nvSpPr>
        <p:spPr>
          <a:xfrm>
            <a:off x="45561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4" name="Oval 13"/>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val="3177102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3D0AE674-2ACA-43B4-959F-25A0D76D1C73}"/>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CỦNG CỐ</a:t>
            </a:r>
            <a:endParaRPr lang="vi-VN" sz="3200" b="1" dirty="0">
              <a:solidFill>
                <a:srgbClr val="FF0000"/>
              </a:solidFill>
            </a:endParaRPr>
          </a:p>
        </p:txBody>
      </p:sp>
      <p:sp>
        <p:nvSpPr>
          <p:cNvPr id="4" name="TextBox 3">
            <a:extLst>
              <a:ext uri="{FF2B5EF4-FFF2-40B4-BE49-F238E27FC236}">
                <a16:creationId xmlns:a16="http://schemas.microsoft.com/office/drawing/2014/main" id="{74B5DDDA-53AE-4B8A-BFFB-961EEEFE042C}"/>
              </a:ext>
            </a:extLst>
          </p:cNvPr>
          <p:cNvSpPr txBox="1"/>
          <p:nvPr/>
        </p:nvSpPr>
        <p:spPr>
          <a:xfrm>
            <a:off x="590187" y="2839746"/>
            <a:ext cx="8158277" cy="1323439"/>
          </a:xfrm>
          <a:prstGeom prst="rect">
            <a:avLst/>
          </a:prstGeom>
          <a:noFill/>
        </p:spPr>
        <p:txBody>
          <a:bodyPr wrap="square" rtlCol="0">
            <a:spAutoFit/>
          </a:bodyPr>
          <a:lstStyle/>
          <a:p>
            <a:r>
              <a:rPr lang="vi-VN" sz="4000" dirty="0">
                <a:latin typeface="+mj-lt"/>
              </a:rPr>
              <a:t>Em học được điều gì từ </a:t>
            </a:r>
            <a:r>
              <a:rPr lang="en-US" sz="4000" dirty="0" err="1" smtClean="0">
                <a:latin typeface="+mj-lt"/>
              </a:rPr>
              <a:t>ông</a:t>
            </a:r>
            <a:r>
              <a:rPr lang="en-US" sz="4000" dirty="0" smtClean="0">
                <a:latin typeface="+mj-lt"/>
              </a:rPr>
              <a:t> </a:t>
            </a:r>
            <a:r>
              <a:rPr lang="vi-VN" sz="4000" dirty="0" smtClean="0">
                <a:latin typeface="+mj-lt"/>
              </a:rPr>
              <a:t>Cao </a:t>
            </a:r>
            <a:r>
              <a:rPr lang="vi-VN" sz="4000" dirty="0">
                <a:latin typeface="+mj-lt"/>
              </a:rPr>
              <a:t>Bá Quát?</a:t>
            </a:r>
          </a:p>
        </p:txBody>
      </p:sp>
    </p:spTree>
    <p:extLst>
      <p:ext uri="{BB962C8B-B14F-4D97-AF65-F5344CB8AC3E}">
        <p14:creationId xmlns:p14="http://schemas.microsoft.com/office/powerpoint/2010/main" val="1854610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1979712" y="411510"/>
            <a:ext cx="3312368" cy="108012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rgbClr val="FF0000"/>
                </a:solidFill>
                <a:latin typeface="Times New Roman" pitchFamily="18" charset="0"/>
                <a:cs typeface="Times New Roman" pitchFamily="18" charset="0"/>
              </a:rPr>
              <a:t>Dặn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dò</a:t>
            </a:r>
            <a:r>
              <a:rPr lang="en-US" sz="4000" b="1" i="1" dirty="0">
                <a:solidFill>
                  <a:srgbClr val="FF0000"/>
                </a:solidFill>
                <a:latin typeface="Times New Roman" pitchFamily="18" charset="0"/>
                <a:cs typeface="Times New Roman" pitchFamily="18" charset="0"/>
              </a:rPr>
              <a:t>:</a:t>
            </a:r>
          </a:p>
        </p:txBody>
      </p:sp>
      <p:sp>
        <p:nvSpPr>
          <p:cNvPr id="5" name="Flowchart: Alternate Process 4"/>
          <p:cNvSpPr/>
          <p:nvPr/>
        </p:nvSpPr>
        <p:spPr>
          <a:xfrm>
            <a:off x="1691680" y="1707654"/>
            <a:ext cx="3888432" cy="1728192"/>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Times New Roman" pitchFamily="18" charset="0"/>
                <a:cs typeface="Times New Roman" pitchFamily="18" charset="0"/>
              </a:rPr>
              <a:t>Chuẩn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trang</a:t>
            </a:r>
            <a:r>
              <a:rPr lang="en-US" sz="2400" dirty="0" smtClean="0">
                <a:solidFill>
                  <a:schemeClr val="tx1"/>
                </a:solidFill>
                <a:latin typeface="Times New Roman" pitchFamily="18" charset="0"/>
                <a:cs typeface="Times New Roman" pitchFamily="18" charset="0"/>
              </a:rPr>
              <a:t> 54, 55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7729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205979"/>
            <a:ext cx="8229600" cy="857250"/>
          </a:xfrm>
          <a:prstGeom prst="rect">
            <a:avLst/>
          </a:prstGeom>
        </p:spPr>
        <p:txBody>
          <a:bodyPr/>
          <a:lstStyle/>
          <a:p>
            <a:endParaRPr lang="en-US" altLang="en-US" smtClean="0"/>
          </a:p>
        </p:txBody>
      </p:sp>
      <p:pic>
        <p:nvPicPr>
          <p:cNvPr id="26627"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0"/>
            <a:ext cx="9979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WordArt 5"/>
          <p:cNvSpPr>
            <a:spLocks noChangeArrowheads="1" noChangeShapeType="1" noTextEdit="1"/>
          </p:cNvSpPr>
          <p:nvPr/>
        </p:nvSpPr>
        <p:spPr bwMode="auto">
          <a:xfrm>
            <a:off x="1600200" y="914400"/>
            <a:ext cx="5562600" cy="2800350"/>
          </a:xfrm>
          <a:prstGeom prst="rect">
            <a:avLst/>
          </a:prstGeom>
        </p:spPr>
        <p:txBody>
          <a:bodyPr wrap="none" fromWordArt="1">
            <a:prstTxWarp prst="textCurveUp">
              <a:avLst>
                <a:gd name="adj" fmla="val 40356"/>
              </a:avLst>
            </a:prstTxWarp>
          </a:bodyPr>
          <a:lstStyle/>
          <a:p>
            <a:pPr algn="ctr"/>
            <a:r>
              <a:rPr lang="en-US" sz="3600" b="1" kern="10" dirty="0" err="1">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Chào</a:t>
            </a:r>
            <a:r>
              <a:rPr lang="en-US" sz="3600" b="1" kern="10" dirty="0">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 </a:t>
            </a:r>
            <a:r>
              <a:rPr lang="en-US" sz="3600" b="1" kern="10" dirty="0" err="1">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tạm</a:t>
            </a:r>
            <a:r>
              <a:rPr lang="en-US" sz="3600" b="1" kern="10" dirty="0">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 </a:t>
            </a:r>
            <a:r>
              <a:rPr lang="en-US" sz="3600" b="1" kern="10" dirty="0" err="1">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biệt</a:t>
            </a:r>
            <a:r>
              <a:rPr lang="en-US" sz="3600" b="1" kern="10" dirty="0">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 </a:t>
            </a:r>
            <a:r>
              <a:rPr lang="en-US" sz="3600" b="1" kern="10" dirty="0" err="1">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các</a:t>
            </a:r>
            <a:r>
              <a:rPr lang="en-US" sz="3600" b="1" kern="10" dirty="0">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 </a:t>
            </a:r>
            <a:r>
              <a:rPr lang="en-US" sz="3600" b="1" kern="10" dirty="0" err="1">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rPr>
              <a:t>em</a:t>
            </a:r>
            <a:endParaRPr lang="en-US" sz="3600" b="1" kern="10" dirty="0">
              <a:ln w="12700">
                <a:solidFill>
                  <a:srgbClr val="FF0000"/>
                </a:solidFill>
                <a:round/>
                <a:headEnd/>
                <a:tailEnd/>
              </a:ln>
              <a:gradFill rotWithShape="1">
                <a:gsLst>
                  <a:gs pos="0">
                    <a:srgbClr val="008000"/>
                  </a:gs>
                  <a:gs pos="50000">
                    <a:srgbClr val="003B00"/>
                  </a:gs>
                  <a:gs pos="100000">
                    <a:srgbClr val="008000"/>
                  </a:gs>
                </a:gsLst>
                <a:lin ang="5400000" scaled="1"/>
              </a:gradFill>
              <a:effectLst>
                <a:outerShdw dist="45791" dir="2021404" algn="ctr" rotWithShape="0">
                  <a:srgbClr val="808080">
                    <a:alpha val="78000"/>
                  </a:srgbClr>
                </a:outerShdw>
              </a:effectLst>
              <a:latin typeface="Arial"/>
              <a:cs typeface="Arial"/>
            </a:endParaRPr>
          </a:p>
        </p:txBody>
      </p:sp>
      <p:pic>
        <p:nvPicPr>
          <p:cNvPr id="6" name="Audio 5">
            <a:hlinkClick r:id="" action="ppaction://media"/>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4572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984106"/>
      </p:ext>
    </p:extLst>
  </p:cSld>
  <p:clrMapOvr>
    <a:masterClrMapping/>
  </p:clrMapOvr>
  <mc:AlternateContent xmlns:mc="http://schemas.openxmlformats.org/markup-compatibility/2006" xmlns:p14="http://schemas.microsoft.com/office/powerpoint/2010/main">
    <mc:Choice Requires="p14">
      <p:transition spd="slow" p14:dur="2000" advClick="0" advTm="10042"/>
    </mc:Choice>
    <mc:Fallback xmlns="">
      <p:transition spd="slow" advClick="0" advTm="1004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strVal val="#ppt_w*0.70"/>
                                          </p:val>
                                        </p:tav>
                                        <p:tav tm="100000">
                                          <p:val>
                                            <p:strVal val="#ppt_w"/>
                                          </p:val>
                                        </p:tav>
                                      </p:tavLst>
                                    </p:anim>
                                    <p:anim calcmode="lin" valueType="num">
                                      <p:cBhvr>
                                        <p:cTn id="8" dur="1000" fill="hold"/>
                                        <p:tgtEl>
                                          <p:spTgt spid="38916"/>
                                        </p:tgtEl>
                                        <p:attrNameLst>
                                          <p:attrName>ppt_h</p:attrName>
                                        </p:attrNameLst>
                                      </p:cBhvr>
                                      <p:tavLst>
                                        <p:tav tm="0">
                                          <p:val>
                                            <p:strVal val="#ppt_h"/>
                                          </p:val>
                                        </p:tav>
                                        <p:tav tm="100000">
                                          <p:val>
                                            <p:strVal val="#ppt_h"/>
                                          </p:val>
                                        </p:tav>
                                      </p:tavLst>
                                    </p:anim>
                                    <p:animEffect transition="in" filter="fade">
                                      <p:cBhvr>
                                        <p:cTn id="9"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395536" y="195486"/>
            <a:ext cx="2566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Luyện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đọc</a:t>
            </a:r>
            <a:r>
              <a:rPr lang="en-US" sz="3200" b="1" dirty="0">
                <a:solidFill>
                  <a:srgbClr val="7030A0"/>
                </a:solidFill>
                <a:latin typeface="Times New Roman" pitchFamily="18" charset="0"/>
                <a:cs typeface="Times New Roman" pitchFamily="18" charset="0"/>
              </a:rPr>
              <a:t>:</a:t>
            </a:r>
          </a:p>
        </p:txBody>
      </p:sp>
      <p:sp>
        <p:nvSpPr>
          <p:cNvPr id="2" name="TextBox 1"/>
          <p:cNvSpPr txBox="1"/>
          <p:nvPr/>
        </p:nvSpPr>
        <p:spPr>
          <a:xfrm>
            <a:off x="511127" y="699542"/>
            <a:ext cx="1972641"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Bevel 6"/>
          <p:cNvSpPr>
            <a:spLocks noChangeArrowheads="1"/>
          </p:cNvSpPr>
          <p:nvPr/>
        </p:nvSpPr>
        <p:spPr bwMode="auto">
          <a:xfrm>
            <a:off x="107504" y="1228149"/>
            <a:ext cx="9036496" cy="2222956"/>
          </a:xfrm>
          <a:prstGeom prst="bevel">
            <a:avLst>
              <a:gd name="adj" fmla="val 4037"/>
            </a:avLst>
          </a:prstGeom>
          <a:solidFill>
            <a:srgbClr val="FFCCCC"/>
          </a:solidFill>
          <a:ln w="9525" algn="ctr">
            <a:solidFill>
              <a:schemeClr val="tx1"/>
            </a:solidFill>
            <a:round/>
            <a:headEnd/>
            <a:tailEnd/>
          </a:ln>
        </p:spPr>
        <p:txBody>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endParaRPr lang="en-US" altLang="en-US" sz="3000">
              <a:solidFill>
                <a:schemeClr val="tx1"/>
              </a:solidFill>
              <a:latin typeface="Arial" charset="0"/>
            </a:endParaRPr>
          </a:p>
        </p:txBody>
      </p:sp>
      <p:sp>
        <p:nvSpPr>
          <p:cNvPr id="3" name="TextBox 2"/>
          <p:cNvSpPr txBox="1"/>
          <p:nvPr/>
        </p:nvSpPr>
        <p:spPr>
          <a:xfrm>
            <a:off x="133264" y="1370131"/>
            <a:ext cx="8964488" cy="1938992"/>
          </a:xfrm>
          <a:prstGeom prst="rect">
            <a:avLst/>
          </a:prstGeom>
          <a:noFill/>
        </p:spPr>
        <p:txBody>
          <a:bodyPr wrap="square" rtlCol="0">
            <a:spAutoFit/>
          </a:bodyPr>
          <a:lstStyle/>
          <a:p>
            <a:r>
              <a:rPr lang="en-US" sz="3000" b="1" dirty="0" err="1" smtClean="0">
                <a:latin typeface="Times New Roman" panose="02020603050405020304" pitchFamily="18" charset="0"/>
                <a:cs typeface="Times New Roman" panose="02020603050405020304" pitchFamily="18" charset="0"/>
              </a:rPr>
              <a:t>Một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lần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vua</a:t>
            </a:r>
            <a:r>
              <a:rPr lang="en-US" sz="3000" b="1" dirty="0" smtClean="0">
                <a:latin typeface="Times New Roman" panose="02020603050405020304" pitchFamily="18" charset="0"/>
                <a:cs typeface="Times New Roman" panose="02020603050405020304" pitchFamily="18" charset="0"/>
              </a:rPr>
              <a:t> Minh </a:t>
            </a:r>
            <a:r>
              <a:rPr lang="en-US" sz="3000" b="1" dirty="0" err="1" smtClean="0">
                <a:latin typeface="Times New Roman" panose="02020603050405020304" pitchFamily="18" charset="0"/>
                <a:cs typeface="Times New Roman" panose="02020603050405020304" pitchFamily="18" charset="0"/>
              </a:rPr>
              <a:t>Mạng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từ</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kinh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đô</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Huế</a:t>
            </a:r>
            <a:r>
              <a:rPr lang="en-US" sz="3000" b="1" dirty="0" smtClean="0">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ngự</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giá</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ra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Thăng</a:t>
            </a:r>
            <a:r>
              <a:rPr lang="en-US" sz="3000" b="1" dirty="0" smtClean="0">
                <a:latin typeface="Times New Roman" panose="02020603050405020304" pitchFamily="18" charset="0"/>
                <a:cs typeface="Times New Roman" panose="02020603050405020304" pitchFamily="18" charset="0"/>
              </a:rPr>
              <a:t> Long (</a:t>
            </a:r>
            <a:r>
              <a:rPr lang="en-US" sz="3000" b="1" dirty="0" err="1" smtClean="0">
                <a:latin typeface="Times New Roman" panose="02020603050405020304" pitchFamily="18" charset="0"/>
                <a:cs typeface="Times New Roman" panose="02020603050405020304" pitchFamily="18" charset="0"/>
              </a:rPr>
              <a:t>Hà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Nội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giá</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đến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Tây</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ngắm</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cảnh</a:t>
            </a:r>
            <a:r>
              <a:rPr lang="en-US" sz="3000" b="1" dirty="0" smtClean="0">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Xa</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giá</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đến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đâu</a:t>
            </a:r>
            <a:r>
              <a:rPr lang="en-US" sz="3000" b="1" dirty="0">
                <a:latin typeface="Times New Roman" panose="02020603050405020304" pitchFamily="18" charset="0"/>
                <a:cs typeface="Times New Roman" panose="02020603050405020304" pitchFamily="18" charset="0"/>
              </a:rPr>
              <a: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Quân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lính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cũng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đuổi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tất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cả</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mọi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người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ai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đến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gần</a:t>
            </a:r>
            <a:r>
              <a:rPr lang="en-US" sz="3000" b="1" dirty="0" smtClean="0">
                <a:latin typeface="Times New Roman" panose="02020603050405020304" pitchFamily="18" charset="0"/>
                <a:cs typeface="Times New Roman" panose="02020603050405020304" pitchFamily="18" charset="0"/>
              </a:rPr>
              <a:t>. </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971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491" y="51470"/>
            <a:ext cx="37734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smtClean="0">
                <a:solidFill>
                  <a:srgbClr val="FF0000"/>
                </a:solidFill>
                <a:latin typeface="Times New Roman" pitchFamily="18" charset="0"/>
              </a:rPr>
              <a:t>ngự</a:t>
            </a:r>
            <a:r>
              <a:rPr lang="en-US" altLang="vi-VN" b="1" dirty="0" smtClean="0">
                <a:solidFill>
                  <a:srgbClr val="FF0000"/>
                </a:solidFill>
                <a:latin typeface="Times New Roman" pitchFamily="18" charset="0"/>
              </a:rPr>
              <a:t> </a:t>
            </a:r>
            <a:r>
              <a:rPr lang="en-US" altLang="vi-VN" b="1" dirty="0" err="1" smtClean="0">
                <a:solidFill>
                  <a:srgbClr val="FF0000"/>
                </a:solidFill>
                <a:latin typeface="Times New Roman" pitchFamily="18" charset="0"/>
              </a:rPr>
              <a:t>giá</a:t>
            </a:r>
            <a:r>
              <a:rPr lang="en-US" altLang="vi-VN" b="1" dirty="0" smtClean="0">
                <a:solidFill>
                  <a:srgbClr val="1F497D">
                    <a:lumMod val="50000"/>
                  </a:srgbClr>
                </a:solidFill>
                <a:latin typeface="Times New Roman" pitchFamily="18" charset="0"/>
              </a:rPr>
              <a:t>: </a:t>
            </a:r>
            <a:r>
              <a:rPr lang="vi-VN" altLang="vi-VN" b="1" dirty="0" smtClean="0">
                <a:solidFill>
                  <a:srgbClr val="1F497D">
                    <a:lumMod val="50000"/>
                  </a:srgbClr>
                </a:solidFill>
                <a:latin typeface="Times New Roman" pitchFamily="18" charset="0"/>
              </a:rPr>
              <a:t>(</a:t>
            </a:r>
            <a:r>
              <a:rPr lang="en-US" altLang="vi-VN" b="1" dirty="0" err="1">
                <a:solidFill>
                  <a:srgbClr val="1F497D">
                    <a:lumMod val="50000"/>
                  </a:srgbClr>
                </a:solidFill>
                <a:latin typeface="Times New Roman" pitchFamily="18" charset="0"/>
              </a:rPr>
              <a:t>vua</a:t>
            </a:r>
            <a:r>
              <a:rPr lang="vi-VN" altLang="vi-VN" b="1" dirty="0">
                <a:solidFill>
                  <a:srgbClr val="1F497D">
                    <a:lumMod val="50000"/>
                  </a:srgbClr>
                </a:solidFill>
                <a:latin typeface="Times New Roman" pitchFamily="18" charset="0"/>
              </a:rPr>
              <a:t>)</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ngồi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trên</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xe</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hoặc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kiệu</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để</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các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nơi</a:t>
            </a:r>
            <a:r>
              <a:rPr lang="en-US" altLang="vi-VN" b="1" dirty="0">
                <a:solidFill>
                  <a:srgbClr val="1F497D">
                    <a:lumMod val="50000"/>
                  </a:srgbClr>
                </a:solidFill>
                <a:latin typeface="Times New Roman" pitchFamily="18" charset="0"/>
              </a:rPr>
              <a:t>.</a:t>
            </a:r>
            <a:endParaRPr lang="en-US" altLang="vi-VN" b="1" dirty="0">
              <a:solidFill>
                <a:srgbClr val="FF0000"/>
              </a:solidFill>
              <a:latin typeface="Times New Roman" pitchFamily="18" charset="0"/>
            </a:endParaRPr>
          </a:p>
        </p:txBody>
      </p:sp>
      <p:sp>
        <p:nvSpPr>
          <p:cNvPr id="3" name="Text Box 4"/>
          <p:cNvSpPr txBox="1">
            <a:spLocks noChangeArrowheads="1"/>
          </p:cNvSpPr>
          <p:nvPr/>
        </p:nvSpPr>
        <p:spPr bwMode="auto">
          <a:xfrm>
            <a:off x="237016" y="2715766"/>
            <a:ext cx="30963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t>
            </a:r>
            <a:r>
              <a:rPr lang="en-US" altLang="vi-VN" b="1" dirty="0" err="1" smtClean="0">
                <a:solidFill>
                  <a:srgbClr val="FF0000"/>
                </a:solidFill>
                <a:latin typeface="Times New Roman" pitchFamily="18" charset="0"/>
              </a:rPr>
              <a:t>a</a:t>
            </a:r>
            <a:r>
              <a:rPr lang="en-US" altLang="vi-VN" b="1" dirty="0" smtClean="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smtClean="0">
                <a:solidFill>
                  <a:srgbClr val="FF0000"/>
                </a:solidFill>
                <a:latin typeface="Times New Roman" pitchFamily="18" charset="0"/>
              </a:rPr>
              <a:t>: </a:t>
            </a:r>
            <a:r>
              <a:rPr lang="en-US" altLang="vi-VN" b="1" dirty="0" err="1" smtClean="0">
                <a:latin typeface="Times New Roman" pitchFamily="18" charset="0"/>
              </a:rPr>
              <a:t>xe</a:t>
            </a:r>
            <a:r>
              <a:rPr lang="en-US" altLang="vi-VN" b="1" dirty="0" smtClean="0">
                <a:latin typeface="Times New Roman" pitchFamily="18" charset="0"/>
              </a:rPr>
              <a:t> </a:t>
            </a:r>
            <a:r>
              <a:rPr lang="en-US" altLang="vi-VN" b="1" dirty="0" err="1" smtClean="0">
                <a:latin typeface="Times New Roman" pitchFamily="18" charset="0"/>
              </a:rPr>
              <a:t>của</a:t>
            </a:r>
            <a:r>
              <a:rPr lang="en-US" altLang="vi-VN" b="1" dirty="0" smtClean="0">
                <a:latin typeface="Times New Roman" pitchFamily="18" charset="0"/>
              </a:rPr>
              <a:t> </a:t>
            </a:r>
            <a:r>
              <a:rPr lang="en-US" altLang="vi-VN" b="1" dirty="0" err="1" smtClean="0">
                <a:latin typeface="Times New Roman" pitchFamily="18" charset="0"/>
              </a:rPr>
              <a:t>vua</a:t>
            </a:r>
            <a:endParaRPr lang="en-US" altLang="vi-VN" b="1" dirty="0">
              <a:latin typeface="Times New Roman" pitchFamily="18" charset="0"/>
            </a:endParaRPr>
          </a:p>
        </p:txBody>
      </p:sp>
      <p:pic>
        <p:nvPicPr>
          <p:cNvPr id="5" name="Picture 4"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73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7494"/>
            <a:ext cx="4104456"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2: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Bevel 6"/>
          <p:cNvSpPr>
            <a:spLocks noChangeArrowheads="1"/>
          </p:cNvSpPr>
          <p:nvPr/>
        </p:nvSpPr>
        <p:spPr bwMode="auto">
          <a:xfrm>
            <a:off x="0" y="896938"/>
            <a:ext cx="8991600" cy="3258988"/>
          </a:xfrm>
          <a:prstGeom prst="bevel">
            <a:avLst>
              <a:gd name="adj" fmla="val 4037"/>
            </a:avLst>
          </a:prstGeom>
          <a:solidFill>
            <a:srgbClr val="FFCCCC"/>
          </a:solidFill>
          <a:ln w="9525" algn="ctr">
            <a:solidFill>
              <a:schemeClr val="tx1"/>
            </a:solidFill>
            <a:round/>
            <a:headEnd/>
            <a:tailEnd/>
          </a:ln>
        </p:spPr>
        <p:txBody>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endParaRPr lang="en-US" altLang="en-US" sz="3000">
              <a:solidFill>
                <a:schemeClr val="tx1"/>
              </a:solidFill>
              <a:latin typeface="Arial" charset="0"/>
            </a:endParaRPr>
          </a:p>
        </p:txBody>
      </p:sp>
      <p:sp>
        <p:nvSpPr>
          <p:cNvPr id="5" name="TextBox 4"/>
          <p:cNvSpPr txBox="1"/>
          <p:nvPr/>
        </p:nvSpPr>
        <p:spPr>
          <a:xfrm>
            <a:off x="321973" y="1095271"/>
            <a:ext cx="8496944" cy="2677656"/>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Cao </a:t>
            </a:r>
            <a:r>
              <a:rPr lang="en-US" sz="2800" b="1" dirty="0" err="1" smtClean="0">
                <a:latin typeface="Times New Roman" panose="02020603050405020304" pitchFamily="18" charset="0"/>
                <a:cs typeface="Times New Roman" panose="02020603050405020304" pitchFamily="18" charset="0"/>
              </a:rPr>
              <a:t>Bá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ấy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còn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muốn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nhìn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rõ</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mặt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vua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ý, </a:t>
            </a:r>
            <a:r>
              <a:rPr lang="en-US" sz="2800" b="1" dirty="0" err="1" smtClean="0">
                <a:latin typeface="Times New Roman" panose="02020603050405020304" pitchFamily="18" charset="0"/>
                <a:cs typeface="Times New Roman" panose="02020603050405020304" pitchFamily="18" charset="0"/>
              </a:rPr>
              <a:t>liền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cởi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xuống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tắm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lính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nhìn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thấy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hốt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xúm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bắt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trói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đứa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trẻ</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chịu</a:t>
            </a:r>
            <a:r>
              <a:rPr lang="en-US" sz="2800" b="1" dirty="0" smtClean="0">
                <a:latin typeface="Times New Roman" panose="02020603050405020304" pitchFamily="18" charset="0"/>
                <a:cs typeface="Times New Roman" panose="02020603050405020304" pitchFamily="18" charset="0"/>
              </a:rPr>
              <a:t>, la </a:t>
            </a:r>
            <a:r>
              <a:rPr lang="en-US" sz="2800" b="1" dirty="0" err="1" smtClean="0">
                <a:latin typeface="Times New Roman" panose="02020603050405020304" pitchFamily="18" charset="0"/>
                <a:cs typeface="Times New Roman" panose="02020603050405020304" pitchFamily="18" charset="0"/>
              </a:rPr>
              <a:t>hét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vùng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vẫy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Thấy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vua</a:t>
            </a:r>
            <a:r>
              <a:rPr lang="en-US" sz="2800" b="1" dirty="0" smtClean="0">
                <a:latin typeface="Times New Roman" panose="02020603050405020304" pitchFamily="18" charset="0"/>
                <a:cs typeface="Times New Roman" panose="02020603050405020304" pitchFamily="18" charset="0"/>
              </a:rPr>
              <a:t> Minh </a:t>
            </a:r>
            <a:r>
              <a:rPr lang="en-US" sz="2800" b="1" dirty="0" err="1" smtClean="0">
                <a:latin typeface="Times New Roman" panose="02020603050405020304" pitchFamily="18" charset="0"/>
                <a:cs typeface="Times New Roman" panose="02020603050405020304" pitchFamily="18" charset="0"/>
              </a:rPr>
              <a:t>Mạng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lệnh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dẫn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603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6"/>
          <p:cNvSpPr>
            <a:spLocks noChangeArrowheads="1"/>
          </p:cNvSpPr>
          <p:nvPr/>
        </p:nvSpPr>
        <p:spPr bwMode="auto">
          <a:xfrm>
            <a:off x="0" y="896938"/>
            <a:ext cx="8991600" cy="3886200"/>
          </a:xfrm>
          <a:prstGeom prst="bevel">
            <a:avLst>
              <a:gd name="adj" fmla="val 4037"/>
            </a:avLst>
          </a:prstGeom>
          <a:solidFill>
            <a:srgbClr val="FFCCCC"/>
          </a:solidFill>
          <a:ln w="9525" algn="ctr">
            <a:solidFill>
              <a:schemeClr val="tx1"/>
            </a:solidFill>
            <a:round/>
            <a:headEnd/>
            <a:tailEnd/>
          </a:ln>
        </p:spPr>
        <p:txBody>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endParaRPr lang="en-US" altLang="en-US" sz="3000">
              <a:solidFill>
                <a:schemeClr val="tx1"/>
              </a:solidFill>
              <a:latin typeface="Arial" charset="0"/>
            </a:endParaRPr>
          </a:p>
        </p:txBody>
      </p:sp>
      <p:sp>
        <p:nvSpPr>
          <p:cNvPr id="3" name="TextBox 2"/>
          <p:cNvSpPr txBox="1"/>
          <p:nvPr/>
        </p:nvSpPr>
        <p:spPr>
          <a:xfrm>
            <a:off x="323528" y="267494"/>
            <a:ext cx="2664296"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Đoạn</a:t>
            </a:r>
            <a:r>
              <a:rPr lang="en-US" sz="2400" b="1" dirty="0" smtClean="0">
                <a:solidFill>
                  <a:srgbClr val="FF0000"/>
                </a:solidFill>
                <a:latin typeface="Times New Roman" panose="02020603050405020304" pitchFamily="18" charset="0"/>
                <a:cs typeface="Times New Roman" panose="02020603050405020304" pitchFamily="18" charset="0"/>
              </a:rPr>
              <a:t> 3:</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528" y="1131590"/>
            <a:ext cx="8496944" cy="3416320"/>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Cậu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mặt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vua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xưng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mới</a:t>
            </a:r>
            <a:r>
              <a:rPr lang="en-US" sz="2400" b="1"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quê</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Thấy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vua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lệnh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thì</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Nhìn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thấy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mặt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lúc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đuổi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vua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a:t>
            </a:r>
          </a:p>
          <a:p>
            <a:pPr algn="ctr"/>
            <a:r>
              <a:rPr lang="en-US" sz="2400" b="1" i="1" dirty="0" err="1" smtClean="0">
                <a:latin typeface="Times New Roman" panose="02020603050405020304" pitchFamily="18" charset="0"/>
                <a:cs typeface="Times New Roman" panose="02020603050405020304" pitchFamily="18" charset="0"/>
              </a:rPr>
              <a:t>Nước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leo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lẻo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đớp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a:t>
            </a:r>
            <a:r>
              <a:rPr lang="en-US" sz="2400" b="1" i="1" dirty="0" smtClean="0">
                <a:latin typeface="Times New Roman" panose="02020603050405020304" pitchFamily="18" charset="0"/>
                <a:cs typeface="Times New Roman" panose="02020603050405020304" pitchFamily="18" charset="0"/>
              </a:rPr>
              <a:t>.</a:t>
            </a:r>
          </a:p>
          <a:p>
            <a:r>
              <a:rPr lang="en-US" sz="2400" b="1" dirty="0" err="1" smtClean="0">
                <a:latin typeface="Times New Roman" panose="02020603050405020304" pitchFamily="18" charset="0"/>
                <a:cs typeface="Times New Roman" panose="02020603050405020304" pitchFamily="18" charset="0"/>
              </a:rPr>
              <a:t>Chẳng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lâu</a:t>
            </a:r>
            <a:r>
              <a:rPr lang="en-US" sz="2400" b="1" dirty="0" smtClean="0">
                <a:latin typeface="Times New Roman" panose="02020603050405020304" pitchFamily="18" charset="0"/>
                <a:cs typeface="Times New Roman" panose="02020603050405020304" pitchFamily="18" charset="0"/>
              </a:rPr>
              <a:t> la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 Cao </a:t>
            </a:r>
            <a:r>
              <a:rPr lang="en-US" sz="2400" b="1" dirty="0" err="1" smtClean="0">
                <a:latin typeface="Times New Roman" panose="02020603050405020304" pitchFamily="18" charset="0"/>
                <a:cs typeface="Times New Roman" panose="02020603050405020304" pitchFamily="18" charset="0"/>
              </a:rPr>
              <a:t>Bá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lấy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luôn</a:t>
            </a:r>
            <a:r>
              <a:rPr lang="en-US" sz="2400" b="1" dirty="0" smtClean="0">
                <a:latin typeface="Times New Roman" panose="02020603050405020304" pitchFamily="18" charset="0"/>
                <a:cs typeface="Times New Roman" panose="02020603050405020304" pitchFamily="18" charset="0"/>
              </a:rPr>
              <a:t>:</a:t>
            </a:r>
          </a:p>
          <a:p>
            <a:pPr algn="ctr"/>
            <a:r>
              <a:rPr lang="en-US" sz="2400" b="1" i="1" dirty="0" err="1" smtClean="0">
                <a:latin typeface="Times New Roman" panose="02020603050405020304" pitchFamily="18" charset="0"/>
                <a:cs typeface="Times New Roman" panose="02020603050405020304" pitchFamily="18" charset="0"/>
              </a:rPr>
              <a:t>Trời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nắng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chang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chang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trói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73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15566"/>
            <a:ext cx="8064896" cy="1384995"/>
          </a:xfrm>
          <a:prstGeom prst="rect">
            <a:avLst/>
          </a:prstGeom>
          <a:noFill/>
        </p:spPr>
        <p:txBody>
          <a:bodyPr wrap="square" rtlCol="0">
            <a:spAutoFit/>
          </a:bodyPr>
          <a:lstStyle/>
          <a:p>
            <a:r>
              <a:rPr lang="en-US" sz="2800" b="1" dirty="0" err="1">
                <a:solidFill>
                  <a:prstClr val="black"/>
                </a:solidFill>
                <a:latin typeface="Times New Roman" panose="02020603050405020304" pitchFamily="18" charset="0"/>
                <a:cs typeface="Times New Roman" panose="02020603050405020304" pitchFamily="18" charset="0"/>
              </a:rPr>
              <a:t>Cậu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tự</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xưng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trò</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mới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ở </a:t>
            </a:r>
            <a:r>
              <a:rPr lang="en-US" sz="2800" b="1" dirty="0" err="1">
                <a:solidFill>
                  <a:prstClr val="black"/>
                </a:solidFill>
                <a:latin typeface="Times New Roman" panose="02020603050405020304" pitchFamily="18" charset="0"/>
                <a:cs typeface="Times New Roman" panose="02020603050405020304" pitchFamily="18" charset="0"/>
              </a:rPr>
              <a:t>quê</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chơi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nên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smtClean="0">
                <a:solidFill>
                  <a:prstClr val="black"/>
                </a:solidFill>
                <a:latin typeface="Times New Roman" pitchFamily="18" charset="0"/>
                <a:cs typeface="Times New Roman" pitchFamily="18" charset="0"/>
              </a:rPr>
              <a:t>Thấy</a:t>
            </a:r>
            <a:r>
              <a:rPr lang="en-US" altLang="vi-VN" sz="2800" b="1" dirty="0" smtClean="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nói</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là</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học</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trò</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vua</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ra</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lệnh</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cho</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cậu</a:t>
            </a:r>
            <a:r>
              <a:rPr lang="en-US" altLang="vi-VN" sz="2800" b="1" dirty="0">
                <a:solidFill>
                  <a:prstClr val="black"/>
                </a:solidFill>
                <a:latin typeface="Times New Roman" pitchFamily="18" charset="0"/>
                <a:cs typeface="Times New Roman" pitchFamily="18" charset="0"/>
              </a:rPr>
              <a:t> </a:t>
            </a:r>
            <a:r>
              <a:rPr lang="en-US" altLang="vi-VN" sz="2800" b="1" dirty="0" smtClean="0">
                <a:solidFill>
                  <a:prstClr val="black"/>
                </a:solidFill>
                <a:latin typeface="Times New Roman" pitchFamily="18" charset="0"/>
                <a:cs typeface="Times New Roman" pitchFamily="18" charset="0"/>
              </a:rPr>
              <a:t> </a:t>
            </a:r>
            <a:r>
              <a:rPr lang="en-US" altLang="vi-VN" sz="2800" b="1" dirty="0" err="1" smtClean="0">
                <a:solidFill>
                  <a:prstClr val="black"/>
                </a:solidFill>
                <a:latin typeface="Times New Roman" pitchFamily="18" charset="0"/>
                <a:cs typeface="Times New Roman" pitchFamily="18" charset="0"/>
              </a:rPr>
              <a:t>phải</a:t>
            </a:r>
            <a:r>
              <a:rPr lang="en-US" altLang="vi-VN" sz="2800" b="1" dirty="0" smtClean="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đối</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được</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một</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vế</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đối</a:t>
            </a:r>
            <a:r>
              <a:rPr lang="en-US" altLang="vi-VN" sz="2800" b="1" dirty="0">
                <a:solidFill>
                  <a:prstClr val="black"/>
                </a:solidFill>
                <a:latin typeface="Times New Roman" pitchFamily="18" charset="0"/>
                <a:cs typeface="Times New Roman" pitchFamily="18" charset="0"/>
              </a:rPr>
              <a:t> </a:t>
            </a:r>
            <a:r>
              <a:rPr lang="en-US" altLang="vi-VN" sz="2800" b="1" dirty="0" err="1" smtClean="0">
                <a:solidFill>
                  <a:prstClr val="black"/>
                </a:solidFill>
                <a:latin typeface="Times New Roman" pitchFamily="18" charset="0"/>
                <a:cs typeface="Times New Roman" pitchFamily="18" charset="0"/>
              </a:rPr>
              <a:t>thì</a:t>
            </a:r>
            <a:r>
              <a:rPr lang="en-US" altLang="vi-VN" sz="2800" b="1" dirty="0" smtClean="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mới</a:t>
            </a:r>
            <a:r>
              <a:rPr lang="en-US" altLang="vi-VN" sz="2800" b="1" dirty="0">
                <a:solidFill>
                  <a:prstClr val="black"/>
                </a:solidFill>
                <a:latin typeface="Times New Roman" pitchFamily="18" charset="0"/>
                <a:cs typeface="Times New Roman" pitchFamily="18" charset="0"/>
              </a:rPr>
              <a:t> </a:t>
            </a:r>
            <a:r>
              <a:rPr lang="en-US" altLang="vi-VN" sz="2800" b="1" dirty="0" err="1">
                <a:solidFill>
                  <a:prstClr val="black"/>
                </a:solidFill>
                <a:latin typeface="Times New Roman" pitchFamily="18" charset="0"/>
                <a:cs typeface="Times New Roman" pitchFamily="18" charset="0"/>
              </a:rPr>
              <a:t>tha</a:t>
            </a:r>
            <a:r>
              <a:rPr lang="en-US" altLang="vi-VN" sz="2800" b="1" dirty="0">
                <a:solidFill>
                  <a:prstClr val="black"/>
                </a:solidFill>
                <a:latin typeface="Times New Roman" pitchFamily="18" charset="0"/>
                <a:cs typeface="Times New Roman" pitchFamily="18" charset="0"/>
              </a:rPr>
              <a:t>. </a:t>
            </a:r>
            <a:endParaRPr lang="en-US" sz="2800" b="1" dirty="0"/>
          </a:p>
        </p:txBody>
      </p:sp>
      <p:sp>
        <p:nvSpPr>
          <p:cNvPr id="3" name="TextBox 2"/>
          <p:cNvSpPr txBox="1"/>
          <p:nvPr/>
        </p:nvSpPr>
        <p:spPr>
          <a:xfrm>
            <a:off x="683568" y="483518"/>
            <a:ext cx="1728192" cy="369332"/>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dài</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24" y="2427734"/>
            <a:ext cx="8692887"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4211960" y="982019"/>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092280" y="987574"/>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313177" y="3075806"/>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31640" y="1835399"/>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53539" y="3651870"/>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20072" y="1779662"/>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4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6"/>
          <p:cNvSpPr>
            <a:spLocks noChangeArrowheads="1"/>
          </p:cNvSpPr>
          <p:nvPr/>
        </p:nvSpPr>
        <p:spPr bwMode="auto">
          <a:xfrm>
            <a:off x="0" y="765308"/>
            <a:ext cx="8991600" cy="1158370"/>
          </a:xfrm>
          <a:prstGeom prst="bevel">
            <a:avLst>
              <a:gd name="adj" fmla="val 4037"/>
            </a:avLst>
          </a:prstGeom>
          <a:solidFill>
            <a:srgbClr val="FFCCCC"/>
          </a:solidFill>
          <a:ln w="9525" algn="ctr">
            <a:solidFill>
              <a:schemeClr val="tx1"/>
            </a:solidFill>
            <a:round/>
            <a:headEnd/>
            <a:tailEnd/>
          </a:ln>
        </p:spPr>
        <p:txBody>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endParaRPr lang="en-US" altLang="en-US" sz="3000">
              <a:solidFill>
                <a:schemeClr val="tx1"/>
              </a:solidFill>
              <a:latin typeface="Arial" charset="0"/>
            </a:endParaRPr>
          </a:p>
        </p:txBody>
      </p:sp>
      <p:sp>
        <p:nvSpPr>
          <p:cNvPr id="3" name="TextBox 2"/>
          <p:cNvSpPr txBox="1"/>
          <p:nvPr/>
        </p:nvSpPr>
        <p:spPr>
          <a:xfrm>
            <a:off x="323528" y="195486"/>
            <a:ext cx="2808312"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4: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3332" y="915566"/>
            <a:ext cx="8537140"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vừa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cỏi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vừa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rất</a:t>
            </a:r>
            <a:r>
              <a:rPr lang="en-US" sz="2400" b="1" dirty="0" smtClean="0">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chỉnh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nhanh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minh. </a:t>
            </a:r>
            <a:r>
              <a:rPr lang="en-US" sz="2400" b="1" dirty="0" err="1" smtClean="0">
                <a:latin typeface="Times New Roman" panose="02020603050405020304" pitchFamily="18" charset="0"/>
                <a:cs typeface="Times New Roman" panose="02020603050405020304" pitchFamily="18" charset="0"/>
              </a:rPr>
              <a:t>Vua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nguôi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truyền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lệnh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cởi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bé</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508104" y="2067694"/>
            <a:ext cx="3312368"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Theo </a:t>
            </a:r>
            <a:r>
              <a:rPr lang="en-US" b="1" dirty="0" err="1" smtClean="0">
                <a:latin typeface="Times New Roman" panose="02020603050405020304" pitchFamily="18" charset="0"/>
                <a:cs typeface="Times New Roman" panose="02020603050405020304" pitchFamily="18" charset="0"/>
              </a:rPr>
              <a:t>Quốc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Chấn</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55576" y="3291830"/>
            <a:ext cx="5256584" cy="369332"/>
          </a:xfrm>
          <a:prstGeom prst="rect">
            <a:avLst/>
          </a:prstGeom>
          <a:noFill/>
        </p:spPr>
        <p:txBody>
          <a:bodyPr wrap="square" rtlCol="0">
            <a:spAutoFit/>
          </a:bodyPr>
          <a:lstStyle/>
          <a:p>
            <a:r>
              <a:rPr lang="en-US" b="1" dirty="0" err="1">
                <a:solidFill>
                  <a:schemeClr val="tx2"/>
                </a:solidFill>
                <a:latin typeface="Times New Roman" panose="02020603050405020304" pitchFamily="18" charset="0"/>
                <a:cs typeface="Times New Roman" panose="02020603050405020304" pitchFamily="18" charset="0"/>
              </a:rPr>
              <a:t>c</a:t>
            </a:r>
            <a:r>
              <a:rPr lang="en-US" b="1" dirty="0" err="1" smtClean="0">
                <a:solidFill>
                  <a:schemeClr val="tx2"/>
                </a:solidFill>
                <a:latin typeface="Times New Roman" panose="02020603050405020304" pitchFamily="18" charset="0"/>
                <a:cs typeface="Times New Roman" panose="02020603050405020304" pitchFamily="18" charset="0"/>
              </a:rPr>
              <a:t>hỉnh</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theo</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đúng</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phép</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tắc</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chặt</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chẽ</a:t>
            </a:r>
            <a:endParaRPr lang="en-US"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1880</Words>
  <Application>Microsoft Office PowerPoint</Application>
  <PresentationFormat>On-screen Show (16:9)</PresentationFormat>
  <Paragraphs>132</Paragraphs>
  <Slides>36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.VnTime</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10P191221</cp:lastModifiedBy>
  <cp:revision>229</cp:revision>
  <dcterms:created xsi:type="dcterms:W3CDTF">2020-03-27T01:42:07Z</dcterms:created>
  <dcterms:modified xsi:type="dcterms:W3CDTF">2022-02-27T14:02:01Z</dcterms:modified>
</cp:coreProperties>
</file>