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0"/>
  </p:notesMasterIdLst>
  <p:sldIdLst>
    <p:sldId id="303" r:id="rId2"/>
    <p:sldId id="405" r:id="rId3"/>
    <p:sldId id="406" r:id="rId4"/>
    <p:sldId id="407" r:id="rId5"/>
    <p:sldId id="408" r:id="rId6"/>
    <p:sldId id="409" r:id="rId7"/>
    <p:sldId id="256" r:id="rId8"/>
    <p:sldId id="390" r:id="rId9"/>
    <p:sldId id="395" r:id="rId10"/>
    <p:sldId id="257" r:id="rId11"/>
    <p:sldId id="366" r:id="rId12"/>
    <p:sldId id="402" r:id="rId13"/>
    <p:sldId id="368" r:id="rId14"/>
    <p:sldId id="318" r:id="rId15"/>
    <p:sldId id="258" r:id="rId16"/>
    <p:sldId id="371" r:id="rId17"/>
    <p:sldId id="398" r:id="rId18"/>
    <p:sldId id="399" r:id="rId19"/>
    <p:sldId id="378" r:id="rId20"/>
    <p:sldId id="403" r:id="rId21"/>
    <p:sldId id="400" r:id="rId22"/>
    <p:sldId id="382" r:id="rId23"/>
    <p:sldId id="381" r:id="rId24"/>
    <p:sldId id="387" r:id="rId25"/>
    <p:sldId id="401" r:id="rId26"/>
    <p:sldId id="358" r:id="rId27"/>
    <p:sldId id="404" r:id="rId28"/>
    <p:sldId id="389" r:id="rId29"/>
  </p:sldIdLst>
  <p:sldSz cx="12161838" cy="6858000"/>
  <p:notesSz cx="6858000" cy="9144000"/>
  <p:embeddedFontLst>
    <p:embeddedFont>
      <p:font typeface="Patrick Hand" charset="0"/>
      <p:regular r:id="rId31"/>
    </p:embeddedFont>
    <p:embeddedFont>
      <p:font typeface="KV-CooperBlack"/>
      <p:regular r:id="rId32"/>
    </p:embeddedFont>
    <p:embeddedFont>
      <p:font typeface="Scope One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EF1C2"/>
    <a:srgbClr val="ADDB7B"/>
    <a:srgbClr val="DFF1CB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7CF696E-B5ED-4320-AEE1-8833A9A7E3BA}">
  <a:tblStyle styleId="{17CF696E-B5ED-4320-AEE1-8833A9A7E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4" autoAdjust="0"/>
  </p:normalViewPr>
  <p:slideViewPr>
    <p:cSldViewPr snapToGrid="0">
      <p:cViewPr varScale="1">
        <p:scale>
          <a:sx n="79" d="100"/>
          <a:sy n="79" d="100"/>
        </p:scale>
        <p:origin x="-948" y="-78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941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đọc thầm thơ trước, nêu câu hỏi sau</a:t>
            </a:r>
          </a:p>
        </p:txBody>
      </p:sp>
    </p:spTree>
    <p:extLst>
      <p:ext uri="{BB962C8B-B14F-4D97-AF65-F5344CB8AC3E}">
        <p14:creationId xmlns:p14="http://schemas.microsoft.com/office/powerpoint/2010/main" val="333994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giải thích thêm cho HS hiểu ạ</a:t>
            </a:r>
          </a:p>
        </p:txBody>
      </p:sp>
    </p:spTree>
    <p:extLst>
      <p:ext uri="{BB962C8B-B14F-4D97-AF65-F5344CB8AC3E}">
        <p14:creationId xmlns:p14="http://schemas.microsoft.com/office/powerpoint/2010/main" val="3877629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91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8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4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Click vào hình vuông để ra kết quả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1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6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3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quả chuối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242515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8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4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Chỗ này GV nói them về sự thông minh sáng tạo của MAT</a:t>
            </a:r>
          </a:p>
        </p:txBody>
      </p:sp>
    </p:spTree>
    <p:extLst>
      <p:ext uri="{BB962C8B-B14F-4D97-AF65-F5344CB8AC3E}">
        <p14:creationId xmlns:p14="http://schemas.microsoft.com/office/powerpoint/2010/main" val="84572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85fb9307c_0_5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85fb9307c_0_5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xem lại phần ngắt nhịp nếu thấy chưa hợp lí nhé</a:t>
            </a:r>
          </a:p>
        </p:txBody>
      </p:sp>
    </p:spTree>
    <p:extLst>
      <p:ext uri="{BB962C8B-B14F-4D97-AF65-F5344CB8AC3E}">
        <p14:creationId xmlns:p14="http://schemas.microsoft.com/office/powerpoint/2010/main" val="77427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102711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35560" y="2274447"/>
            <a:ext cx="7290719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35339" y="4912033"/>
            <a:ext cx="5953236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04403" y="3055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1803" y="3412951"/>
            <a:ext cx="668209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17267" y="-711200"/>
            <a:ext cx="3186927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100" y="180351"/>
            <a:ext cx="142726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58966" y="269584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76404" y="383551"/>
            <a:ext cx="382684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18522" y="61474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55942" y="45389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69441" y="3354201"/>
            <a:ext cx="450017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005" y="24353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693302" y="6077375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3027" y="6565918"/>
            <a:ext cx="450017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48361" y="10142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283643" y="1014267"/>
            <a:ext cx="617369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5655" y="58294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8342" y="5985676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694904" y="398767"/>
            <a:ext cx="382684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0308" y="6376767"/>
            <a:ext cx="382684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69441" y="36376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35041" y="1854285"/>
            <a:ext cx="450017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074236" y="345767"/>
            <a:ext cx="617369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7842" y="4184685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46833" y="6404234"/>
            <a:ext cx="617369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3531" y="21342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42472" y="6301214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81347" y="136530"/>
            <a:ext cx="1312820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3447" y="8393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1539" y="657618"/>
            <a:ext cx="450017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12394" y="2875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0" r:id="rId5"/>
    <p:sldLayoutId id="2147483671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1883911" y="3435942"/>
            <a:ext cx="7951119" cy="1368207"/>
          </a:xfrm>
          <a:prstGeom prst="rect">
            <a:avLst/>
          </a:prstGeom>
          <a:noFill/>
          <a:ln>
            <a:noFill/>
          </a:ln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GV: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Nguyễn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Ánh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Hồng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6725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TH ĐOÀN KẾT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147" y="1732547"/>
            <a:ext cx="10467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GIẢNG ĐIỆN TỬ LỚP 2 </a:t>
            </a:r>
          </a:p>
          <a:p>
            <a:pPr algn="ctr"/>
            <a:r>
              <a:rPr lang="en-US" sz="6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ĐỌC </a:t>
            </a:r>
            <a:endParaRPr lang="en-US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quantri.longbien.edu.vn/UploadImages/html5banner/thdoanket/assets/logo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01" y="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808883" y="186102"/>
            <a:ext cx="11048984" cy="6671898"/>
            <a:chOff x="808883" y="186102"/>
            <a:chExt cx="11048984" cy="66718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EF7CE26-B232-44DB-A16D-346C82C90833}"/>
                </a:ext>
              </a:extLst>
            </p:cNvPr>
            <p:cNvSpPr txBox="1"/>
            <p:nvPr/>
          </p:nvSpPr>
          <p:spPr>
            <a:xfrm>
              <a:off x="5874959" y="2179796"/>
              <a:ext cx="5982908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Ngoài ấy chắc nhiều gió</a:t>
              </a:r>
            </a:p>
            <a:p>
              <a:r>
                <a:rPr lang="en-US" sz="3200"/>
                <a:t>Đảo không có gì che</a:t>
              </a:r>
            </a:p>
            <a:p>
              <a:r>
                <a:rPr lang="en-US" sz="32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Bố lúc nào cũng nghe.</a:t>
              </a:r>
            </a:p>
            <a:p>
              <a:r>
                <a:rPr lang="en-US" sz="3200"/>
                <a:t>Bà bảo: hàng rào biển</a:t>
              </a:r>
            </a:p>
            <a:p>
              <a:r>
                <a:rPr lang="en-US" sz="3200"/>
                <a:t>Là bố đấy, bố ơi</a:t>
              </a:r>
            </a:p>
            <a:p>
              <a:r>
                <a:rPr lang="en-US" sz="3200"/>
                <a:t>Cùng các chú bạn bố</a:t>
              </a:r>
            </a:p>
            <a:p>
              <a:r>
                <a:rPr lang="en-US" sz="3200"/>
                <a:t>Giữ đảo và giữ trời.</a:t>
              </a:r>
            </a:p>
            <a:p>
              <a:pPr algn="r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(Xuân Quỳnh)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808883" y="1049514"/>
              <a:ext cx="474160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Con viết thư gửi bố (…)</a:t>
              </a:r>
              <a:endParaRPr lang="vi-VN" sz="3200"/>
            </a:p>
            <a:p>
              <a:r>
                <a:rPr lang="en-US" sz="3200"/>
                <a:t>Tết con muốn gửi bố</a:t>
              </a:r>
            </a:p>
            <a:p>
              <a:r>
                <a:rPr lang="en-US" sz="3200"/>
                <a:t>Cái bánh chưng cho vui</a:t>
              </a:r>
            </a:p>
            <a:p>
              <a:r>
                <a:rPr lang="en-US" sz="32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Mà hòm thư nhỏ thôi.</a:t>
              </a:r>
            </a:p>
            <a:p>
              <a:r>
                <a:rPr lang="en-US" sz="3200"/>
                <a:t>Gửi hoa lại sợ héo</a:t>
              </a:r>
            </a:p>
            <a:p>
              <a:r>
                <a:rPr lang="en-US" sz="3200"/>
                <a:t>Đường ra đảo xa xôi</a:t>
              </a:r>
            </a:p>
            <a:p>
              <a:r>
                <a:rPr lang="en-US" sz="3200"/>
                <a:t>Con viết thư gửi vậy</a:t>
              </a:r>
            </a:p>
            <a:p>
              <a:r>
                <a:rPr lang="en-US" sz="3200"/>
                <a:t>Hẳn bố bằng lòng thôi.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2699145" y="186102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20BB1CD-048B-4B1D-9A40-CB5B7797448D}"/>
              </a:ext>
            </a:extLst>
          </p:cNvPr>
          <p:cNvCxnSpPr>
            <a:cxnSpLocks/>
          </p:cNvCxnSpPr>
          <p:nvPr/>
        </p:nvCxnSpPr>
        <p:spPr>
          <a:xfrm>
            <a:off x="1598132" y="4185200"/>
            <a:ext cx="1445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FAD7F9-4806-4BD9-9A93-3725AA401F0D}"/>
              </a:ext>
            </a:extLst>
          </p:cNvPr>
          <p:cNvSpPr txBox="1"/>
          <p:nvPr/>
        </p:nvSpPr>
        <p:spPr>
          <a:xfrm>
            <a:off x="91562" y="1067581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2EACB1-8A75-444F-AED4-5D53AAC3CEBF}"/>
              </a:ext>
            </a:extLst>
          </p:cNvPr>
          <p:cNvSpPr txBox="1"/>
          <p:nvPr/>
        </p:nvSpPr>
        <p:spPr>
          <a:xfrm>
            <a:off x="194509" y="4185200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8615B4-C61A-4746-A508-AEF7BDF4BE1A}"/>
              </a:ext>
            </a:extLst>
          </p:cNvPr>
          <p:cNvSpPr txBox="1"/>
          <p:nvPr/>
        </p:nvSpPr>
        <p:spPr>
          <a:xfrm>
            <a:off x="5364765" y="2179796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A9E934-AC1D-4D07-9682-0E75A58F9574}"/>
              </a:ext>
            </a:extLst>
          </p:cNvPr>
          <p:cNvSpPr txBox="1"/>
          <p:nvPr/>
        </p:nvSpPr>
        <p:spPr>
          <a:xfrm>
            <a:off x="5361430" y="4304124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xmlns="" id="{C1D9A3A2-6718-4C9B-BC4B-8E380C3D3423}"/>
              </a:ext>
            </a:extLst>
          </p:cNvPr>
          <p:cNvGrpSpPr/>
          <p:nvPr/>
        </p:nvGrpSpPr>
        <p:grpSpPr>
          <a:xfrm>
            <a:off x="765582" y="666716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xmlns="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xmlns="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9571B9-8A86-4C7E-AAA0-B4D2A1DBD6AD}"/>
              </a:ext>
            </a:extLst>
          </p:cNvPr>
          <p:cNvSpPr txBox="1"/>
          <p:nvPr/>
        </p:nvSpPr>
        <p:spPr>
          <a:xfrm>
            <a:off x="1602504" y="666716"/>
            <a:ext cx="6312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Hòm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thư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thùng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để bỏ thư.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xmlns="" id="{DA3AD901-5EDB-4556-87E2-2EF60B8F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44" y="1774880"/>
            <a:ext cx="69151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0A0659-16E8-41C3-8DA6-EBC6B0E2F7F8}"/>
              </a:ext>
            </a:extLst>
          </p:cNvPr>
          <p:cNvSpPr txBox="1"/>
          <p:nvPr/>
        </p:nvSpPr>
        <p:spPr>
          <a:xfrm>
            <a:off x="3311068" y="397315"/>
            <a:ext cx="573733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Bây giờ sắp Tết rồi</a:t>
            </a:r>
          </a:p>
          <a:p>
            <a:pPr>
              <a:spcAft>
                <a:spcPts val="1200"/>
              </a:spcAft>
            </a:pPr>
            <a:r>
              <a:rPr lang="en-US" sz="3600"/>
              <a:t>Con viết thư gửi bố (…)</a:t>
            </a:r>
            <a:endParaRPr lang="vi-VN" sz="3600"/>
          </a:p>
          <a:p>
            <a:r>
              <a:rPr lang="en-US" sz="3600"/>
              <a:t>Tết con muốn gửi bố</a:t>
            </a:r>
          </a:p>
          <a:p>
            <a:r>
              <a:rPr lang="en-US" sz="3600"/>
              <a:t>Cái bánh chưng cho vui</a:t>
            </a:r>
          </a:p>
          <a:p>
            <a:r>
              <a:rPr lang="en-US" sz="3600"/>
              <a:t>Nhưng bánh thì to quá</a:t>
            </a:r>
          </a:p>
          <a:p>
            <a:pPr>
              <a:spcAft>
                <a:spcPts val="1200"/>
              </a:spcAft>
            </a:pPr>
            <a:r>
              <a:rPr lang="en-US" sz="3600"/>
              <a:t>Mà hòm thư nhỏ thôi.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F16A302-1F26-4AFB-B988-D20DFB35041A}"/>
              </a:ext>
            </a:extLst>
          </p:cNvPr>
          <p:cNvCxnSpPr>
            <a:cxnSpLocks/>
          </p:cNvCxnSpPr>
          <p:nvPr/>
        </p:nvCxnSpPr>
        <p:spPr>
          <a:xfrm flipV="1">
            <a:off x="7322317" y="539905"/>
            <a:ext cx="8381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D95EC81-F135-43F2-A020-78A4CD6AEF69}"/>
              </a:ext>
            </a:extLst>
          </p:cNvPr>
          <p:cNvCxnSpPr>
            <a:cxnSpLocks/>
          </p:cNvCxnSpPr>
          <p:nvPr/>
        </p:nvCxnSpPr>
        <p:spPr>
          <a:xfrm flipV="1">
            <a:off x="4963612" y="526547"/>
            <a:ext cx="111560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0D2DEB1-CCBB-47FB-A5E7-E153E9330C95}"/>
              </a:ext>
            </a:extLst>
          </p:cNvPr>
          <p:cNvCxnSpPr>
            <a:cxnSpLocks/>
          </p:cNvCxnSpPr>
          <p:nvPr/>
        </p:nvCxnSpPr>
        <p:spPr>
          <a:xfrm flipV="1">
            <a:off x="8293391" y="1104272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CE47D23-7A03-4619-AA0F-9C7F085889D2}"/>
              </a:ext>
            </a:extLst>
          </p:cNvPr>
          <p:cNvCxnSpPr>
            <a:cxnSpLocks/>
          </p:cNvCxnSpPr>
          <p:nvPr/>
        </p:nvCxnSpPr>
        <p:spPr>
          <a:xfrm flipV="1">
            <a:off x="8412871" y="1104272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01C7C03-0DD2-43E1-B965-4319EFF33FDF}"/>
              </a:ext>
            </a:extLst>
          </p:cNvPr>
          <p:cNvCxnSpPr>
            <a:cxnSpLocks/>
          </p:cNvCxnSpPr>
          <p:nvPr/>
        </p:nvCxnSpPr>
        <p:spPr>
          <a:xfrm flipV="1">
            <a:off x="4278067" y="1104272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92B41D-8A78-49AC-A9EC-EEBF59CA4E31}"/>
              </a:ext>
            </a:extLst>
          </p:cNvPr>
          <p:cNvCxnSpPr>
            <a:cxnSpLocks/>
          </p:cNvCxnSpPr>
          <p:nvPr/>
        </p:nvCxnSpPr>
        <p:spPr>
          <a:xfrm flipV="1">
            <a:off x="4117871" y="1779527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3027A12-AF67-4E3F-8759-4076727A73D0}"/>
              </a:ext>
            </a:extLst>
          </p:cNvPr>
          <p:cNvCxnSpPr>
            <a:cxnSpLocks/>
          </p:cNvCxnSpPr>
          <p:nvPr/>
        </p:nvCxnSpPr>
        <p:spPr>
          <a:xfrm flipV="1">
            <a:off x="7692767" y="1779527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91FE1F3-725D-4E36-9889-235DDC63D78C}"/>
              </a:ext>
            </a:extLst>
          </p:cNvPr>
          <p:cNvCxnSpPr>
            <a:cxnSpLocks/>
          </p:cNvCxnSpPr>
          <p:nvPr/>
        </p:nvCxnSpPr>
        <p:spPr>
          <a:xfrm flipV="1">
            <a:off x="6711161" y="2352964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D794ADB-72FB-4CB4-8366-0CAC8F11BFEB}"/>
              </a:ext>
            </a:extLst>
          </p:cNvPr>
          <p:cNvCxnSpPr>
            <a:cxnSpLocks/>
          </p:cNvCxnSpPr>
          <p:nvPr/>
        </p:nvCxnSpPr>
        <p:spPr>
          <a:xfrm flipV="1">
            <a:off x="4803416" y="2895404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38AB4D2-A658-4978-BBFA-2DDC113EDD67}"/>
              </a:ext>
            </a:extLst>
          </p:cNvPr>
          <p:cNvCxnSpPr>
            <a:cxnSpLocks/>
          </p:cNvCxnSpPr>
          <p:nvPr/>
        </p:nvCxnSpPr>
        <p:spPr>
          <a:xfrm flipV="1">
            <a:off x="8056607" y="2895404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66AAC6F-9AF1-4524-815F-75E3DF70A9EB}"/>
              </a:ext>
            </a:extLst>
          </p:cNvPr>
          <p:cNvCxnSpPr>
            <a:cxnSpLocks/>
          </p:cNvCxnSpPr>
          <p:nvPr/>
        </p:nvCxnSpPr>
        <p:spPr>
          <a:xfrm flipV="1">
            <a:off x="4035165" y="3429000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7410DD7-B6DE-4D3B-9B77-D6AB54021586}"/>
              </a:ext>
            </a:extLst>
          </p:cNvPr>
          <p:cNvCxnSpPr>
            <a:cxnSpLocks/>
          </p:cNvCxnSpPr>
          <p:nvPr/>
        </p:nvCxnSpPr>
        <p:spPr>
          <a:xfrm flipV="1">
            <a:off x="7794758" y="3463825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B1552E0-A4C9-4294-97C9-761C5BB6AC8B}"/>
              </a:ext>
            </a:extLst>
          </p:cNvPr>
          <p:cNvCxnSpPr>
            <a:cxnSpLocks/>
          </p:cNvCxnSpPr>
          <p:nvPr/>
        </p:nvCxnSpPr>
        <p:spPr>
          <a:xfrm flipV="1">
            <a:off x="7914238" y="3463825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9B666EC3-270C-491E-942B-6C59832012A6}"/>
              </a:ext>
            </a:extLst>
          </p:cNvPr>
          <p:cNvSpPr/>
          <p:nvPr/>
        </p:nvSpPr>
        <p:spPr>
          <a:xfrm>
            <a:off x="9386656" y="128725"/>
            <a:ext cx="2596078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Đọc nối tiếp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39BCFC3-ABC1-4DA8-9ACA-5A836AB964ED}"/>
              </a:ext>
            </a:extLst>
          </p:cNvPr>
          <p:cNvGrpSpPr/>
          <p:nvPr/>
        </p:nvGrpSpPr>
        <p:grpSpPr>
          <a:xfrm>
            <a:off x="808883" y="186102"/>
            <a:ext cx="11048984" cy="6671898"/>
            <a:chOff x="808883" y="186102"/>
            <a:chExt cx="11048984" cy="66718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C6BF811-E7FC-4346-84F8-E90D6AF4E804}"/>
                </a:ext>
              </a:extLst>
            </p:cNvPr>
            <p:cNvSpPr txBox="1"/>
            <p:nvPr/>
          </p:nvSpPr>
          <p:spPr>
            <a:xfrm>
              <a:off x="5874959" y="2179796"/>
              <a:ext cx="5982908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Ngoài ấy chắc nhiều gió</a:t>
              </a:r>
            </a:p>
            <a:p>
              <a:r>
                <a:rPr lang="en-US" sz="3200"/>
                <a:t>Đảo không có gì che</a:t>
              </a:r>
            </a:p>
            <a:p>
              <a:r>
                <a:rPr lang="en-US" sz="32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Bố lúc nào cũng nghe.</a:t>
              </a:r>
            </a:p>
            <a:p>
              <a:r>
                <a:rPr lang="en-US" sz="3200"/>
                <a:t>Bà bảo: hàng rào biển</a:t>
              </a:r>
            </a:p>
            <a:p>
              <a:r>
                <a:rPr lang="en-US" sz="3200"/>
                <a:t>Là bố đấy, bố ơi</a:t>
              </a:r>
            </a:p>
            <a:p>
              <a:r>
                <a:rPr lang="en-US" sz="3200"/>
                <a:t>Cùng các chú bạn bố</a:t>
              </a:r>
            </a:p>
            <a:p>
              <a:r>
                <a:rPr lang="en-US" sz="3200"/>
                <a:t>Giữ đảo và giữ trời.</a:t>
              </a:r>
            </a:p>
            <a:p>
              <a:pPr algn="r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(Xuân Quỳnh)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DBD6472-6E02-4289-B822-DA0270640E82}"/>
                </a:ext>
              </a:extLst>
            </p:cNvPr>
            <p:cNvSpPr txBox="1"/>
            <p:nvPr/>
          </p:nvSpPr>
          <p:spPr>
            <a:xfrm>
              <a:off x="808883" y="1049514"/>
              <a:ext cx="474160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Con viết thư gửi bố (…)</a:t>
              </a:r>
              <a:endParaRPr lang="vi-VN" sz="3200"/>
            </a:p>
            <a:p>
              <a:r>
                <a:rPr lang="en-US" sz="3200"/>
                <a:t>Tết con muốn gửi bố</a:t>
              </a:r>
            </a:p>
            <a:p>
              <a:r>
                <a:rPr lang="en-US" sz="3200"/>
                <a:t>Cái bánh chưng cho vui</a:t>
              </a:r>
            </a:p>
            <a:p>
              <a:r>
                <a:rPr lang="en-US" sz="32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Mà hòm thư nhỏ thôi.</a:t>
              </a:r>
            </a:p>
            <a:p>
              <a:r>
                <a:rPr lang="en-US" sz="3200"/>
                <a:t>Gửi hoa lại sợ héo</a:t>
              </a:r>
            </a:p>
            <a:p>
              <a:r>
                <a:rPr lang="en-US" sz="3200"/>
                <a:t>Đường ra đảo xa xôi</a:t>
              </a:r>
            </a:p>
            <a:p>
              <a:r>
                <a:rPr lang="en-US" sz="3200"/>
                <a:t>Con viết thư gửi vậy</a:t>
              </a:r>
            </a:p>
            <a:p>
              <a:r>
                <a:rPr lang="en-US" sz="3200"/>
                <a:t>Hẳn bố bằng lòng thôi.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ED28784-B601-4601-BB8D-857A89525E7B}"/>
                </a:ext>
              </a:extLst>
            </p:cNvPr>
            <p:cNvSpPr txBox="1"/>
            <p:nvPr/>
          </p:nvSpPr>
          <p:spPr>
            <a:xfrm>
              <a:off x="2699145" y="186102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9590DE-8386-406F-AEA6-1ECDB051C77D}"/>
              </a:ext>
            </a:extLst>
          </p:cNvPr>
          <p:cNvSpPr txBox="1"/>
          <p:nvPr/>
        </p:nvSpPr>
        <p:spPr>
          <a:xfrm>
            <a:off x="91562" y="1067581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39B4AF-980B-42C4-97F1-0E241868AFAD}"/>
              </a:ext>
            </a:extLst>
          </p:cNvPr>
          <p:cNvSpPr txBox="1"/>
          <p:nvPr/>
        </p:nvSpPr>
        <p:spPr>
          <a:xfrm>
            <a:off x="194509" y="4185200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EB4ADFC-58E4-4D8B-8E64-EB7F59FA36D8}"/>
              </a:ext>
            </a:extLst>
          </p:cNvPr>
          <p:cNvSpPr txBox="1"/>
          <p:nvPr/>
        </p:nvSpPr>
        <p:spPr>
          <a:xfrm>
            <a:off x="5364765" y="2179796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4A10B7-244B-479C-8482-0C31099BC4EC}"/>
              </a:ext>
            </a:extLst>
          </p:cNvPr>
          <p:cNvSpPr txBox="1"/>
          <p:nvPr/>
        </p:nvSpPr>
        <p:spPr>
          <a:xfrm>
            <a:off x="5361430" y="4304124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71411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6528" y="844611"/>
            <a:ext cx="6689011" cy="3955094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39" y="2882967"/>
            <a:ext cx="3446153" cy="3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2399009" y="1780856"/>
            <a:ext cx="7290719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/>
              <a:t>TÌM HIỂU BÀI</a:t>
            </a:r>
            <a:endParaRPr sz="660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225" name="Google Shape;2225;p31"/>
          <p:cNvGrpSpPr/>
          <p:nvPr/>
        </p:nvGrpSpPr>
        <p:grpSpPr>
          <a:xfrm>
            <a:off x="5400211" y="5220993"/>
            <a:ext cx="1361416" cy="916921"/>
            <a:chOff x="3760582" y="3489166"/>
            <a:chExt cx="1655766" cy="1115166"/>
          </a:xfrm>
        </p:grpSpPr>
        <p:sp>
          <p:nvSpPr>
            <p:cNvPr id="2226" name="Google Shape;2226;p31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227" name="Google Shape;2227;p31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228" name="Google Shape;2228;p31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2268" name="Google Shape;2268;p31"/>
          <p:cNvGrpSpPr/>
          <p:nvPr/>
        </p:nvGrpSpPr>
        <p:grpSpPr>
          <a:xfrm>
            <a:off x="9008540" y="4566460"/>
            <a:ext cx="2202186" cy="1565948"/>
            <a:chOff x="5965475" y="2122975"/>
            <a:chExt cx="972475" cy="691475"/>
          </a:xfrm>
        </p:grpSpPr>
        <p:grpSp>
          <p:nvGrpSpPr>
            <p:cNvPr id="2269" name="Google Shape;2269;p31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277" name="Google Shape;2277;p31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286" name="Google Shape;2286;p31"/>
          <p:cNvGrpSpPr/>
          <p:nvPr/>
        </p:nvGrpSpPr>
        <p:grpSpPr>
          <a:xfrm>
            <a:off x="951379" y="4267784"/>
            <a:ext cx="1998264" cy="1870012"/>
            <a:chOff x="3971000" y="1649375"/>
            <a:chExt cx="893550" cy="836250"/>
          </a:xfrm>
        </p:grpSpPr>
        <p:grpSp>
          <p:nvGrpSpPr>
            <p:cNvPr id="2287" name="Google Shape;2287;p31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288" name="Google Shape;2288;p31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296" name="Google Shape;2296;p31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297" name="Google Shape;2297;p31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984835" y="712675"/>
            <a:ext cx="11525021" cy="729710"/>
            <a:chOff x="294783" y="915918"/>
            <a:chExt cx="11553604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Bạn nhỏ viết thư cho bố vào dịp gì?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C0788D-46CD-410C-8D28-D4DD6F710C7C}"/>
              </a:ext>
            </a:extLst>
          </p:cNvPr>
          <p:cNvSpPr txBox="1"/>
          <p:nvPr/>
        </p:nvSpPr>
        <p:spPr>
          <a:xfrm>
            <a:off x="2124875" y="4208539"/>
            <a:ext cx="7912088" cy="1569660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>
                <a:ea typeface="Arial-Rounded" pitchFamily="34" charset="0"/>
                <a:cs typeface="Arial-Rounded" pitchFamily="34" charset="0"/>
              </a:rPr>
              <a:t>Bạn nhỏ viết thư cho bố vào dịp Tết.</a:t>
            </a:r>
            <a:endParaRPr lang="en-US" sz="480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1C0419-82C5-4DBA-9637-E4364A5C790A}"/>
              </a:ext>
            </a:extLst>
          </p:cNvPr>
          <p:cNvSpPr txBox="1"/>
          <p:nvPr/>
        </p:nvSpPr>
        <p:spPr>
          <a:xfrm>
            <a:off x="2834501" y="2148462"/>
            <a:ext cx="81537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Bây giờ sắp Tết rồi</a:t>
            </a:r>
          </a:p>
          <a:p>
            <a:pPr>
              <a:spcAft>
                <a:spcPts val="1200"/>
              </a:spcAft>
            </a:pPr>
            <a:r>
              <a:rPr lang="en-US" sz="3600"/>
              <a:t>Con viết thư gửi bố (…)</a:t>
            </a:r>
            <a:endParaRPr lang="vi-VN" sz="36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033CDCC-7EEA-49FA-A639-F9E2C7A97EFA}"/>
              </a:ext>
            </a:extLst>
          </p:cNvPr>
          <p:cNvCxnSpPr>
            <a:cxnSpLocks/>
          </p:cNvCxnSpPr>
          <p:nvPr/>
        </p:nvCxnSpPr>
        <p:spPr>
          <a:xfrm>
            <a:off x="4590373" y="2717630"/>
            <a:ext cx="16188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1105044" y="281232"/>
            <a:ext cx="11556500" cy="729710"/>
            <a:chOff x="294783" y="915918"/>
            <a:chExt cx="11585161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79299" y="1057956"/>
              <a:ext cx="10800645" cy="58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itchFamily="34" charset="0"/>
                  <a:cs typeface="Arial-Rounded" pitchFamily="34" charset="0"/>
                </a:rPr>
                <a:t>Bố bạn nhỏ làm công việc gì ở đảo?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C0788D-46CD-410C-8D28-D4DD6F710C7C}"/>
              </a:ext>
            </a:extLst>
          </p:cNvPr>
          <p:cNvSpPr txBox="1"/>
          <p:nvPr/>
        </p:nvSpPr>
        <p:spPr>
          <a:xfrm>
            <a:off x="1222450" y="5627138"/>
            <a:ext cx="10530990" cy="584775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Bố bạn nhỏ đang làm công việc giữ đảo và giữ trời.</a:t>
            </a:r>
            <a:endParaRPr lang="en-US" sz="320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EAEB89-10FD-4B26-ADCF-A481CA0072DF}"/>
              </a:ext>
            </a:extLst>
          </p:cNvPr>
          <p:cNvSpPr txBox="1"/>
          <p:nvPr/>
        </p:nvSpPr>
        <p:spPr>
          <a:xfrm>
            <a:off x="3710118" y="1421132"/>
            <a:ext cx="47416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Ngoài ấy chắc nhiều gió</a:t>
            </a:r>
          </a:p>
          <a:p>
            <a:r>
              <a:rPr lang="en-US" sz="2800"/>
              <a:t>Đảo không có gì che</a:t>
            </a:r>
          </a:p>
          <a:p>
            <a:r>
              <a:rPr lang="en-US" sz="2800"/>
              <a:t>Ngoài ấy chắc nhiều sóng</a:t>
            </a:r>
          </a:p>
          <a:p>
            <a:pPr>
              <a:spcAft>
                <a:spcPts val="1200"/>
              </a:spcAft>
            </a:pPr>
            <a:r>
              <a:rPr lang="en-US" sz="2800"/>
              <a:t>Bố lúc nào cũng nghe.</a:t>
            </a:r>
          </a:p>
          <a:p>
            <a:r>
              <a:rPr lang="en-US" sz="2800"/>
              <a:t>Bà bảo: hàng rào biển</a:t>
            </a:r>
          </a:p>
          <a:p>
            <a:r>
              <a:rPr lang="en-US" sz="2800"/>
              <a:t>Là bố đấy, bố ơi</a:t>
            </a:r>
          </a:p>
          <a:p>
            <a:r>
              <a:rPr lang="en-US" sz="2800"/>
              <a:t>Cùng các chú bạn bố</a:t>
            </a:r>
          </a:p>
          <a:p>
            <a:r>
              <a:rPr lang="en-US" sz="2800"/>
              <a:t>Giữ đảo và giữ trời.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4009345-A1F2-4D8D-A973-73DA46AB0924}"/>
              </a:ext>
            </a:extLst>
          </p:cNvPr>
          <p:cNvCxnSpPr>
            <a:cxnSpLocks/>
          </p:cNvCxnSpPr>
          <p:nvPr/>
        </p:nvCxnSpPr>
        <p:spPr>
          <a:xfrm>
            <a:off x="3735606" y="4599629"/>
            <a:ext cx="3456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263C8BF-5C67-4D4A-BA1F-ECB08BAAC912}"/>
              </a:ext>
            </a:extLst>
          </p:cNvPr>
          <p:cNvCxnSpPr>
            <a:cxnSpLocks/>
          </p:cNvCxnSpPr>
          <p:nvPr/>
        </p:nvCxnSpPr>
        <p:spPr>
          <a:xfrm>
            <a:off x="3740748" y="5046496"/>
            <a:ext cx="3142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1247200" y="656613"/>
            <a:ext cx="11525021" cy="729710"/>
            <a:chOff x="294783" y="915918"/>
            <a:chExt cx="11553604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Bạn nhỏ đã gửi gì cho bố?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1C0419-82C5-4DBA-9637-E4364A5C790A}"/>
              </a:ext>
            </a:extLst>
          </p:cNvPr>
          <p:cNvSpPr txBox="1"/>
          <p:nvPr/>
        </p:nvSpPr>
        <p:spPr>
          <a:xfrm>
            <a:off x="2034876" y="2098051"/>
            <a:ext cx="4741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bánh chưng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DDC4A7-61D5-43E8-AB39-716123AA6B2D}"/>
              </a:ext>
            </a:extLst>
          </p:cNvPr>
          <p:cNvSpPr txBox="1"/>
          <p:nvPr/>
        </p:nvSpPr>
        <p:spPr>
          <a:xfrm>
            <a:off x="2034876" y="3086438"/>
            <a:ext cx="4741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hoa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BBFFA5-6DC5-4637-BFD9-51DC54401FDA}"/>
              </a:ext>
            </a:extLst>
          </p:cNvPr>
          <p:cNvSpPr txBox="1"/>
          <p:nvPr/>
        </p:nvSpPr>
        <p:spPr>
          <a:xfrm>
            <a:off x="2034876" y="4074825"/>
            <a:ext cx="4741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 thư</a:t>
            </a:r>
          </a:p>
        </p:txBody>
      </p:sp>
    </p:spTree>
    <p:extLst>
      <p:ext uri="{BB962C8B-B14F-4D97-AF65-F5344CB8AC3E}">
        <p14:creationId xmlns:p14="http://schemas.microsoft.com/office/powerpoint/2010/main" val="32904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829852" y="502159"/>
            <a:ext cx="11525021" cy="729710"/>
            <a:chOff x="294783" y="915918"/>
            <a:chExt cx="1155360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Theo em, khổ thơ cuối muốn nói điều gì?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1FFA20-CF20-4C7C-A7C0-6C5EC010DF7F}"/>
              </a:ext>
            </a:extLst>
          </p:cNvPr>
          <p:cNvSpPr txBox="1"/>
          <p:nvPr/>
        </p:nvSpPr>
        <p:spPr>
          <a:xfrm>
            <a:off x="3937766" y="1887325"/>
            <a:ext cx="47416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Bà bảo: hàng rào biển</a:t>
            </a:r>
          </a:p>
          <a:p>
            <a:pPr algn="just"/>
            <a:r>
              <a:rPr lang="en-US" sz="3600"/>
              <a:t>Là bố đấy, bố ơi</a:t>
            </a:r>
          </a:p>
          <a:p>
            <a:pPr algn="just"/>
            <a:r>
              <a:rPr lang="en-US" sz="3600"/>
              <a:t>Cùng các chú bạn bố</a:t>
            </a:r>
          </a:p>
          <a:p>
            <a:pPr algn="just"/>
            <a:r>
              <a:rPr lang="en-US" sz="3600"/>
              <a:t>Giữ đảo và giữ trời.</a:t>
            </a:r>
          </a:p>
        </p:txBody>
      </p:sp>
    </p:spTree>
    <p:extLst>
      <p:ext uri="{BB962C8B-B14F-4D97-AF65-F5344CB8AC3E}">
        <p14:creationId xmlns:p14="http://schemas.microsoft.com/office/powerpoint/2010/main" val="72538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lipart - Cartoon monkey | Cartoon monkey, Monkeys funny, Cartoon animals">
            <a:extLst>
              <a:ext uri="{FF2B5EF4-FFF2-40B4-BE49-F238E27FC236}">
                <a16:creationId xmlns:a16="http://schemas.microsoft.com/office/drawing/2014/main" xmlns="" id="{028C1058-BF1B-42F4-8F54-1066693A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21" y="3054768"/>
            <a:ext cx="4115177" cy="33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143A0533-B826-4446-990E-4C2EE329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2" y="5219143"/>
            <a:ext cx="2723623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CBE640D5-65C7-41BA-B989-05411F90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691">
            <a:off x="4926665" y="1135267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7FCE4E35-989D-405B-98D3-20A86F3D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6797">
            <a:off x="8846194" y="782696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398E42F1-A46A-4B9B-9164-486D8712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6797">
            <a:off x="313121" y="4000273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A945C29E-ABA5-441F-942A-35526C01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81" y="3126794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5E4F57F4-EAA2-4621-B7F1-0C0A723D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51" y="6008862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0AB930B1-0620-481B-BA05-4438FD4E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72" y="5902804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8BDD19-46F3-45B5-835D-266EA74B3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8409" y="-403949"/>
            <a:ext cx="5724640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829852" y="502159"/>
            <a:ext cx="11525021" cy="729710"/>
            <a:chOff x="294783" y="915918"/>
            <a:chExt cx="1155360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Theo em, khổ thơ cuối muốn nói điều gì?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1FFA20-CF20-4C7C-A7C0-6C5EC010DF7F}"/>
              </a:ext>
            </a:extLst>
          </p:cNvPr>
          <p:cNvSpPr txBox="1"/>
          <p:nvPr/>
        </p:nvSpPr>
        <p:spPr>
          <a:xfrm>
            <a:off x="1554516" y="1778837"/>
            <a:ext cx="9328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a. Bố và các chú bảo vệ vùng biển, vùng trời quê hương.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A6B6E9-DD93-4DFF-BFA1-A698CBF644C3}"/>
              </a:ext>
            </a:extLst>
          </p:cNvPr>
          <p:cNvSpPr txBox="1"/>
          <p:nvPr/>
        </p:nvSpPr>
        <p:spPr>
          <a:xfrm>
            <a:off x="1554515" y="3278670"/>
            <a:ext cx="9328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b. Bố và các chú xây hàng rào ở biển.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307AC7-7D61-4016-A55E-2A729DCF2D7F}"/>
              </a:ext>
            </a:extLst>
          </p:cNvPr>
          <p:cNvSpPr txBox="1"/>
          <p:nvPr/>
        </p:nvSpPr>
        <p:spPr>
          <a:xfrm>
            <a:off x="1554514" y="4379636"/>
            <a:ext cx="9328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c. Bố và các chú là hàng rào chắn sóng, chắn gió.</a:t>
            </a:r>
          </a:p>
        </p:txBody>
      </p:sp>
    </p:spTree>
    <p:extLst>
      <p:ext uri="{BB962C8B-B14F-4D97-AF65-F5344CB8AC3E}">
        <p14:creationId xmlns:p14="http://schemas.microsoft.com/office/powerpoint/2010/main" val="7450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8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3E600133-7643-482B-ACD0-14326BA99AE7}"/>
              </a:ext>
            </a:extLst>
          </p:cNvPr>
          <p:cNvSpPr/>
          <p:nvPr/>
        </p:nvSpPr>
        <p:spPr>
          <a:xfrm>
            <a:off x="9386656" y="128725"/>
            <a:ext cx="2596078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Đọc lại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toàn bài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D7CB56A-8E5B-4875-BC1F-A2C931F226C3}"/>
              </a:ext>
            </a:extLst>
          </p:cNvPr>
          <p:cNvGrpSpPr/>
          <p:nvPr/>
        </p:nvGrpSpPr>
        <p:grpSpPr>
          <a:xfrm>
            <a:off x="808883" y="186102"/>
            <a:ext cx="11048984" cy="6671898"/>
            <a:chOff x="808883" y="186102"/>
            <a:chExt cx="11048984" cy="66718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7B361E-78E4-4CF0-9F6E-B6E868AAA437}"/>
                </a:ext>
              </a:extLst>
            </p:cNvPr>
            <p:cNvSpPr txBox="1"/>
            <p:nvPr/>
          </p:nvSpPr>
          <p:spPr>
            <a:xfrm>
              <a:off x="5874959" y="2179796"/>
              <a:ext cx="5982908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Ngoài ấy chắc nhiều gió</a:t>
              </a:r>
            </a:p>
            <a:p>
              <a:r>
                <a:rPr lang="en-US" sz="3200"/>
                <a:t>Đảo không có gì che</a:t>
              </a:r>
            </a:p>
            <a:p>
              <a:r>
                <a:rPr lang="en-US" sz="32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Bố lúc nào cũng nghe.</a:t>
              </a:r>
            </a:p>
            <a:p>
              <a:r>
                <a:rPr lang="en-US" sz="3200"/>
                <a:t>Bà bảo: hàng rào biển</a:t>
              </a:r>
            </a:p>
            <a:p>
              <a:r>
                <a:rPr lang="en-US" sz="3200"/>
                <a:t>Là bố đấy, bố ơi</a:t>
              </a:r>
            </a:p>
            <a:p>
              <a:r>
                <a:rPr lang="en-US" sz="3200"/>
                <a:t>Cùng các chú bạn bố</a:t>
              </a:r>
            </a:p>
            <a:p>
              <a:r>
                <a:rPr lang="en-US" sz="3200"/>
                <a:t>Giữ đảo và giữ trời.</a:t>
              </a:r>
            </a:p>
            <a:p>
              <a:pPr algn="r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(Xuân Quỳnh)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6E1569E-5561-4F73-9208-8F26BA25432D}"/>
                </a:ext>
              </a:extLst>
            </p:cNvPr>
            <p:cNvSpPr txBox="1"/>
            <p:nvPr/>
          </p:nvSpPr>
          <p:spPr>
            <a:xfrm>
              <a:off x="808883" y="1049514"/>
              <a:ext cx="474160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Con viết thư gửi bố (…)</a:t>
              </a:r>
              <a:endParaRPr lang="vi-VN" sz="3200"/>
            </a:p>
            <a:p>
              <a:r>
                <a:rPr lang="en-US" sz="3200"/>
                <a:t>Tết con muốn gửi bố</a:t>
              </a:r>
            </a:p>
            <a:p>
              <a:r>
                <a:rPr lang="en-US" sz="3200"/>
                <a:t>Cái bánh chưng cho vui</a:t>
              </a:r>
            </a:p>
            <a:p>
              <a:r>
                <a:rPr lang="en-US" sz="32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Mà hòm thư nhỏ thôi.</a:t>
              </a:r>
            </a:p>
            <a:p>
              <a:r>
                <a:rPr lang="en-US" sz="3200"/>
                <a:t>Gửi hoa lại sợ héo</a:t>
              </a:r>
            </a:p>
            <a:p>
              <a:r>
                <a:rPr lang="en-US" sz="3200"/>
                <a:t>Đường ra đảo xa xôi</a:t>
              </a:r>
            </a:p>
            <a:p>
              <a:r>
                <a:rPr lang="en-US" sz="3200"/>
                <a:t>Con viết thư gửi vậy</a:t>
              </a:r>
            </a:p>
            <a:p>
              <a:r>
                <a:rPr lang="en-US" sz="3200"/>
                <a:t>Hẳn bố bằng lòng thôi.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68D0AF1-80E3-42FD-AC82-3CF41A2DAF4E}"/>
                </a:ext>
              </a:extLst>
            </p:cNvPr>
            <p:cNvSpPr txBox="1"/>
            <p:nvPr/>
          </p:nvSpPr>
          <p:spPr>
            <a:xfrm>
              <a:off x="2699145" y="186102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862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112538" y="160880"/>
            <a:ext cx="10115783" cy="1265694"/>
            <a:chOff x="292250" y="915918"/>
            <a:chExt cx="10140870" cy="1268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120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91">
                  <a:latin typeface="+mj-lt"/>
                  <a:ea typeface="Arial-Rounded" pitchFamily="34" charset="0"/>
                  <a:cs typeface="Arial-Rounded" pitchFamily="34" charset="0"/>
                </a:rPr>
                <a:t>Từ ngữ nào chỉ hành động của bố? Từ ngữ nào chỉ hành động của con?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91133" y="138969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DE17420-FFDE-41E4-8894-442E2B05B111}"/>
              </a:ext>
            </a:extLst>
          </p:cNvPr>
          <p:cNvSpPr/>
          <p:nvPr/>
        </p:nvSpPr>
        <p:spPr>
          <a:xfrm>
            <a:off x="5197515" y="2561094"/>
            <a:ext cx="1766807" cy="867906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bố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A194ADB-DBA5-4038-AD8F-D0FB4AC62CD2}"/>
              </a:ext>
            </a:extLst>
          </p:cNvPr>
          <p:cNvSpPr/>
          <p:nvPr/>
        </p:nvSpPr>
        <p:spPr>
          <a:xfrm>
            <a:off x="5197515" y="4129567"/>
            <a:ext cx="1766807" cy="867906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ED8441-53AE-466E-9A9D-DFB0B57B437A}"/>
              </a:ext>
            </a:extLst>
          </p:cNvPr>
          <p:cNvSpPr/>
          <p:nvPr/>
        </p:nvSpPr>
        <p:spPr>
          <a:xfrm>
            <a:off x="1242919" y="2337773"/>
            <a:ext cx="2794269" cy="7813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giữ đảo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C7BAB5D-44DF-406C-AE2C-C72ABCC83A91}"/>
              </a:ext>
            </a:extLst>
          </p:cNvPr>
          <p:cNvSpPr/>
          <p:nvPr/>
        </p:nvSpPr>
        <p:spPr>
          <a:xfrm>
            <a:off x="1242919" y="4437458"/>
            <a:ext cx="2794269" cy="7813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viết thư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426BFFF-C3A3-4080-A9FF-EB5AA6DD54E5}"/>
              </a:ext>
            </a:extLst>
          </p:cNvPr>
          <p:cNvSpPr/>
          <p:nvPr/>
        </p:nvSpPr>
        <p:spPr>
          <a:xfrm>
            <a:off x="8124649" y="2337773"/>
            <a:ext cx="2794269" cy="7813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gửi thư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4736356-9890-475A-9D7B-EA5E10E7FBC9}"/>
              </a:ext>
            </a:extLst>
          </p:cNvPr>
          <p:cNvSpPr/>
          <p:nvPr/>
        </p:nvSpPr>
        <p:spPr>
          <a:xfrm>
            <a:off x="8124649" y="4455032"/>
            <a:ext cx="2794269" cy="7813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giữ trời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8E7F4-B25D-4820-AACA-A2E48E794511}"/>
              </a:ext>
            </a:extLst>
          </p:cNvPr>
          <p:cNvCxnSpPr>
            <a:stCxn id="11" idx="3"/>
            <a:endCxn id="2" idx="2"/>
          </p:cNvCxnSpPr>
          <p:nvPr/>
        </p:nvCxnSpPr>
        <p:spPr>
          <a:xfrm>
            <a:off x="4037188" y="2728433"/>
            <a:ext cx="1160327" cy="2666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1C61187-786F-47C8-9D7D-6C3E0543AA8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964322" y="2995047"/>
            <a:ext cx="1160327" cy="18506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389BE96-2525-4F76-B308-3DA5F851C272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4037187" y="4563520"/>
            <a:ext cx="1160328" cy="2821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27E5B3C-5E0D-4B9A-85FB-D0E3A72FEDFE}"/>
              </a:ext>
            </a:extLst>
          </p:cNvPr>
          <p:cNvCxnSpPr>
            <a:cxnSpLocks/>
            <a:stCxn id="13" idx="6"/>
            <a:endCxn id="16" idx="1"/>
          </p:cNvCxnSpPr>
          <p:nvPr/>
        </p:nvCxnSpPr>
        <p:spPr>
          <a:xfrm flipV="1">
            <a:off x="6964322" y="2728433"/>
            <a:ext cx="1160327" cy="18350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112834" y="679870"/>
            <a:ext cx="11703742" cy="729710"/>
            <a:chOff x="292250" y="915918"/>
            <a:chExt cx="11732767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1021239" y="1044631"/>
              <a:ext cx="11003778" cy="5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itchFamily="34" charset="0"/>
                  <a:cs typeface="Arial-Rounded" pitchFamily="34" charset="0"/>
                </a:rPr>
                <a:t>Thay lời bạn nhỏ, nói một câu thể hiện tình cảm với bố.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0" y="608113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A7E15C-B65B-4224-A20A-53C3D1887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7701" y="1532919"/>
            <a:ext cx="5206435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58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0420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563924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934408" y="3895564"/>
            <a:ext cx="8204524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Xuân Quỳnh</a:t>
            </a:r>
            <a:endParaRPr lang="vi-VN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FE16D4-2E78-4B44-BE07-345DCCC6ACCE}"/>
              </a:ext>
            </a:extLst>
          </p:cNvPr>
          <p:cNvSpPr/>
          <p:nvPr/>
        </p:nvSpPr>
        <p:spPr>
          <a:xfrm>
            <a:off x="1934408" y="2500824"/>
            <a:ext cx="8229600" cy="1039634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Trần Đăng Khoa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974565" y="5229908"/>
            <a:ext cx="8229600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C. Tố Hữu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950074" y="298470"/>
            <a:ext cx="10278582" cy="160024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Ai là tác giả bài thơ </a:t>
            </a:r>
          </a:p>
          <a:p>
            <a:pPr algn="ctr"/>
            <a:r>
              <a:rPr lang="en-US" sz="4800" b="1" i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Thư gửi bố ngoài đảo</a:t>
            </a:r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07" y="4079109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64" y="5433618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407" y="2765800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978657" y="2317155"/>
            <a:ext cx="8204524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vất vả</a:t>
            </a:r>
            <a:endParaRPr lang="vi-VN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FE16D4-2E78-4B44-BE07-345DCCC6ACCE}"/>
              </a:ext>
            </a:extLst>
          </p:cNvPr>
          <p:cNvSpPr/>
          <p:nvPr/>
        </p:nvSpPr>
        <p:spPr>
          <a:xfrm>
            <a:off x="1966119" y="3721823"/>
            <a:ext cx="8229600" cy="1039634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khoẻ mạnh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974565" y="5152419"/>
            <a:ext cx="8229600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C. xa xôi 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675046" y="359926"/>
            <a:ext cx="10828638" cy="160024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Từ ngữ chỉ đặc điểm nào phù hợp khi nói về công việc của người bố?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56" y="2500700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64" y="535612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118" y="398679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515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1C5BC5-9256-4889-BFB6-630AE1E797AB}"/>
              </a:ext>
            </a:extLst>
          </p:cNvPr>
          <p:cNvSpPr/>
          <p:nvPr/>
        </p:nvSpPr>
        <p:spPr>
          <a:xfrm>
            <a:off x="167728" y="211809"/>
            <a:ext cx="7415456" cy="2081939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An Tiêm cùng ai ra đảo hoang?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057A38C-471B-4012-A00D-EA3034A3EBEC}"/>
              </a:ext>
            </a:extLst>
          </p:cNvPr>
          <p:cNvSpPr/>
          <p:nvPr/>
        </p:nvSpPr>
        <p:spPr>
          <a:xfrm>
            <a:off x="965813" y="2525776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vợ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5D3C9BF-E72B-4DBA-8E60-7B5F4F76600B}"/>
              </a:ext>
            </a:extLst>
          </p:cNvPr>
          <p:cNvSpPr/>
          <p:nvPr/>
        </p:nvSpPr>
        <p:spPr>
          <a:xfrm>
            <a:off x="965813" y="3970460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cha mẹ già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03D37C9-6588-4D39-A6D9-E57E42260C0A}"/>
              </a:ext>
            </a:extLst>
          </p:cNvPr>
          <p:cNvSpPr/>
          <p:nvPr/>
        </p:nvSpPr>
        <p:spPr>
          <a:xfrm>
            <a:off x="965813" y="5415144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 trai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EC43A4A-DFD4-4127-8AB1-B49E3AF35CC7}"/>
              </a:ext>
            </a:extLst>
          </p:cNvPr>
          <p:cNvGrpSpPr/>
          <p:nvPr/>
        </p:nvGrpSpPr>
        <p:grpSpPr>
          <a:xfrm>
            <a:off x="1217406" y="1914227"/>
            <a:ext cx="1163577" cy="2064111"/>
            <a:chOff x="1217406" y="2115701"/>
            <a:chExt cx="1163577" cy="2064111"/>
          </a:xfrm>
        </p:grpSpPr>
        <p:pic>
          <p:nvPicPr>
            <p:cNvPr id="9" name="Picture 8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C9A57193-E700-47E1-B6D0-664664AF2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913CC87-2A8A-491F-89D9-3B6419BAB6A9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CFE8FC9-4ED2-4CEF-BB70-A4C7FEEE004D}"/>
              </a:ext>
            </a:extLst>
          </p:cNvPr>
          <p:cNvGrpSpPr/>
          <p:nvPr/>
        </p:nvGrpSpPr>
        <p:grpSpPr>
          <a:xfrm>
            <a:off x="1168414" y="3387646"/>
            <a:ext cx="1163577" cy="2064111"/>
            <a:chOff x="1217406" y="2115701"/>
            <a:chExt cx="1163577" cy="2064111"/>
          </a:xfrm>
        </p:grpSpPr>
        <p:pic>
          <p:nvPicPr>
            <p:cNvPr id="13" name="Picture 12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4890D4A-76FC-45BA-B75F-8DDE4C07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69625A-461D-4657-AACE-3285E315A9F0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78E56E1-2E61-40E6-BF03-38F5AD4DB3E0}"/>
              </a:ext>
            </a:extLst>
          </p:cNvPr>
          <p:cNvGrpSpPr/>
          <p:nvPr/>
        </p:nvGrpSpPr>
        <p:grpSpPr>
          <a:xfrm>
            <a:off x="1168414" y="4797137"/>
            <a:ext cx="1163577" cy="2064111"/>
            <a:chOff x="1217406" y="2115701"/>
            <a:chExt cx="1163577" cy="2064111"/>
          </a:xfrm>
        </p:grpSpPr>
        <p:pic>
          <p:nvPicPr>
            <p:cNvPr id="16" name="Picture 15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2BB224C-0BEB-4535-9EC4-EDF0C8EE7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7E032A-BC9C-4BF5-A805-7D29899BD2B6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FCA1AC-F613-4A8E-965B-AB675D7E8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4389" y="2996600"/>
            <a:ext cx="3773751" cy="3767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080CC-304B-4EF1-A786-B635C3AD52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840" y="2866257"/>
            <a:ext cx="4419575" cy="40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9 -0.01644 L -0.01409 -0.01644 C -0.01331 -0.05208 -0.01331 -0.08819 -0.01148 -0.12384 C -0.00757 -0.20046 0.00301 -0.35301 0.00301 -0.35301 C 0.00679 -0.2963 0.01045 -0.24352 0.01214 -0.18472 C 0.01358 -0.13958 0.01306 -0.09421 0.01358 -0.04907 C 0.01397 -0.07014 0.01449 -0.0912 0.01488 -0.11227 C 0.0158 -0.1831 0.0158 -0.39607 0.0175 -0.325 C 0.01958 -0.23542 0.01658 -0.14583 0.01619 -0.05602 C 0.01306 -0.07569 0.00914 -0.09468 0.00692 -0.11458 C 0.00261 -0.15324 -0.00065 -0.2706 -0.00365 -0.23148 C -0.01135 -0.13032 -0.00626 -0.02732 -0.00757 0.075 C -0.00718 -0.02176 -0.00718 -0.11852 -0.00626 -0.21505 C -0.00613 -0.22384 -0.00509 -0.19792 -0.00496 -0.18935 C -0.00104 0.06088 -0.00574 -0.12569 -0.00235 0.00231 C -0.00274 -0.04444 -0.00365 -0.0912 -0.00365 -0.13796 C -0.00365 -0.16458 -0.00352 -0.08495 -0.00235 -0.05833 C -0.00221 -0.05625 -0.00026 -0.05185 0.0004 -0.0537 C 0.00157 -0.05787 0.0004 -0.06319 0.0004 -0.06782 L 0.0004 -0.06782 " pathEditMode="relative" ptsTypes="A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1C5BC5-9256-4889-BFB6-630AE1E797AB}"/>
              </a:ext>
            </a:extLst>
          </p:cNvPr>
          <p:cNvSpPr/>
          <p:nvPr/>
        </p:nvSpPr>
        <p:spPr>
          <a:xfrm>
            <a:off x="965813" y="286242"/>
            <a:ext cx="7415456" cy="2081939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 đâu mà dưa hấu tới được đất liền?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057A38C-471B-4012-A00D-EA3034A3EBEC}"/>
              </a:ext>
            </a:extLst>
          </p:cNvPr>
          <p:cNvSpPr/>
          <p:nvPr/>
        </p:nvSpPr>
        <p:spPr>
          <a:xfrm>
            <a:off x="977171" y="5389676"/>
            <a:ext cx="7415456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nhờ sóng biển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5D3C9BF-E72B-4DBA-8E60-7B5F4F76600B}"/>
              </a:ext>
            </a:extLst>
          </p:cNvPr>
          <p:cNvSpPr/>
          <p:nvPr/>
        </p:nvSpPr>
        <p:spPr>
          <a:xfrm>
            <a:off x="965813" y="3970460"/>
            <a:ext cx="7426814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nhờ chim tha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03D37C9-6588-4D39-A6D9-E57E42260C0A}"/>
              </a:ext>
            </a:extLst>
          </p:cNvPr>
          <p:cNvSpPr/>
          <p:nvPr/>
        </p:nvSpPr>
        <p:spPr>
          <a:xfrm>
            <a:off x="965813" y="2567971"/>
            <a:ext cx="7426814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nhờ tàu thuyền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EC43A4A-DFD4-4127-8AB1-B49E3AF35CC7}"/>
              </a:ext>
            </a:extLst>
          </p:cNvPr>
          <p:cNvGrpSpPr/>
          <p:nvPr/>
        </p:nvGrpSpPr>
        <p:grpSpPr>
          <a:xfrm>
            <a:off x="1228764" y="4778127"/>
            <a:ext cx="1163577" cy="2064111"/>
            <a:chOff x="1217406" y="2115701"/>
            <a:chExt cx="1163577" cy="2064111"/>
          </a:xfrm>
        </p:grpSpPr>
        <p:pic>
          <p:nvPicPr>
            <p:cNvPr id="9" name="Picture 8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C9A57193-E700-47E1-B6D0-664664AF2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913CC87-2A8A-491F-89D9-3B6419BAB6A9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CFE8FC9-4ED2-4CEF-BB70-A4C7FEEE004D}"/>
              </a:ext>
            </a:extLst>
          </p:cNvPr>
          <p:cNvGrpSpPr/>
          <p:nvPr/>
        </p:nvGrpSpPr>
        <p:grpSpPr>
          <a:xfrm>
            <a:off x="1168414" y="3387646"/>
            <a:ext cx="1163577" cy="2064111"/>
            <a:chOff x="1217406" y="2115701"/>
            <a:chExt cx="1163577" cy="2064111"/>
          </a:xfrm>
        </p:grpSpPr>
        <p:pic>
          <p:nvPicPr>
            <p:cNvPr id="13" name="Picture 12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4890D4A-76FC-45BA-B75F-8DDE4C07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69625A-461D-4657-AACE-3285E315A9F0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78E56E1-2E61-40E6-BF03-38F5AD4DB3E0}"/>
              </a:ext>
            </a:extLst>
          </p:cNvPr>
          <p:cNvGrpSpPr/>
          <p:nvPr/>
        </p:nvGrpSpPr>
        <p:grpSpPr>
          <a:xfrm>
            <a:off x="1168414" y="1949964"/>
            <a:ext cx="1163577" cy="2064111"/>
            <a:chOff x="1217406" y="2115701"/>
            <a:chExt cx="1163577" cy="2064111"/>
          </a:xfrm>
        </p:grpSpPr>
        <p:pic>
          <p:nvPicPr>
            <p:cNvPr id="16" name="Picture 15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2BB224C-0BEB-4535-9EC4-EDF0C8EE7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7E032A-BC9C-4BF5-A805-7D29899BD2B6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FCA1AC-F613-4A8E-965B-AB675D7E8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4389" y="2996600"/>
            <a:ext cx="3773751" cy="3767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080CC-304B-4EF1-A786-B635C3AD52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840" y="2866257"/>
            <a:ext cx="4419575" cy="40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9 -0.01644 L -0.01409 -0.01644 C -0.01331 -0.05208 -0.01331 -0.08819 -0.01148 -0.12384 C -0.00757 -0.20046 0.00301 -0.35301 0.00301 -0.35301 C 0.00679 -0.2963 0.01045 -0.24352 0.01214 -0.18472 C 0.01358 -0.13958 0.01306 -0.09421 0.01358 -0.04907 C 0.01397 -0.07014 0.01449 -0.0912 0.01488 -0.11227 C 0.0158 -0.1831 0.0158 -0.39607 0.0175 -0.325 C 0.01958 -0.23542 0.01658 -0.14583 0.01619 -0.05602 C 0.01306 -0.07569 0.00914 -0.09468 0.00692 -0.11458 C 0.00261 -0.15324 -0.00065 -0.2706 -0.00365 -0.23148 C -0.01135 -0.13032 -0.00626 -0.02732 -0.00757 0.075 C -0.00718 -0.02176 -0.00718 -0.11852 -0.00626 -0.21505 C -0.00613 -0.22384 -0.00509 -0.19792 -0.00496 -0.18935 C -0.00104 0.06088 -0.00574 -0.12569 -0.00235 0.00231 C -0.00274 -0.04444 -0.00365 -0.0912 -0.00365 -0.13796 C -0.00365 -0.16458 -0.00352 -0.08495 -0.00235 -0.05833 C -0.00221 -0.05625 -0.00026 -0.05185 0.0004 -0.0537 C 0.00157 -0.05787 0.0004 -0.06319 0.0004 -0.06782 L 0.0004 -0.06782 " pathEditMode="relative" ptsTypes="A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1C5BC5-9256-4889-BFB6-630AE1E797AB}"/>
              </a:ext>
            </a:extLst>
          </p:cNvPr>
          <p:cNvSpPr/>
          <p:nvPr/>
        </p:nvSpPr>
        <p:spPr>
          <a:xfrm>
            <a:off x="167728" y="211809"/>
            <a:ext cx="7415456" cy="2081939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 là từ ngữ chỉ </a:t>
            </a:r>
          </a:p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057A38C-471B-4012-A00D-EA3034A3EBEC}"/>
              </a:ext>
            </a:extLst>
          </p:cNvPr>
          <p:cNvSpPr/>
          <p:nvPr/>
        </p:nvSpPr>
        <p:spPr>
          <a:xfrm>
            <a:off x="965813" y="2525776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nhặt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5D3C9BF-E72B-4DBA-8E60-7B5F4F76600B}"/>
              </a:ext>
            </a:extLst>
          </p:cNvPr>
          <p:cNvSpPr/>
          <p:nvPr/>
        </p:nvSpPr>
        <p:spPr>
          <a:xfrm>
            <a:off x="965813" y="3970460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dưa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03D37C9-6588-4D39-A6D9-E57E42260C0A}"/>
              </a:ext>
            </a:extLst>
          </p:cNvPr>
          <p:cNvSpPr/>
          <p:nvPr/>
        </p:nvSpPr>
        <p:spPr>
          <a:xfrm>
            <a:off x="965813" y="5415144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đen nhánh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EC43A4A-DFD4-4127-8AB1-B49E3AF35CC7}"/>
              </a:ext>
            </a:extLst>
          </p:cNvPr>
          <p:cNvGrpSpPr/>
          <p:nvPr/>
        </p:nvGrpSpPr>
        <p:grpSpPr>
          <a:xfrm>
            <a:off x="1217406" y="1914227"/>
            <a:ext cx="1163577" cy="2064111"/>
            <a:chOff x="1217406" y="2115701"/>
            <a:chExt cx="1163577" cy="2064111"/>
          </a:xfrm>
        </p:grpSpPr>
        <p:pic>
          <p:nvPicPr>
            <p:cNvPr id="9" name="Picture 8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C9A57193-E700-47E1-B6D0-664664AF2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913CC87-2A8A-491F-89D9-3B6419BAB6A9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CFE8FC9-4ED2-4CEF-BB70-A4C7FEEE004D}"/>
              </a:ext>
            </a:extLst>
          </p:cNvPr>
          <p:cNvGrpSpPr/>
          <p:nvPr/>
        </p:nvGrpSpPr>
        <p:grpSpPr>
          <a:xfrm>
            <a:off x="1168414" y="3387646"/>
            <a:ext cx="1163577" cy="2064111"/>
            <a:chOff x="1217406" y="2115701"/>
            <a:chExt cx="1163577" cy="2064111"/>
          </a:xfrm>
        </p:grpSpPr>
        <p:pic>
          <p:nvPicPr>
            <p:cNvPr id="13" name="Picture 12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4890D4A-76FC-45BA-B75F-8DDE4C07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69625A-461D-4657-AACE-3285E315A9F0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78E56E1-2E61-40E6-BF03-38F5AD4DB3E0}"/>
              </a:ext>
            </a:extLst>
          </p:cNvPr>
          <p:cNvGrpSpPr/>
          <p:nvPr/>
        </p:nvGrpSpPr>
        <p:grpSpPr>
          <a:xfrm>
            <a:off x="1168414" y="4797137"/>
            <a:ext cx="1163577" cy="2064111"/>
            <a:chOff x="1217406" y="2115701"/>
            <a:chExt cx="1163577" cy="2064111"/>
          </a:xfrm>
        </p:grpSpPr>
        <p:pic>
          <p:nvPicPr>
            <p:cNvPr id="16" name="Picture 15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2BB224C-0BEB-4535-9EC4-EDF0C8EE7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7E032A-BC9C-4BF5-A805-7D29899BD2B6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FCA1AC-F613-4A8E-965B-AB675D7E8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4389" y="2996600"/>
            <a:ext cx="3773751" cy="3767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080CC-304B-4EF1-A786-B635C3AD5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840" y="2866257"/>
            <a:ext cx="4419575" cy="40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9 -0.01644 L -0.01409 -0.01644 C -0.01331 -0.05208 -0.01331 -0.08819 -0.01148 -0.12384 C -0.00757 -0.20046 0.00301 -0.35301 0.00301 -0.35301 C 0.00679 -0.2963 0.01045 -0.24352 0.01214 -0.18472 C 0.01358 -0.13958 0.01306 -0.09421 0.01358 -0.04907 C 0.01397 -0.07014 0.01449 -0.0912 0.01488 -0.11227 C 0.0158 -0.1831 0.0158 -0.39607 0.0175 -0.325 C 0.01958 -0.23542 0.01658 -0.14583 0.01619 -0.05602 C 0.01306 -0.07569 0.00914 -0.09468 0.00692 -0.11458 C 0.00261 -0.15324 -0.00065 -0.2706 -0.00365 -0.23148 C -0.01135 -0.13032 -0.00626 -0.02732 -0.00757 0.075 C -0.00718 -0.02176 -0.00718 -0.11852 -0.00626 -0.21505 C -0.00613 -0.22384 -0.00509 -0.19792 -0.00496 -0.18935 C -0.00104 0.06088 -0.00574 -0.12569 -0.00235 0.00231 C -0.00274 -0.04444 -0.00365 -0.0912 -0.00365 -0.13796 C -0.00365 -0.16458 -0.00352 -0.08495 -0.00235 -0.05833 C -0.00221 -0.05625 -0.00026 -0.05185 0.0004 -0.0537 C 0.00157 -0.05787 0.0004 -0.06319 0.0004 -0.06782 L 0.0004 -0.06782 " pathEditMode="relative" ptsTypes="A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080CC-304B-4EF1-A786-B635C3AD5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8749" y="2370311"/>
            <a:ext cx="4419575" cy="4018251"/>
          </a:xfrm>
          <a:prstGeom prst="rect">
            <a:avLst/>
          </a:prstGeom>
        </p:spPr>
      </p:pic>
      <p:pic>
        <p:nvPicPr>
          <p:cNvPr id="18" name="Picture 6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25E9F8B0-8D8E-4DD2-9784-9C317C3A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2" y="5219143"/>
            <a:ext cx="2723623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FEBD8FCE-8274-40F4-9F83-C939570F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691">
            <a:off x="3093943" y="806727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FE631710-6D96-4596-9B35-0EEBADA4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6797">
            <a:off x="8846194" y="782696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155782D7-537B-4798-B12A-FB5072F7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72" y="5902804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A1E1B72C-3B7F-4C9A-8E76-396A21A3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4" y="923065"/>
            <a:ext cx="2046298" cy="10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6964A24E-CF5F-4865-AA8B-F41AD5FD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26" y="4574287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AE503BD-99F8-4DD2-9BC7-E03FB6EE1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985" y="3694052"/>
            <a:ext cx="28742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9 -0.01644 L -0.01409 -0.01621 C -0.01331 -0.05209 -0.01331 -0.0882 -0.01148 -0.12385 C -0.00757 -0.20047 0.00301 -0.35301 0.00301 -0.35278 C 0.00679 -0.2963 0.01045 -0.24352 0.01214 -0.18473 C 0.01358 -0.13959 0.01306 -0.09422 0.01358 -0.04908 C 0.01397 -0.07014 0.01449 -0.09121 0.01488 -0.11227 C 0.0158 -0.18311 0.0158 -0.39607 0.0175 -0.325 C 0.01958 -0.23542 0.01658 -0.14584 0.01619 -0.05602 C 0.01306 -0.0757 0.00914 -0.09468 0.00692 -0.11459 C 0.00261 -0.15324 -0.00065 -0.27061 -0.00365 -0.23149 C -0.01135 -0.13033 -0.00626 -0.02732 -0.00757 0.075 C -0.00718 -0.02176 -0.00718 -0.11852 -0.00626 -0.21505 C -0.00613 -0.22385 -0.00509 -0.19792 -0.00496 -0.18936 C -0.00104 0.06088 -0.00574 -0.1257 -0.00235 0.00231 C -0.00274 -0.04445 -0.00365 -0.09121 -0.00365 -0.13797 C -0.00365 -0.16459 -0.00352 -0.08496 -0.00235 -0.05834 C -0.00221 -0.05625 -0.00026 -0.05186 0.0004 -0.05371 C 0.00157 -0.05787 0.0004 -0.0632 0.0004 -0.06783 L 0.0004 -0.0676 " pathEditMode="relative" rAng="0" ptsTypes="AAAAAAAAAAA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9 -0.05417 L 0.00679 -0.05417 C 0.0051 -0.07755 0.00131 -0.1007 0.0017 -0.12431 C 0.00183 -0.12917 0.00731 -0.13797 0.0081 -0.13334 C 0.01188 -0.11088 0.01071 -0.08658 0.01188 -0.0632 C 0.0111 -0.09792 0.01006 -0.13264 0.0094 -0.16736 C 0.00875 -0.19815 -0.00417 -0.28172 0.0081 -0.25996 C 0.02102 -0.23704 0.0128 -0.19514 0.01188 -0.16273 C 0.01175 -0.1544 0.00483 -0.23565 0.00431 -0.2419 C 0.00092 -0.19977 -0.00169 -0.15718 -0.00587 -0.11528 C -0.00809 -0.09306 -0.00352 -0.03959 -0.01488 -0.04977 C -0.02741 -0.06088 -0.01566 -0.09954 -0.01618 -0.12431 C -0.01657 -0.10162 -0.00509 -0.05023 -0.01736 -0.05648 C -0.03067 -0.0632 -0.02297 -0.10463 -0.02506 -0.12894 C -0.02636 -0.14375 -0.03002 -0.18866 -0.02767 -0.17408 C -0.02271 -0.14375 -0.01527 -0.05023 -0.01736 -0.08148 C -0.02023 -0.12385 -0.01723 -0.10787 -0.02245 -0.13102 L -0.01866 -0.09491 L -0.01866 -0.09491 " pathEditMode="relative" ptsTypes="AAAAAAAAAAAAAAAAA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/>
          <p:nvPr/>
        </p:nvSpPr>
        <p:spPr>
          <a:xfrm>
            <a:off x="1118914" y="1750363"/>
            <a:ext cx="9924008" cy="167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latin typeface="+mj-lt"/>
            </a:endParaRPr>
          </a:p>
        </p:txBody>
      </p:sp>
      <p:sp>
        <p:nvSpPr>
          <p:cNvPr id="1933" name="Google Shape;561;p32">
            <a:extLst>
              <a:ext uri="{FF2B5EF4-FFF2-40B4-BE49-F238E27FC236}">
                <a16:creationId xmlns:a16="http://schemas.microsoft.com/office/drawing/2014/main" xmlns="" id="{D301631B-3930-4F65-A04A-04AF3610D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624" y="2113271"/>
            <a:ext cx="10246588" cy="763600"/>
          </a:xfrm>
          <a:prstGeom prst="rect">
            <a:avLst/>
          </a:prstGeom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r>
              <a:rPr lang="en" sz="4400">
                <a:solidFill>
                  <a:schemeClr val="bg2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Bài 22: THƯ GỬI BỐ NGOÀI ĐẢO</a:t>
            </a:r>
            <a:endParaRPr sz="4400">
              <a:solidFill>
                <a:schemeClr val="bg2">
                  <a:lumMod val="75000"/>
                </a:schemeClr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34" name="Subtitle 1">
            <a:extLst>
              <a:ext uri="{FF2B5EF4-FFF2-40B4-BE49-F238E27FC236}">
                <a16:creationId xmlns:a16="http://schemas.microsoft.com/office/drawing/2014/main" xmlns="" id="{03BB6DAE-E90A-4D3E-A3D9-7848AFC89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78765" y="3367239"/>
            <a:ext cx="1747838" cy="763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sz="3591">
                <a:solidFill>
                  <a:schemeClr val="tx1"/>
                </a:solidFill>
                <a:latin typeface="+mj-lt"/>
              </a:rPr>
              <a:t>S/95</a:t>
            </a:r>
          </a:p>
        </p:txBody>
      </p:sp>
      <p:pic>
        <p:nvPicPr>
          <p:cNvPr id="1026" name="Picture 2" descr="What Is A Custodian - Cartoon Custodian Clipart - Full Size Clipart  (#380531) - PinClipart">
            <a:extLst>
              <a:ext uri="{FF2B5EF4-FFF2-40B4-BE49-F238E27FC236}">
                <a16:creationId xmlns:a16="http://schemas.microsoft.com/office/drawing/2014/main" xmlns="" id="{40E863BB-3184-42E3-A9A8-A9B31916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15" y="3941914"/>
            <a:ext cx="2159337" cy="24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ow Cartoon clipart - Janitor, Mop, Technology, transparent clip art">
            <a:extLst>
              <a:ext uri="{FF2B5EF4-FFF2-40B4-BE49-F238E27FC236}">
                <a16:creationId xmlns:a16="http://schemas.microsoft.com/office/drawing/2014/main" xmlns="" id="{D4A2EAA9-02CE-4B58-ACA0-C371787F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97" y="4058880"/>
            <a:ext cx="2768209" cy="22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EBF15C-C95C-41E3-BC06-6E62B7B35804}"/>
              </a:ext>
            </a:extLst>
          </p:cNvPr>
          <p:cNvSpPr txBox="1"/>
          <p:nvPr/>
        </p:nvSpPr>
        <p:spPr>
          <a:xfrm>
            <a:off x="1462257" y="692728"/>
            <a:ext cx="982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thấy ai trong hai bức tranh? Họ đang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EAC122-BEE0-4D27-B1D6-0B804268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3" y="558634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0035A7-FE6B-4462-AEA3-AF6DEF1B7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829" y="1231337"/>
            <a:ext cx="8988179" cy="51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4A8B467-C977-4BF8-BA0E-A96C101CDCAA}"/>
              </a:ext>
            </a:extLst>
          </p:cNvPr>
          <p:cNvGrpSpPr/>
          <p:nvPr/>
        </p:nvGrpSpPr>
        <p:grpSpPr>
          <a:xfrm>
            <a:off x="808883" y="186102"/>
            <a:ext cx="11048984" cy="6671898"/>
            <a:chOff x="808883" y="186102"/>
            <a:chExt cx="11048984" cy="66718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0D0029A-AAE6-4E14-9397-EF6D48BAB3ED}"/>
                </a:ext>
              </a:extLst>
            </p:cNvPr>
            <p:cNvSpPr txBox="1"/>
            <p:nvPr/>
          </p:nvSpPr>
          <p:spPr>
            <a:xfrm>
              <a:off x="5874959" y="2179796"/>
              <a:ext cx="5982908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Ngoài ấy chắc nhiều gió</a:t>
              </a:r>
            </a:p>
            <a:p>
              <a:r>
                <a:rPr lang="en-US" sz="3200"/>
                <a:t>Đảo không có gì che</a:t>
              </a:r>
            </a:p>
            <a:p>
              <a:r>
                <a:rPr lang="en-US" sz="32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Bố lúc nào cũng nghe.</a:t>
              </a:r>
            </a:p>
            <a:p>
              <a:r>
                <a:rPr lang="en-US" sz="3200"/>
                <a:t>Bà bảo: hàng rào biển</a:t>
              </a:r>
            </a:p>
            <a:p>
              <a:r>
                <a:rPr lang="en-US" sz="3200"/>
                <a:t>Là bố đấy, bố ơi</a:t>
              </a:r>
            </a:p>
            <a:p>
              <a:r>
                <a:rPr lang="en-US" sz="3200"/>
                <a:t>Cùng các chú bạn bố</a:t>
              </a:r>
            </a:p>
            <a:p>
              <a:r>
                <a:rPr lang="en-US" sz="3200"/>
                <a:t>Giữ đảo và giữ trời.</a:t>
              </a:r>
            </a:p>
            <a:p>
              <a:pPr algn="r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(Xuân Quỳnh)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7061A07-73F3-4ED3-89F5-E1B00E0F7A75}"/>
                </a:ext>
              </a:extLst>
            </p:cNvPr>
            <p:cNvSpPr txBox="1"/>
            <p:nvPr/>
          </p:nvSpPr>
          <p:spPr>
            <a:xfrm>
              <a:off x="808883" y="1049514"/>
              <a:ext cx="474160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Con viết thư gửi bố (…)</a:t>
              </a:r>
              <a:endParaRPr lang="vi-VN" sz="3200"/>
            </a:p>
            <a:p>
              <a:r>
                <a:rPr lang="en-US" sz="3200"/>
                <a:t>Tết con muốn gửi bố</a:t>
              </a:r>
            </a:p>
            <a:p>
              <a:r>
                <a:rPr lang="en-US" sz="3200"/>
                <a:t>Cái bánh chưng cho vui</a:t>
              </a:r>
            </a:p>
            <a:p>
              <a:r>
                <a:rPr lang="en-US" sz="32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Mà hòm thư nhỏ thôi.</a:t>
              </a:r>
            </a:p>
            <a:p>
              <a:r>
                <a:rPr lang="en-US" sz="3200"/>
                <a:t>Gửi hoa lại sợ héo</a:t>
              </a:r>
            </a:p>
            <a:p>
              <a:r>
                <a:rPr lang="en-US" sz="3200"/>
                <a:t>Đường ra đảo xa xôi</a:t>
              </a:r>
            </a:p>
            <a:p>
              <a:r>
                <a:rPr lang="en-US" sz="3200"/>
                <a:t>Con viết thư gửi vậy</a:t>
              </a:r>
            </a:p>
            <a:p>
              <a:r>
                <a:rPr lang="en-US" sz="3200"/>
                <a:t>Hẳn bố bằng lòng thôi.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B1508AE-A0D2-475E-BACB-268D1EEE3031}"/>
                </a:ext>
              </a:extLst>
            </p:cNvPr>
            <p:cNvSpPr txBox="1"/>
            <p:nvPr/>
          </p:nvSpPr>
          <p:spPr>
            <a:xfrm>
              <a:off x="2699145" y="186102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1573</Words>
  <Application>Microsoft Office PowerPoint</Application>
  <PresentationFormat>Custom</PresentationFormat>
  <Paragraphs>253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Patrick Hand</vt:lpstr>
      <vt:lpstr>Times New Roman</vt:lpstr>
      <vt:lpstr>KV-CooperBlack</vt:lpstr>
      <vt:lpstr>Arial-Rounded</vt:lpstr>
      <vt:lpstr>Scope One</vt:lpstr>
      <vt:lpstr>Kawaii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22: THƯ GỬI BỐ NGOÀI ĐẢO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Củng cố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Doodles Newsletter</dc:title>
  <dc:creator>PC</dc:creator>
  <cp:lastModifiedBy>SKY</cp:lastModifiedBy>
  <cp:revision>128</cp:revision>
  <dcterms:modified xsi:type="dcterms:W3CDTF">2022-04-20T07:10:54Z</dcterms:modified>
</cp:coreProperties>
</file>