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424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68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7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87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5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1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0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6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15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8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8FF0-8F85-4998-A547-B8CAEDA5AB69}" type="datetimeFigureOut">
              <a:rPr lang="en-US" smtClean="0"/>
              <a:t>9/22/2019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7A8AB-1626-4853-A50B-CBDB8164F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0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11" Type="http://schemas.openxmlformats.org/officeDocument/2006/relationships/image" Target="../media/image21.jp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3462" y="1579545"/>
            <a:ext cx="814771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</a:t>
            </a:r>
            <a:endParaRPr lang="en-US" sz="4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2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126" y="243663"/>
            <a:ext cx="8784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>
                <a:solidFill>
                  <a:srgbClr val="C00000"/>
                </a:solidFill>
              </a:rPr>
              <a:t>Bài</a:t>
            </a:r>
            <a:r>
              <a:rPr lang="en-US" sz="3200" b="1" u="sng" dirty="0">
                <a:solidFill>
                  <a:srgbClr val="C00000"/>
                </a:solidFill>
              </a:rPr>
              <a:t> 1: </a:t>
            </a:r>
            <a:r>
              <a:rPr lang="en-US" sz="3200" b="1" i="1" dirty="0" err="1">
                <a:solidFill>
                  <a:srgbClr val="002060"/>
                </a:solidFill>
              </a:rPr>
              <a:t>Chuyển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các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phân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số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sau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thành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phân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thập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phân</a:t>
            </a:r>
            <a:r>
              <a:rPr lang="en-US" sz="3200" b="1" i="1" dirty="0" smtClean="0">
                <a:solidFill>
                  <a:srgbClr val="002060"/>
                </a:solidFill>
              </a:rPr>
              <a:t>: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43542" y="1652454"/>
                <a:ext cx="76815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42" y="1652454"/>
                <a:ext cx="768159" cy="101752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14966" y="2960942"/>
                <a:ext cx="76815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𝟏𝟏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966" y="2960942"/>
                <a:ext cx="768159" cy="101752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Callout 2"/>
          <p:cNvSpPr/>
          <p:nvPr/>
        </p:nvSpPr>
        <p:spPr>
          <a:xfrm>
            <a:off x="2300288" y="1000125"/>
            <a:ext cx="4986337" cy="3316340"/>
          </a:xfrm>
          <a:prstGeom prst="wedgeEllipseCallout">
            <a:avLst>
              <a:gd name="adj1" fmla="val 54525"/>
              <a:gd name="adj2" fmla="val 5560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</a:rPr>
              <a:t>Thế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nào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là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phân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số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thập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phân</a:t>
            </a:r>
            <a:r>
              <a:rPr lang="en-US" sz="2800" dirty="0" smtClean="0">
                <a:solidFill>
                  <a:schemeClr val="tx1"/>
                </a:solidFill>
              </a:rPr>
              <a:t>?</a:t>
            </a:r>
            <a:endParaRPr lang="en-US" sz="28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92335" y="4211377"/>
                <a:ext cx="101341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𝟔𝟒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𝟎𝟎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335" y="4211377"/>
                <a:ext cx="1013419" cy="101752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596501" y="1653275"/>
                <a:ext cx="76815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𝟓𝟎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501" y="1653275"/>
                <a:ext cx="768159" cy="101752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072515" y="1614489"/>
                <a:ext cx="2800767" cy="1112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: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𝟑𝟎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: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515" y="1614489"/>
                <a:ext cx="2800767" cy="1112997"/>
              </a:xfrm>
              <a:prstGeom prst="rect">
                <a:avLst/>
              </a:prstGeom>
              <a:blipFill rotWithShape="0">
                <a:blip r:embed="rId7"/>
                <a:stretch>
                  <a:fillRect l="-8932" b="-9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083125" y="2934524"/>
                <a:ext cx="3159839" cy="107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𝟏𝟏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𝟒𝟒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125" y="2934524"/>
                <a:ext cx="3159839" cy="1070358"/>
              </a:xfrm>
              <a:prstGeom prst="rect">
                <a:avLst/>
              </a:prstGeom>
              <a:blipFill rotWithShape="0">
                <a:blip r:embed="rId8"/>
                <a:stretch>
                  <a:fillRect l="-7915" b="-13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205753" y="4237794"/>
                <a:ext cx="3294492" cy="1112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𝟔𝟒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: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: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753" y="4237794"/>
                <a:ext cx="3294492" cy="1112997"/>
              </a:xfrm>
              <a:prstGeom prst="rect">
                <a:avLst/>
              </a:prstGeom>
              <a:blipFill rotWithShape="0">
                <a:blip r:embed="rId9"/>
                <a:stretch>
                  <a:fillRect l="-7593" b="-8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609920" y="1647224"/>
                <a:ext cx="3139001" cy="107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𝟓𝟎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920" y="1647224"/>
                <a:ext cx="3139001" cy="1070358"/>
              </a:xfrm>
              <a:prstGeom prst="rect">
                <a:avLst/>
              </a:prstGeom>
              <a:blipFill rotWithShape="0">
                <a:blip r:embed="rId10"/>
                <a:stretch>
                  <a:fillRect l="-7767" b="-13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40" y="4316465"/>
            <a:ext cx="2105025" cy="21717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596501" y="2966993"/>
                <a:ext cx="101341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𝟓𝟎</m:t>
                          </m:r>
                        </m:den>
                      </m:f>
                    </m:oMath>
                  </m:oMathPara>
                </a14:m>
                <a:endParaRPr lang="en-US" sz="32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501" y="2966993"/>
                <a:ext cx="1013419" cy="101752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609920" y="2960942"/>
                <a:ext cx="3632726" cy="10703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𝟏𝟑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𝟓𝟎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sz="44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920" y="2960942"/>
                <a:ext cx="3632726" cy="1070358"/>
              </a:xfrm>
              <a:prstGeom prst="rect">
                <a:avLst/>
              </a:prstGeom>
              <a:blipFill rotWithShape="0">
                <a:blip r:embed="rId13"/>
                <a:stretch>
                  <a:fillRect l="-6711" b="-14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595882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2263" y="532262"/>
            <a:ext cx="7672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solidFill>
                  <a:srgbClr val="C00000"/>
                </a:solidFill>
              </a:rPr>
              <a:t>Bài</a:t>
            </a:r>
            <a:r>
              <a:rPr lang="en-US" sz="3200" b="1" u="sng" dirty="0">
                <a:solidFill>
                  <a:srgbClr val="C00000"/>
                </a:solidFill>
              </a:rPr>
              <a:t> </a:t>
            </a:r>
            <a:r>
              <a:rPr lang="en-US" sz="3200" b="1" u="sng" dirty="0" smtClean="0">
                <a:solidFill>
                  <a:srgbClr val="C00000"/>
                </a:solidFill>
              </a:rPr>
              <a:t>2: </a:t>
            </a:r>
            <a:r>
              <a:rPr lang="en-US" sz="3200" b="1" i="1" dirty="0" err="1">
                <a:solidFill>
                  <a:srgbClr val="002060"/>
                </a:solidFill>
              </a:rPr>
              <a:t>Chuyển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các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hỗn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số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sau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thành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phân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số</a:t>
            </a:r>
            <a:r>
              <a:rPr lang="en-US" sz="3200" b="1" i="1" dirty="0">
                <a:solidFill>
                  <a:srgbClr val="002060"/>
                </a:solidFill>
              </a:rPr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900753" y="1323830"/>
                <a:ext cx="668773" cy="9814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prstClr val="black"/>
                    </a:solidFill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en-US" sz="40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53" y="1323830"/>
                <a:ext cx="668773" cy="981423"/>
              </a:xfrm>
              <a:prstGeom prst="rect">
                <a:avLst/>
              </a:prstGeom>
              <a:blipFill rotWithShape="0">
                <a:blip r:embed="rId3"/>
                <a:stretch>
                  <a:fillRect l="-33028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900753" y="2689470"/>
                <a:ext cx="893193" cy="978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prstClr val="black"/>
                    </a:solidFill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endParaRPr lang="en-US" sz="40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53" y="2689470"/>
                <a:ext cx="893193" cy="978538"/>
              </a:xfrm>
              <a:prstGeom prst="rect">
                <a:avLst/>
              </a:prstGeom>
              <a:blipFill rotWithShape="0">
                <a:blip r:embed="rId4"/>
                <a:stretch>
                  <a:fillRect l="-24658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900753" y="4053507"/>
                <a:ext cx="668773" cy="979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prstClr val="black"/>
                    </a:solidFill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en-US" sz="40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53" y="4053507"/>
                <a:ext cx="668773" cy="979820"/>
              </a:xfrm>
              <a:prstGeom prst="rect">
                <a:avLst/>
              </a:prstGeom>
              <a:blipFill rotWithShape="0">
                <a:blip r:embed="rId5"/>
                <a:stretch>
                  <a:fillRect l="-33028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900752" y="5419339"/>
                <a:ext cx="1117614" cy="981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prstClr val="black"/>
                    </a:solidFill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sz="4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sz="40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endParaRPr lang="en-US" sz="40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52" y="5419339"/>
                <a:ext cx="1117614" cy="981487"/>
              </a:xfrm>
              <a:prstGeom prst="rect">
                <a:avLst/>
              </a:prstGeom>
              <a:blipFill rotWithShape="0">
                <a:blip r:embed="rId6"/>
                <a:stretch>
                  <a:fillRect l="-19672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629726" y="1323830"/>
                <a:ext cx="2911374" cy="9905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726" y="1323830"/>
                <a:ext cx="2911374" cy="990592"/>
              </a:xfrm>
              <a:prstGeom prst="rect">
                <a:avLst/>
              </a:prstGeom>
              <a:blipFill rotWithShape="0">
                <a:blip r:embed="rId7"/>
                <a:stretch>
                  <a:fillRect l="-7322" b="-128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629726" y="2708666"/>
                <a:ext cx="3135795" cy="981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𝟖𝟕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726" y="2708666"/>
                <a:ext cx="3135795" cy="981487"/>
              </a:xfrm>
              <a:prstGeom prst="rect">
                <a:avLst/>
              </a:prstGeom>
              <a:blipFill rotWithShape="0">
                <a:blip r:embed="rId8"/>
                <a:stretch>
                  <a:fillRect l="-679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629726" y="4095500"/>
                <a:ext cx="2911374" cy="9882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𝟓𝟖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726" y="4095500"/>
                <a:ext cx="2911374" cy="988284"/>
              </a:xfrm>
              <a:prstGeom prst="rect">
                <a:avLst/>
              </a:prstGeom>
              <a:blipFill rotWithShape="0">
                <a:blip r:embed="rId9"/>
                <a:stretch>
                  <a:fillRect l="-7322" b="-13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053632" y="5419339"/>
                <a:ext cx="3693640" cy="1020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sz="4000" b="1" dirty="0" smtClean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𝟑𝟐𝟕</m:t>
                        </m:r>
                      </m:num>
                      <m:den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40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40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sz="40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632" y="5419339"/>
                <a:ext cx="3693640" cy="1020279"/>
              </a:xfrm>
              <a:prstGeom prst="rect">
                <a:avLst/>
              </a:prstGeom>
              <a:blipFill rotWithShape="0">
                <a:blip r:embed="rId10"/>
                <a:stretch>
                  <a:fillRect l="-5941" b="-8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72" y="2770192"/>
            <a:ext cx="2857500" cy="190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9075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2006" y="272599"/>
            <a:ext cx="7610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>
                <a:solidFill>
                  <a:srgbClr val="C00000"/>
                </a:solidFill>
              </a:rPr>
              <a:t>Bài</a:t>
            </a:r>
            <a:r>
              <a:rPr lang="en-US" sz="3200" b="1" u="sng" dirty="0">
                <a:solidFill>
                  <a:srgbClr val="C00000"/>
                </a:solidFill>
              </a:rPr>
              <a:t> </a:t>
            </a:r>
            <a:r>
              <a:rPr lang="en-US" sz="3200" b="1" u="sng" dirty="0" smtClean="0">
                <a:solidFill>
                  <a:srgbClr val="C00000"/>
                </a:solidFill>
              </a:rPr>
              <a:t>3: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Viết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phân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thích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hợp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vào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chỗ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chấm</a:t>
            </a:r>
            <a:r>
              <a:rPr lang="en-US" sz="3200" b="1" i="1" dirty="0" smtClean="0">
                <a:solidFill>
                  <a:srgbClr val="002060"/>
                </a:solidFill>
              </a:rPr>
              <a:t>: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0826" y="1488930"/>
            <a:ext cx="277511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AutoNum type="alphaLcParenR"/>
            </a:pPr>
            <a:r>
              <a:rPr lang="en-US" sz="2800" b="1" dirty="0" smtClean="0"/>
              <a:t>1dm = ………. m</a:t>
            </a:r>
          </a:p>
          <a:p>
            <a:pPr>
              <a:lnSpc>
                <a:spcPct val="20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2800" b="1" dirty="0" smtClean="0"/>
              <a:t>2dm </a:t>
            </a:r>
            <a:r>
              <a:rPr lang="en-US" sz="2800" b="1" dirty="0" smtClean="0"/>
              <a:t>= ………. </a:t>
            </a:r>
            <a:r>
              <a:rPr lang="en-US" sz="2800" b="1" dirty="0" smtClean="0"/>
              <a:t>m</a:t>
            </a:r>
            <a:endParaRPr lang="en-US" sz="2800" b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772080" y="1532474"/>
            <a:ext cx="264848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 smtClean="0"/>
              <a:t>b) 1g = .………. kg</a:t>
            </a:r>
          </a:p>
          <a:p>
            <a:pPr>
              <a:lnSpc>
                <a:spcPct val="20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2800" b="1" dirty="0" smtClean="0"/>
              <a:t>5g </a:t>
            </a:r>
            <a:r>
              <a:rPr lang="en-US" sz="2800" b="1" dirty="0" smtClean="0"/>
              <a:t>= .………. </a:t>
            </a:r>
            <a:r>
              <a:rPr lang="en-US" sz="2800" b="1" dirty="0" smtClean="0"/>
              <a:t>kg</a:t>
            </a:r>
            <a:endParaRPr lang="en-US" sz="2800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411167" y="3883338"/>
            <a:ext cx="343235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 smtClean="0"/>
              <a:t>c) 1 </a:t>
            </a:r>
            <a:r>
              <a:rPr lang="en-US" sz="2800" b="1" dirty="0" err="1" smtClean="0"/>
              <a:t>phút</a:t>
            </a:r>
            <a:r>
              <a:rPr lang="en-US" sz="2800" b="1" dirty="0" smtClean="0"/>
              <a:t> = ………. </a:t>
            </a:r>
            <a:r>
              <a:rPr lang="en-US" sz="2800" b="1" dirty="0" err="1" smtClean="0"/>
              <a:t>giờ</a:t>
            </a:r>
            <a:endParaRPr lang="en-US" sz="2800" b="1" dirty="0" smtClean="0"/>
          </a:p>
          <a:p>
            <a:pPr>
              <a:lnSpc>
                <a:spcPct val="20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2800" b="1" dirty="0" smtClean="0"/>
              <a:t>10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phút</a:t>
            </a:r>
            <a:r>
              <a:rPr lang="en-US" sz="2800" b="1" dirty="0" smtClean="0"/>
              <a:t> = ………. </a:t>
            </a:r>
            <a:r>
              <a:rPr lang="en-US" sz="2800" b="1" dirty="0" err="1" smtClean="0"/>
              <a:t>giờ</a:t>
            </a:r>
            <a:endParaRPr lang="en-US" sz="2800" b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930311" y="1560804"/>
                <a:ext cx="69602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0311" y="1560804"/>
                <a:ext cx="696024" cy="9017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873597" y="2415462"/>
                <a:ext cx="69602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597" y="2415462"/>
                <a:ext cx="696023" cy="90178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857042" y="1615233"/>
                <a:ext cx="112562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042" y="1615233"/>
                <a:ext cx="1125629" cy="90178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746757" y="2469145"/>
                <a:ext cx="1125629" cy="938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757" y="2469145"/>
                <a:ext cx="1125629" cy="93897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260872" y="4021148"/>
                <a:ext cx="69602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872" y="4021148"/>
                <a:ext cx="696024" cy="90178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356172" y="4935245"/>
                <a:ext cx="69602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num>
                        <m:den>
                          <m:r>
                            <a:rPr lang="en-US" sz="28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172" y="4935245"/>
                <a:ext cx="696023" cy="90178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5680939" y="4855543"/>
                <a:ext cx="1404552" cy="981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en-US" sz="4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giờ</a:t>
                </a:r>
                <a:endPara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939" y="4855543"/>
                <a:ext cx="1404552" cy="981487"/>
              </a:xfrm>
              <a:prstGeom prst="rect">
                <a:avLst/>
              </a:prstGeom>
              <a:blipFill rotWithShape="0">
                <a:blip r:embed="rId9"/>
                <a:stretch>
                  <a:fillRect l="-11304" r="-10870" b="-2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2329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3" y="218364"/>
            <a:ext cx="8884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C00000"/>
                </a:solidFill>
              </a:rPr>
              <a:t>Bài</a:t>
            </a:r>
            <a:r>
              <a:rPr lang="en-US" sz="3200" b="1" u="sng" dirty="0" smtClean="0">
                <a:solidFill>
                  <a:srgbClr val="C00000"/>
                </a:solidFill>
              </a:rPr>
              <a:t> 4: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Viết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các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đo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độ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dài</a:t>
            </a:r>
            <a:r>
              <a:rPr lang="en-US" sz="3200" b="1" i="1" dirty="0" smtClean="0">
                <a:solidFill>
                  <a:srgbClr val="002060"/>
                </a:solidFill>
              </a:rPr>
              <a:t> (</a:t>
            </a:r>
            <a:r>
              <a:rPr lang="en-US" sz="3200" b="1" i="1" dirty="0" err="1" smtClean="0">
                <a:solidFill>
                  <a:srgbClr val="002060"/>
                </a:solidFill>
              </a:rPr>
              <a:t>theo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mẫu</a:t>
            </a:r>
            <a:r>
              <a:rPr lang="en-US" sz="3200" b="1" i="1" dirty="0" smtClean="0">
                <a:solidFill>
                  <a:srgbClr val="002060"/>
                </a:solidFill>
              </a:rPr>
              <a:t>):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242" y="1323830"/>
            <a:ext cx="1673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 </a:t>
            </a:r>
            <a:r>
              <a:rPr lang="en-US" sz="3200" b="1" dirty="0" smtClean="0">
                <a:solidFill>
                  <a:prstClr val="black"/>
                </a:solidFill>
              </a:rPr>
              <a:t>5m 7dm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242" y="2636290"/>
            <a:ext cx="1673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 7m </a:t>
            </a:r>
            <a:r>
              <a:rPr lang="en-US" sz="3200" b="1" dirty="0">
                <a:solidFill>
                  <a:prstClr val="black"/>
                </a:solidFill>
              </a:rPr>
              <a:t>6</a:t>
            </a:r>
            <a:r>
              <a:rPr lang="en-US" sz="3200" b="1" dirty="0" smtClean="0">
                <a:solidFill>
                  <a:prstClr val="black"/>
                </a:solidFill>
              </a:rPr>
              <a:t>dm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242" y="3948750"/>
            <a:ext cx="1789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24m 7dm</a:t>
            </a:r>
            <a:endParaRPr lang="en-US" sz="3200" b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397" y="5342030"/>
            <a:ext cx="1882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</a:rPr>
              <a:t> 40m 4dm</a:t>
            </a:r>
            <a:endParaRPr lang="en-US" sz="3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050268" y="1215530"/>
                <a:ext cx="3400290" cy="801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0070C0"/>
                    </a:solidFill>
                  </a:rPr>
                  <a:t>= 5m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0070C0"/>
                    </a:solidFill>
                  </a:rPr>
                  <a:t>m = 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0070C0"/>
                    </a:solidFill>
                  </a:rPr>
                  <a:t>m</a:t>
                </a:r>
                <a:endParaRPr lang="en-US" sz="32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0268" y="1215530"/>
                <a:ext cx="3400290" cy="801373"/>
              </a:xfrm>
              <a:prstGeom prst="rect">
                <a:avLst/>
              </a:prstGeom>
              <a:blipFill rotWithShape="0">
                <a:blip r:embed="rId3"/>
                <a:stretch>
                  <a:fillRect l="-4480" r="-3763" b="-1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379" y="920453"/>
            <a:ext cx="1346477" cy="134647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140549" y="2582140"/>
                <a:ext cx="3400290" cy="8347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FF0000"/>
                    </a:solidFill>
                  </a:rPr>
                  <a:t>= 7m 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 = </a:t>
                </a:r>
                <a:r>
                  <a:rPr lang="en-US" sz="3200" b="1" dirty="0">
                    <a:solidFill>
                      <a:srgbClr val="FF0000"/>
                    </a:solidFill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</a:t>
                </a:r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549" y="2582140"/>
                <a:ext cx="3400290" cy="834716"/>
              </a:xfrm>
              <a:prstGeom prst="rect">
                <a:avLst/>
              </a:prstGeom>
              <a:blipFill rotWithShape="0">
                <a:blip r:embed="rId5"/>
                <a:stretch>
                  <a:fillRect l="-4480" r="-3763" b="-8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270392" y="3861257"/>
                <a:ext cx="3817071" cy="801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FF0000"/>
                    </a:solidFill>
                  </a:rPr>
                  <a:t>= </a:t>
                </a:r>
                <a:r>
                  <a:rPr lang="en-US" sz="3200" b="1" dirty="0">
                    <a:solidFill>
                      <a:srgbClr val="FF0000"/>
                    </a:solidFill>
                  </a:rPr>
                  <a:t>2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4m 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 = 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24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</a:t>
                </a:r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392" y="3861257"/>
                <a:ext cx="3817071" cy="801373"/>
              </a:xfrm>
              <a:prstGeom prst="rect">
                <a:avLst/>
              </a:prstGeom>
              <a:blipFill rotWithShape="0">
                <a:blip r:embed="rId6"/>
                <a:stretch>
                  <a:fillRect l="-3987" r="-3190" b="-1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302252" y="5228923"/>
                <a:ext cx="3817071" cy="8023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FF0000"/>
                    </a:solidFill>
                  </a:rPr>
                  <a:t>= 40m 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 = 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40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</a:rPr>
                  <a:t>m</a:t>
                </a:r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252" y="5228923"/>
                <a:ext cx="3817071" cy="802399"/>
              </a:xfrm>
              <a:prstGeom prst="rect">
                <a:avLst/>
              </a:prstGeom>
              <a:blipFill rotWithShape="0">
                <a:blip r:embed="rId7"/>
                <a:stretch>
                  <a:fillRect l="-4153" r="-3195" b="-12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955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183" y="218364"/>
            <a:ext cx="88846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rgbClr val="C00000"/>
                </a:solidFill>
              </a:rPr>
              <a:t>Bài</a:t>
            </a:r>
            <a:r>
              <a:rPr lang="en-US" sz="3200" b="1" u="sng" dirty="0" smtClean="0">
                <a:solidFill>
                  <a:srgbClr val="C00000"/>
                </a:solidFill>
              </a:rPr>
              <a:t> </a:t>
            </a:r>
            <a:r>
              <a:rPr lang="en-US" sz="3200" b="1" u="sng" dirty="0">
                <a:solidFill>
                  <a:srgbClr val="C00000"/>
                </a:solidFill>
              </a:rPr>
              <a:t>5</a:t>
            </a:r>
            <a:r>
              <a:rPr lang="en-US" sz="3200" b="1" u="sng" dirty="0" smtClean="0">
                <a:solidFill>
                  <a:srgbClr val="C00000"/>
                </a:solidFill>
              </a:rPr>
              <a:t>: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Một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sợi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dây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dài</a:t>
            </a:r>
            <a:r>
              <a:rPr lang="en-US" sz="3200" b="1" i="1" dirty="0" smtClean="0">
                <a:solidFill>
                  <a:srgbClr val="002060"/>
                </a:solidFill>
              </a:rPr>
              <a:t> 2m 35cm.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Hãy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viết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đo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độ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dài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của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sợi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dây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dưới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dạng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số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đo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có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đơn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vị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là</a:t>
            </a:r>
            <a:r>
              <a:rPr lang="en-US" sz="3200" b="1" i="1" dirty="0" smtClean="0">
                <a:solidFill>
                  <a:srgbClr val="002060"/>
                </a:solidFill>
              </a:rPr>
              <a:t>: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xăng-ti-mét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smtClean="0">
                <a:solidFill>
                  <a:srgbClr val="002060"/>
                </a:solidFill>
              </a:rPr>
              <a:t>;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đề</a:t>
            </a:r>
            <a:r>
              <a:rPr lang="en-US" sz="3200" b="1" i="1" dirty="0" smtClean="0">
                <a:solidFill>
                  <a:srgbClr val="002060"/>
                </a:solidFill>
              </a:rPr>
              <a:t>-xi-</a:t>
            </a:r>
            <a:r>
              <a:rPr lang="en-US" sz="3200" b="1" i="1" dirty="0" err="1" smtClean="0">
                <a:solidFill>
                  <a:srgbClr val="002060"/>
                </a:solidFill>
              </a:rPr>
              <a:t>mét</a:t>
            </a:r>
            <a:r>
              <a:rPr lang="en-US" sz="3200" b="1" i="1" dirty="0" smtClean="0">
                <a:solidFill>
                  <a:srgbClr val="002060"/>
                </a:solidFill>
              </a:rPr>
              <a:t> ; </a:t>
            </a:r>
            <a:r>
              <a:rPr lang="en-US" sz="3200" b="1" i="1" dirty="0" err="1" smtClean="0">
                <a:solidFill>
                  <a:srgbClr val="002060"/>
                </a:solidFill>
              </a:rPr>
              <a:t>mét</a:t>
            </a:r>
            <a:r>
              <a:rPr lang="en-US" sz="3200" b="1" i="1" dirty="0" smtClean="0">
                <a:solidFill>
                  <a:srgbClr val="002060"/>
                </a:solidFill>
              </a:rPr>
              <a:t>.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86888" y="1807569"/>
                <a:ext cx="7960212" cy="3060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 dirty="0" err="1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Đổi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:    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2m 35 cm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=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235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cm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 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2</m:t>
                    </m:r>
                    <m:r>
                      <m:rPr>
                        <m:nor/>
                      </m:rPr>
                      <a:rPr lang="en-US" sz="3200" b="1" i="0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0</m:t>
                    </m:r>
                    <m:f>
                      <m:f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dm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=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20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dm</a:t>
                </a:r>
                <a:endParaRPr lang="en-US" sz="3200" b="1" dirty="0" smtClean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= 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1" i="0" smtClean="0">
                            <a:solidFill>
                              <a:srgbClr val="FF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m</a:t>
                </a:r>
                <a:endParaRPr lang="en-US" sz="3200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88" y="1807569"/>
                <a:ext cx="7960212" cy="3060710"/>
              </a:xfrm>
              <a:prstGeom prst="rect">
                <a:avLst/>
              </a:prstGeom>
              <a:blipFill rotWithShape="0">
                <a:blip r:embed="rId3"/>
                <a:stretch>
                  <a:fillRect l="-1991" b="-2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743" y="4154706"/>
            <a:ext cx="3127257" cy="25941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57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tiet 12 luyen tap chung[20190922231624218].mdb"/>
  <p:tag name="ARS_RESPONSE_PERSONNUM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183</Words>
  <Application>Microsoft Office PowerPoint</Application>
  <PresentationFormat>On-screen Show 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MaiHongBui</dc:creator>
  <cp:lastModifiedBy>Admin</cp:lastModifiedBy>
  <cp:revision>11</cp:revision>
  <dcterms:created xsi:type="dcterms:W3CDTF">2016-08-18T03:29:57Z</dcterms:created>
  <dcterms:modified xsi:type="dcterms:W3CDTF">2019-09-22T16:33:04Z</dcterms:modified>
</cp:coreProperties>
</file>