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5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4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0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5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7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6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2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7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4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9121" y="2470251"/>
            <a:ext cx="73561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cs typeface="Arial" panose="020B0604020202020204" pitchFamily="34" charset="0"/>
              </a:rPr>
              <a:t>LUYỆN </a:t>
            </a:r>
            <a:r>
              <a:rPr lang="en-US" sz="6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TẬP CHUNG</a:t>
            </a:r>
            <a:endParaRPr lang="en-US" sz="66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4602" y="-28730"/>
                <a:ext cx="8980226" cy="1576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Bài</a:t>
                </a:r>
                <a:r>
                  <a:rPr lang="en-US" sz="2800" b="1" u="sng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1</a:t>
                </a:r>
                <a:r>
                  <a:rPr lang="en-US" sz="2800" b="1" u="sng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: </a:t>
                </a:r>
                <a:r>
                  <a:rPr lang="en-US" sz="2800" b="1" i="1" dirty="0" err="1">
                    <a:solidFill>
                      <a:prstClr val="black"/>
                    </a:solidFill>
                    <a:latin typeface="Calibri" panose="020F0502020204030204" pitchFamily="34" charset="0"/>
                  </a:rPr>
                  <a:t>Một</a:t>
                </a:r>
                <a:r>
                  <a:rPr lang="en-US" sz="2800" b="1" i="1" dirty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lớp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học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có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28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học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sinh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trong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đó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số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em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nam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bằng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số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em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nữ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.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Hỏi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lớp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học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đó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có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bao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nhiêu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em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nữ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bao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nhiêu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em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nam</a:t>
                </a:r>
                <a:r>
                  <a:rPr lang="en-US" sz="2800" b="1" i="1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?</a:t>
                </a:r>
                <a:endParaRPr lang="en-US" sz="2800" b="1" i="1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02" y="-28730"/>
                <a:ext cx="8980226" cy="1576457"/>
              </a:xfrm>
              <a:prstGeom prst="rect">
                <a:avLst/>
              </a:prstGeom>
              <a:blipFill rotWithShape="0">
                <a:blip r:embed="rId2"/>
                <a:stretch>
                  <a:fillRect l="-1426" t="-3475" b="-10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58431" y="1449224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giải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746078" y="1881751"/>
            <a:ext cx="17773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4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Ta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sơ</a:t>
            </a:r>
            <a:r>
              <a:rPr lang="en-US" altLang="en-US" sz="24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đồ</a:t>
            </a:r>
            <a:r>
              <a:rPr lang="en-US" altLang="en-US" sz="24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:</a:t>
            </a:r>
            <a:r>
              <a:rPr lang="en-US" altLang="en-US" sz="2400" b="1" dirty="0" smtClean="0">
                <a:latin typeface="Calibri" panose="020F0502020204030204" pitchFamily="34" charset="0"/>
              </a:rPr>
              <a:t> </a:t>
            </a:r>
            <a:endParaRPr lang="en-US" altLang="en-US" sz="2400" b="1" dirty="0" smtClean="0">
              <a:latin typeface="Calibri" panose="020F0502020204030204" pitchFamily="34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203278" y="2412879"/>
            <a:ext cx="124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4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HS </a:t>
            </a:r>
            <a:r>
              <a:rPr lang="en-US" altLang="en-US" sz="2400" b="1" dirty="0" err="1" smtClean="0">
                <a:solidFill>
                  <a:srgbClr val="FF3300"/>
                </a:solidFill>
                <a:latin typeface="Calibri" panose="020F0502020204030204" pitchFamily="34" charset="0"/>
              </a:rPr>
              <a:t>nam</a:t>
            </a:r>
            <a:r>
              <a:rPr lang="en-US" altLang="en-US" sz="24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:</a:t>
            </a:r>
            <a:endParaRPr lang="en-US" altLang="en-US" sz="2400" b="1" dirty="0" smtClean="0">
              <a:latin typeface="Calibri" panose="020F0502020204030204" pitchFamily="34" charset="0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2624918" y="2641479"/>
            <a:ext cx="1433513" cy="249237"/>
            <a:chOff x="3048000" y="3214687"/>
            <a:chExt cx="1433513" cy="249238"/>
          </a:xfrm>
        </p:grpSpPr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3775075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18" name="Line 35"/>
            <p:cNvSpPr>
              <a:spLocks noChangeShapeType="1"/>
            </p:cNvSpPr>
            <p:nvPr/>
          </p:nvSpPr>
          <p:spPr bwMode="auto">
            <a:xfrm>
              <a:off x="4481513" y="32289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1207127" y="2913069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4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HS </a:t>
            </a:r>
            <a:r>
              <a:rPr lang="en-US" altLang="en-US" sz="2400" b="1" dirty="0" err="1" smtClean="0">
                <a:solidFill>
                  <a:srgbClr val="FF3300"/>
                </a:solidFill>
                <a:latin typeface="Calibri" panose="020F0502020204030204" pitchFamily="34" charset="0"/>
              </a:rPr>
              <a:t>nữ</a:t>
            </a:r>
            <a:r>
              <a:rPr lang="en-US" altLang="en-US" sz="24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:</a:t>
            </a:r>
            <a:endParaRPr lang="en-US" altLang="en-US" sz="2400" b="1" dirty="0" smtClean="0">
              <a:latin typeface="Calibri" panose="020F0502020204030204" pitchFamily="34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611272" y="3054319"/>
            <a:ext cx="3617913" cy="258763"/>
            <a:chOff x="3048000" y="3900487"/>
            <a:chExt cx="3617913" cy="258763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52228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450215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>
              <a:off x="59436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>
              <a:off x="5216525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33" name="Line 49"/>
            <p:cNvSpPr>
              <a:spLocks noChangeShapeType="1"/>
            </p:cNvSpPr>
            <p:nvPr/>
          </p:nvSpPr>
          <p:spPr bwMode="auto">
            <a:xfrm>
              <a:off x="5949950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34" name="Line 50"/>
            <p:cNvSpPr>
              <a:spLocks noChangeShapeType="1"/>
            </p:cNvSpPr>
            <p:nvPr/>
          </p:nvSpPr>
          <p:spPr bwMode="auto">
            <a:xfrm>
              <a:off x="6665913" y="392906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6265699" y="2319216"/>
            <a:ext cx="1345740" cy="1143000"/>
            <a:chOff x="7543800" y="3138487"/>
            <a:chExt cx="1345740" cy="1143000"/>
          </a:xfrm>
        </p:grpSpPr>
        <p:sp>
          <p:nvSpPr>
            <p:cNvPr id="38" name="AutoShape 62"/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39" name="Text Box 98"/>
            <p:cNvSpPr txBox="1">
              <a:spLocks noChangeArrowheads="1"/>
            </p:cNvSpPr>
            <p:nvPr/>
          </p:nvSpPr>
          <p:spPr bwMode="auto">
            <a:xfrm>
              <a:off x="7985125" y="3271837"/>
              <a:ext cx="90441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 smtClean="0">
                  <a:solidFill>
                    <a:srgbClr val="0000FF"/>
                  </a:solidFill>
                  <a:latin typeface="Calibri" panose="020F0502020204030204" pitchFamily="34" charset="0"/>
                </a:rPr>
                <a:t>28 HS</a:t>
              </a:r>
              <a:endParaRPr lang="en-US" altLang="en-US" sz="2400" b="1" dirty="0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624917" y="2109796"/>
            <a:ext cx="1385141" cy="676681"/>
            <a:chOff x="3124200" y="2616312"/>
            <a:chExt cx="3429000" cy="598375"/>
          </a:xfrm>
        </p:grpSpPr>
        <p:sp>
          <p:nvSpPr>
            <p:cNvPr id="41" name="AutoShape 103"/>
            <p:cNvSpPr>
              <a:spLocks/>
            </p:cNvSpPr>
            <p:nvPr/>
          </p:nvSpPr>
          <p:spPr bwMode="auto">
            <a:xfrm rot="-5400000">
              <a:off x="4686300" y="1347787"/>
              <a:ext cx="304800" cy="3429000"/>
            </a:xfrm>
            <a:prstGeom prst="rightBrace">
              <a:avLst>
                <a:gd name="adj1" fmla="val 93750"/>
                <a:gd name="adj2" fmla="val 520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42" name="Text Box 106"/>
            <p:cNvSpPr txBox="1">
              <a:spLocks noChangeArrowheads="1"/>
            </p:cNvSpPr>
            <p:nvPr/>
          </p:nvSpPr>
          <p:spPr bwMode="auto">
            <a:xfrm>
              <a:off x="3927571" y="2616312"/>
              <a:ext cx="1822257" cy="404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 smtClean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  <a:endParaRPr lang="en-US" altLang="en-US" sz="2400" b="1" dirty="0">
                <a:solidFill>
                  <a:srgbClr val="FF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2646197" y="3227356"/>
            <a:ext cx="3546475" cy="601534"/>
            <a:chOff x="3048000" y="4281487"/>
            <a:chExt cx="4267200" cy="788974"/>
          </a:xfrm>
        </p:grpSpPr>
        <p:sp>
          <p:nvSpPr>
            <p:cNvPr id="44" name="AutoShape 105"/>
            <p:cNvSpPr>
              <a:spLocks/>
            </p:cNvSpPr>
            <p:nvPr/>
          </p:nvSpPr>
          <p:spPr bwMode="auto">
            <a:xfrm rot="5400000" flipV="1">
              <a:off x="4953000" y="2376487"/>
              <a:ext cx="457200" cy="4267200"/>
            </a:xfrm>
            <a:prstGeom prst="rightBrace">
              <a:avLst>
                <a:gd name="adj1" fmla="val 58333"/>
                <a:gd name="adj2" fmla="val 526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45" name="Text Box 107"/>
            <p:cNvSpPr txBox="1">
              <a:spLocks noChangeArrowheads="1"/>
            </p:cNvSpPr>
            <p:nvPr/>
          </p:nvSpPr>
          <p:spPr bwMode="auto">
            <a:xfrm>
              <a:off x="5105400" y="4662487"/>
              <a:ext cx="885691" cy="407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 smtClean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  <a:endParaRPr lang="en-US" altLang="en-US" sz="2400" b="1" dirty="0">
                <a:solidFill>
                  <a:srgbClr val="FF0066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1048361" y="3874925"/>
            <a:ext cx="707116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Tổng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số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phần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nhau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là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 2 + 5 = 7 (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phần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Số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học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sinh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nam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là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            28 : 7 x 2 = 8 (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học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sinh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Số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học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sinh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nữ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là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             28 – 8 = 20 (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học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sinh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                     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Đáp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số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nam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8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em</a:t>
            </a:r>
            <a:endParaRPr lang="en-US" altLang="en-US" sz="24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                                       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nữ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20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em</a:t>
            </a:r>
            <a:r>
              <a:rPr lang="en-US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endParaRPr lang="en-US" altLang="en-US" sz="24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90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2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602" y="-28730"/>
            <a:ext cx="8980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  <a:latin typeface="Calibri" panose="020F0502020204030204" pitchFamily="34" charset="0"/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2: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Tính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chu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vi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mảnh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đất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hình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chữ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nhật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biết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chiều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dài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gấp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2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lần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chiều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rộng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và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hơn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chiều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rộng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15m.</a:t>
            </a:r>
            <a:endParaRPr lang="en-US" sz="28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8431" y="998846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giải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759726" y="1472313"/>
            <a:ext cx="20472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Ta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sơ</a:t>
            </a:r>
            <a:r>
              <a:rPr lang="en-US" altLang="en-US" sz="2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đồ</a:t>
            </a:r>
            <a:r>
              <a:rPr lang="en-US" altLang="en-US" sz="2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:</a:t>
            </a:r>
            <a:r>
              <a:rPr lang="en-US" altLang="en-US" sz="2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3666" y="2017049"/>
            <a:ext cx="18891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800" b="1" dirty="0" err="1" smtClean="0">
                <a:solidFill>
                  <a:srgbClr val="FF3300"/>
                </a:solidFill>
                <a:latin typeface="Calibri" panose="020F0502020204030204" pitchFamily="34" charset="0"/>
              </a:rPr>
              <a:t>Chiều</a:t>
            </a:r>
            <a:r>
              <a:rPr lang="en-US" altLang="en-US" sz="28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FF3300"/>
                </a:solidFill>
                <a:latin typeface="Calibri" panose="020F0502020204030204" pitchFamily="34" charset="0"/>
              </a:rPr>
              <a:t>rộng</a:t>
            </a:r>
            <a:r>
              <a:rPr lang="en-US" altLang="en-US" sz="28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:</a:t>
            </a:r>
            <a:endParaRPr lang="en-US" altLang="en-US" sz="28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2638566" y="2150153"/>
            <a:ext cx="706438" cy="249237"/>
            <a:chOff x="3048000" y="3214687"/>
            <a:chExt cx="706438" cy="249238"/>
          </a:xfrm>
        </p:grpSpPr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611561" y="2502784"/>
            <a:ext cx="18358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800" b="1" dirty="0" err="1" smtClean="0">
                <a:solidFill>
                  <a:srgbClr val="FF3300"/>
                </a:solidFill>
                <a:latin typeface="Calibri" panose="020F0502020204030204" pitchFamily="34" charset="0"/>
              </a:rPr>
              <a:t>Chiều</a:t>
            </a:r>
            <a:r>
              <a:rPr lang="en-US" altLang="en-US" sz="28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FF3300"/>
                </a:solidFill>
                <a:latin typeface="Calibri" panose="020F0502020204030204" pitchFamily="34" charset="0"/>
              </a:rPr>
              <a:t>dài</a:t>
            </a:r>
            <a:r>
              <a:rPr lang="en-US" altLang="en-US" sz="2800" b="1" dirty="0">
                <a:solidFill>
                  <a:srgbClr val="FF3300"/>
                </a:solidFill>
                <a:latin typeface="Calibri" panose="020F0502020204030204" pitchFamily="34" charset="0"/>
              </a:rPr>
              <a:t>:</a:t>
            </a:r>
            <a:endParaRPr lang="en-US" altLang="en-US" sz="28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624920" y="2699473"/>
            <a:ext cx="1427163" cy="258763"/>
            <a:chOff x="3048000" y="3900487"/>
            <a:chExt cx="1427163" cy="258763"/>
          </a:xfrm>
        </p:grpSpPr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 rot="16200000">
            <a:off x="3457169" y="2127841"/>
            <a:ext cx="606152" cy="841897"/>
            <a:chOff x="7543800" y="3138485"/>
            <a:chExt cx="556535" cy="1313196"/>
          </a:xfrm>
        </p:grpSpPr>
        <p:sp>
          <p:nvSpPr>
            <p:cNvPr id="38" name="AutoShape 62"/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 Box 98"/>
            <p:cNvSpPr txBox="1">
              <a:spLocks noChangeArrowheads="1"/>
            </p:cNvSpPr>
            <p:nvPr/>
          </p:nvSpPr>
          <p:spPr bwMode="auto">
            <a:xfrm rot="5400000">
              <a:off x="7203542" y="3554887"/>
              <a:ext cx="1313196" cy="480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 dirty="0" smtClean="0">
                  <a:solidFill>
                    <a:srgbClr val="0000FF"/>
                  </a:solidFill>
                  <a:latin typeface="Calibri" panose="020F0502020204030204" pitchFamily="34" charset="0"/>
                </a:rPr>
                <a:t>15m</a:t>
              </a:r>
              <a:endParaRPr lang="en-US" altLang="en-US" sz="2800" b="1" dirty="0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1062009" y="3465487"/>
            <a:ext cx="7041030" cy="325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Hiệu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số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phần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nhau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là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 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2 - 1 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= 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 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phần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Chiều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rộng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mảnh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đất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là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       15 : 1 x 1 = 15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Chiều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dài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mảnh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đất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là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             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15 x 2 = 30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Chu vi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mảnh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đất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là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         (15 + 30) x 2 = 90 (m)</a:t>
            </a:r>
            <a:endParaRPr lang="en-US" altLang="en-US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                     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Đáp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số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90m</a:t>
            </a:r>
            <a:endParaRPr lang="en-US" altLang="en-US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3344669" y="243578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005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2" grpId="0"/>
      <p:bldP spid="46" grpId="0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C00000"/>
                </a:solidFill>
              </a:rPr>
              <a:t>Bài</a:t>
            </a:r>
            <a:r>
              <a:rPr lang="en-US" sz="3200" b="1" u="sng" dirty="0">
                <a:solidFill>
                  <a:srgbClr val="C00000"/>
                </a:solidFill>
              </a:rPr>
              <a:t> </a:t>
            </a:r>
            <a:r>
              <a:rPr lang="en-US" sz="3200" b="1" u="sng" dirty="0" smtClean="0">
                <a:solidFill>
                  <a:srgbClr val="C00000"/>
                </a:solidFill>
              </a:rPr>
              <a:t>3: </a:t>
            </a:r>
            <a:r>
              <a:rPr lang="en-US" sz="3200" b="1" i="1" dirty="0" err="1">
                <a:solidFill>
                  <a:prstClr val="black"/>
                </a:solidFill>
              </a:rPr>
              <a:t>Một</a:t>
            </a:r>
            <a:r>
              <a:rPr lang="en-US" sz="3200" b="1" i="1" dirty="0">
                <a:solidFill>
                  <a:prstClr val="black"/>
                </a:solidFill>
              </a:rPr>
              <a:t> </a:t>
            </a:r>
            <a:r>
              <a:rPr lang="en-US" sz="3200" b="1" i="1" dirty="0" smtClean="0">
                <a:solidFill>
                  <a:prstClr val="black"/>
                </a:solidFill>
              </a:rPr>
              <a:t>ô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tô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cứ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đi</a:t>
            </a:r>
            <a:r>
              <a:rPr lang="en-US" sz="3200" b="1" i="1" dirty="0" smtClean="0">
                <a:solidFill>
                  <a:prstClr val="black"/>
                </a:solidFill>
              </a:rPr>
              <a:t> 100km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thì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tiêu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thụ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hết</a:t>
            </a:r>
            <a:r>
              <a:rPr lang="en-US" sz="3200" b="1" i="1" dirty="0" smtClean="0">
                <a:solidFill>
                  <a:prstClr val="black"/>
                </a:solidFill>
              </a:rPr>
              <a:t> 12l </a:t>
            </a:r>
            <a:r>
              <a:rPr lang="en-US" sz="3200" b="1" i="1" dirty="0" err="1" smtClean="0">
                <a:solidFill>
                  <a:prstClr val="black"/>
                </a:solidFill>
              </a:rPr>
              <a:t>xăng</a:t>
            </a:r>
            <a:r>
              <a:rPr lang="en-US" sz="3200" b="1" i="1" dirty="0" smtClean="0">
                <a:solidFill>
                  <a:prstClr val="black"/>
                </a:solidFill>
              </a:rPr>
              <a:t>. </a:t>
            </a:r>
            <a:r>
              <a:rPr lang="en-US" sz="3200" b="1" i="1" dirty="0" err="1" smtClean="0">
                <a:solidFill>
                  <a:prstClr val="black"/>
                </a:solidFill>
              </a:rPr>
              <a:t>Nếu</a:t>
            </a:r>
            <a:r>
              <a:rPr lang="en-US" sz="3200" b="1" i="1" dirty="0" smtClean="0">
                <a:solidFill>
                  <a:prstClr val="black"/>
                </a:solidFill>
              </a:rPr>
              <a:t> ô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tô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đã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đi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được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quãng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đường</a:t>
            </a:r>
            <a:r>
              <a:rPr lang="en-US" sz="3200" b="1" i="1" dirty="0" smtClean="0">
                <a:solidFill>
                  <a:prstClr val="black"/>
                </a:solidFill>
              </a:rPr>
              <a:t> 50km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thì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tiêu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thụ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hết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bao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nhiêu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lít</a:t>
            </a:r>
            <a:r>
              <a:rPr lang="en-US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err="1" smtClean="0">
                <a:solidFill>
                  <a:prstClr val="black"/>
                </a:solidFill>
              </a:rPr>
              <a:t>xăng</a:t>
            </a:r>
            <a:r>
              <a:rPr lang="en-US" sz="3200" b="1" i="1" dirty="0" smtClean="0">
                <a:solidFill>
                  <a:prstClr val="black"/>
                </a:solidFill>
              </a:rPr>
              <a:t>?</a:t>
            </a:r>
            <a:endParaRPr lang="en-US" sz="3200" b="1" i="1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18" y="4466839"/>
            <a:ext cx="28575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3330" y="1763290"/>
            <a:ext cx="31085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Tóm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tắt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100km: 12l </a:t>
            </a:r>
            <a:r>
              <a:rPr lang="en-US" sz="3200" b="1" dirty="0" err="1" smtClean="0">
                <a:solidFill>
                  <a:srgbClr val="C00000"/>
                </a:solidFill>
              </a:rPr>
              <a:t>xăng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 smtClean="0">
                <a:solidFill>
                  <a:srgbClr val="C00000"/>
                </a:solidFill>
              </a:rPr>
              <a:t>50km: </a:t>
            </a:r>
            <a:r>
              <a:rPr lang="en-US" sz="3200" b="1" dirty="0">
                <a:solidFill>
                  <a:srgbClr val="C00000"/>
                </a:solidFill>
              </a:rPr>
              <a:t>…. l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xăng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?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6924" y="3431046"/>
            <a:ext cx="46853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giải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3200" b="1" dirty="0" smtClean="0">
                <a:solidFill>
                  <a:srgbClr val="C00000"/>
                </a:solidFill>
              </a:rPr>
              <a:t>100km </a:t>
            </a:r>
            <a:r>
              <a:rPr lang="en-US" sz="3200" b="1" dirty="0" err="1" smtClean="0">
                <a:solidFill>
                  <a:srgbClr val="C00000"/>
                </a:solidFill>
              </a:rPr>
              <a:t>gấp</a:t>
            </a:r>
            <a:r>
              <a:rPr lang="en-US" sz="3200" b="1" dirty="0" smtClean="0">
                <a:solidFill>
                  <a:srgbClr val="C00000"/>
                </a:solidFill>
              </a:rPr>
              <a:t> 50km </a:t>
            </a:r>
            <a:r>
              <a:rPr lang="en-US" sz="3200" b="1" dirty="0" err="1" smtClean="0">
                <a:solidFill>
                  <a:srgbClr val="C00000"/>
                </a:solidFill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lần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là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      100 : 50 = 2 (</a:t>
            </a:r>
            <a:r>
              <a:rPr lang="en-US" sz="3200" b="1" dirty="0" err="1" smtClean="0">
                <a:solidFill>
                  <a:srgbClr val="C00000"/>
                </a:solidFill>
              </a:rPr>
              <a:t>lần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xăng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đã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tiêu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thụ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là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        12 : 2 = 6(l)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                   </a:t>
            </a:r>
            <a:r>
              <a:rPr lang="en-US" sz="3200" b="1" dirty="0" err="1" smtClean="0">
                <a:solidFill>
                  <a:srgbClr val="C00000"/>
                </a:solidFill>
              </a:rPr>
              <a:t>Đáp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</a:rPr>
              <a:t>: 6l </a:t>
            </a:r>
            <a:r>
              <a:rPr lang="en-US" sz="3200" b="1" dirty="0" err="1" smtClean="0">
                <a:solidFill>
                  <a:srgbClr val="C00000"/>
                </a:solidFill>
              </a:rPr>
              <a:t>xăng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80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4: </a:t>
            </a:r>
            <a:r>
              <a:rPr lang="en-US" sz="2800" b="1" i="1" dirty="0" smtClean="0">
                <a:solidFill>
                  <a:prstClr val="black"/>
                </a:solidFill>
              </a:rPr>
              <a:t>Theo </a:t>
            </a:r>
            <a:r>
              <a:rPr lang="en-US" sz="2800" b="1" i="1" dirty="0" err="1" smtClean="0">
                <a:solidFill>
                  <a:prstClr val="black"/>
                </a:solidFill>
              </a:rPr>
              <a:t>dự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định</a:t>
            </a:r>
            <a:r>
              <a:rPr lang="en-US" sz="2800" b="1" i="1" dirty="0" smtClean="0">
                <a:solidFill>
                  <a:prstClr val="black"/>
                </a:solidFill>
              </a:rPr>
              <a:t>,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xưởng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mộc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phải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làm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trong</a:t>
            </a:r>
            <a:r>
              <a:rPr lang="en-US" sz="2800" b="1" i="1" dirty="0" smtClean="0">
                <a:solidFill>
                  <a:prstClr val="black"/>
                </a:solidFill>
              </a:rPr>
              <a:t> 30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ngày</a:t>
            </a:r>
            <a:r>
              <a:rPr lang="en-US" sz="2800" b="1" i="1" dirty="0" smtClean="0">
                <a:solidFill>
                  <a:prstClr val="black"/>
                </a:solidFill>
              </a:rPr>
              <a:t>,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mỗi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ngày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đóng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được</a:t>
            </a:r>
            <a:r>
              <a:rPr lang="en-US" sz="2800" b="1" i="1" dirty="0" smtClean="0">
                <a:solidFill>
                  <a:prstClr val="black"/>
                </a:solidFill>
              </a:rPr>
              <a:t> 12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bộ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bàn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ghế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thì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mới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hoàn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thành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kế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hoạch</a:t>
            </a:r>
            <a:r>
              <a:rPr lang="en-US" sz="2800" b="1" i="1" dirty="0" smtClean="0">
                <a:solidFill>
                  <a:prstClr val="black"/>
                </a:solidFill>
              </a:rPr>
              <a:t>. Do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cải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tiến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kĩ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thuật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nên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mỗi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ngày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xưởng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đó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đóng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được</a:t>
            </a:r>
            <a:r>
              <a:rPr lang="en-US" sz="2800" b="1" i="1" dirty="0" smtClean="0">
                <a:solidFill>
                  <a:prstClr val="black"/>
                </a:solidFill>
              </a:rPr>
              <a:t> 18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bộ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bàn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ghế</a:t>
            </a:r>
            <a:r>
              <a:rPr lang="en-US" sz="2800" b="1" i="1" dirty="0" smtClean="0">
                <a:solidFill>
                  <a:prstClr val="black"/>
                </a:solidFill>
              </a:rPr>
              <a:t>. </a:t>
            </a:r>
            <a:r>
              <a:rPr lang="en-US" sz="2800" b="1" i="1" dirty="0" err="1" smtClean="0">
                <a:solidFill>
                  <a:prstClr val="black"/>
                </a:solidFill>
              </a:rPr>
              <a:t>Hỏi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xưởng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mộc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làm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trong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nhiêu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ngày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thì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hoàn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thành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kế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hoạch</a:t>
            </a:r>
            <a:r>
              <a:rPr lang="en-US" sz="2800" b="1" i="1" dirty="0" smtClean="0">
                <a:solidFill>
                  <a:prstClr val="black"/>
                </a:solidFill>
              </a:rPr>
              <a:t>?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4134" y="2310796"/>
            <a:ext cx="53949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C00000"/>
                </a:solidFill>
              </a:rPr>
              <a:t>Bài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giải</a:t>
            </a:r>
            <a:endParaRPr lang="en-US" sz="28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bộ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bàn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ghế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phải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đóng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12 x 30 = 360 (</a:t>
            </a:r>
            <a:r>
              <a:rPr lang="en-US" sz="2800" b="1" dirty="0" err="1" smtClean="0">
                <a:solidFill>
                  <a:srgbClr val="C00000"/>
                </a:solidFill>
              </a:rPr>
              <a:t>bộ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Xưởng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hoàn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thành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kế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hoạch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trong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360 : 18 = 20 (</a:t>
            </a:r>
            <a:r>
              <a:rPr lang="en-US" sz="2800" b="1" dirty="0" err="1" smtClean="0">
                <a:solidFill>
                  <a:srgbClr val="C00000"/>
                </a:solidFill>
              </a:rPr>
              <a:t>ngày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              </a:t>
            </a:r>
            <a:r>
              <a:rPr lang="en-US" sz="2800" b="1" dirty="0" err="1" smtClean="0">
                <a:solidFill>
                  <a:srgbClr val="C00000"/>
                </a:solidFill>
              </a:rPr>
              <a:t>Đáp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</a:rPr>
              <a:t>: 20 </a:t>
            </a:r>
            <a:r>
              <a:rPr lang="en-US" sz="2800" b="1" dirty="0" err="1" smtClean="0">
                <a:solidFill>
                  <a:srgbClr val="C00000"/>
                </a:solidFill>
              </a:rPr>
              <a:t>ngày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85" y="4634460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618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396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MaiHongBui</dc:creator>
  <cp:lastModifiedBy>MaiHongBui</cp:lastModifiedBy>
  <cp:revision>1</cp:revision>
  <dcterms:created xsi:type="dcterms:W3CDTF">2016-08-28T00:55:00Z</dcterms:created>
  <dcterms:modified xsi:type="dcterms:W3CDTF">2016-08-28T02:02:17Z</dcterms:modified>
</cp:coreProperties>
</file>