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04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58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12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85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279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75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223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80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62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636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28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186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56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22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9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1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5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15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7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3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0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12/09/2016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5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962" y="2470247"/>
            <a:ext cx="6591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60319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74" y="451793"/>
            <a:ext cx="89802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C00000"/>
                </a:solidFill>
              </a:rPr>
              <a:t>Bài</a:t>
            </a:r>
            <a:r>
              <a:rPr lang="en-US" sz="3200" b="1" u="sng" dirty="0">
                <a:solidFill>
                  <a:srgbClr val="C00000"/>
                </a:solidFill>
              </a:rPr>
              <a:t> 1</a:t>
            </a:r>
            <a:r>
              <a:rPr lang="en-US" sz="3200" b="1" u="sng" dirty="0" smtClean="0">
                <a:solidFill>
                  <a:srgbClr val="C00000"/>
                </a:solidFill>
              </a:rPr>
              <a:t>: </a:t>
            </a:r>
            <a:r>
              <a:rPr lang="en-US" sz="3200" b="1" i="1" dirty="0" err="1" smtClean="0"/>
              <a:t>Liên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đội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trường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Hòa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Bình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thu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gom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được</a:t>
            </a:r>
            <a:r>
              <a:rPr lang="en-US" sz="3200" b="1" i="1" dirty="0" smtClean="0"/>
              <a:t> 1 </a:t>
            </a:r>
            <a:r>
              <a:rPr lang="en-US" sz="3200" b="1" i="1" dirty="0" err="1" smtClean="0"/>
              <a:t>tấn</a:t>
            </a:r>
            <a:r>
              <a:rPr lang="en-US" sz="3200" b="1" i="1" dirty="0" smtClean="0"/>
              <a:t> 300kg </a:t>
            </a:r>
            <a:r>
              <a:rPr lang="en-US" sz="3200" b="1" i="1" dirty="0" err="1" smtClean="0"/>
              <a:t>giấy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vụn</a:t>
            </a:r>
            <a:r>
              <a:rPr lang="en-US" sz="3200" b="1" i="1" dirty="0" smtClean="0"/>
              <a:t>. </a:t>
            </a:r>
            <a:r>
              <a:rPr lang="en-US" sz="3200" b="1" i="1" dirty="0" err="1" smtClean="0"/>
              <a:t>Liên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đội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trường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Hoàng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Diệu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thu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gom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được</a:t>
            </a:r>
            <a:r>
              <a:rPr lang="en-US" sz="3200" b="1" i="1" dirty="0" smtClean="0"/>
              <a:t> 2 </a:t>
            </a:r>
            <a:r>
              <a:rPr lang="en-US" sz="3200" b="1" i="1" dirty="0" err="1" smtClean="0"/>
              <a:t>tấn</a:t>
            </a:r>
            <a:r>
              <a:rPr lang="en-US" sz="3200" b="1" i="1" dirty="0" smtClean="0"/>
              <a:t> 700kg </a:t>
            </a:r>
            <a:r>
              <a:rPr lang="en-US" sz="3200" b="1" i="1" dirty="0" err="1" smtClean="0"/>
              <a:t>giấy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vụn</a:t>
            </a:r>
            <a:r>
              <a:rPr lang="en-US" sz="3200" b="1" i="1" dirty="0" smtClean="0"/>
              <a:t>. </a:t>
            </a:r>
            <a:r>
              <a:rPr lang="en-US" sz="3200" b="1" i="1" dirty="0" err="1" smtClean="0"/>
              <a:t>Biết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rằng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cứ</a:t>
            </a:r>
            <a:r>
              <a:rPr lang="en-US" sz="3200" b="1" i="1" dirty="0" smtClean="0"/>
              <a:t> 2 </a:t>
            </a:r>
            <a:r>
              <a:rPr lang="en-US" sz="3200" b="1" i="1" dirty="0" err="1" smtClean="0"/>
              <a:t>tấn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giấy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vụn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thì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sản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xuất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được</a:t>
            </a:r>
            <a:r>
              <a:rPr lang="en-US" sz="3200" b="1" i="1" dirty="0" smtClean="0"/>
              <a:t> 50 000 </a:t>
            </a:r>
            <a:r>
              <a:rPr lang="en-US" sz="3200" b="1" i="1" dirty="0" err="1" smtClean="0"/>
              <a:t>cuốn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vở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học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sinh</a:t>
            </a:r>
            <a:r>
              <a:rPr lang="en-US" sz="3200" b="1" i="1" dirty="0" smtClean="0"/>
              <a:t>. </a:t>
            </a:r>
            <a:r>
              <a:rPr lang="en-US" sz="3200" b="1" i="1" dirty="0" err="1" smtClean="0"/>
              <a:t>Hỏi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từ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số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giấy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vụn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mà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cả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hai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trường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đã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thu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gom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được</a:t>
            </a:r>
            <a:r>
              <a:rPr lang="en-US" sz="3200" b="1" i="1" dirty="0" smtClean="0"/>
              <a:t>, </a:t>
            </a:r>
            <a:r>
              <a:rPr lang="en-US" sz="3200" b="1" i="1" dirty="0" err="1" smtClean="0"/>
              <a:t>có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thể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sản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xuất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được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bao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nhiêu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cuốn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vở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học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sinh</a:t>
            </a:r>
            <a:r>
              <a:rPr lang="en-US" sz="3200" b="1" i="1" dirty="0" smtClean="0"/>
              <a:t>?</a:t>
            </a:r>
            <a:endParaRPr lang="en-US" sz="3200" b="1" i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518" y="4466839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7863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0783" y="4858724"/>
            <a:ext cx="2857500" cy="1905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6277" y="412922"/>
            <a:ext cx="8837723" cy="518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u="sng" dirty="0" err="1" smtClean="0"/>
              <a:t>Bài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giải</a:t>
            </a:r>
            <a:endParaRPr lang="en-US" sz="3200" b="1" u="sng" dirty="0"/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FF0000"/>
                </a:solidFill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giấy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vụn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mà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cả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trường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gom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được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err="1" smtClean="0">
                <a:solidFill>
                  <a:srgbClr val="FF0000"/>
                </a:solidFill>
              </a:rPr>
              <a:t>tấn</a:t>
            </a:r>
            <a:r>
              <a:rPr lang="en-US" sz="3200" b="1" dirty="0" smtClean="0">
                <a:solidFill>
                  <a:srgbClr val="FF0000"/>
                </a:solidFill>
              </a:rPr>
              <a:t> 300kg + 2 </a:t>
            </a:r>
            <a:r>
              <a:rPr lang="en-US" sz="3200" b="1" dirty="0" err="1" smtClean="0">
                <a:solidFill>
                  <a:srgbClr val="FF0000"/>
                </a:solidFill>
              </a:rPr>
              <a:t>tấn</a:t>
            </a:r>
            <a:r>
              <a:rPr lang="en-US" sz="3200" b="1" dirty="0" smtClean="0">
                <a:solidFill>
                  <a:srgbClr val="FF0000"/>
                </a:solidFill>
              </a:rPr>
              <a:t> 700kg = 3 </a:t>
            </a:r>
            <a:r>
              <a:rPr lang="en-US" sz="3200" b="1" dirty="0" err="1" smtClean="0">
                <a:solidFill>
                  <a:srgbClr val="FF0000"/>
                </a:solidFill>
              </a:rPr>
              <a:t>tấn</a:t>
            </a:r>
            <a:r>
              <a:rPr lang="en-US" sz="3200" b="1" dirty="0" smtClean="0">
                <a:solidFill>
                  <a:srgbClr val="FF0000"/>
                </a:solidFill>
              </a:rPr>
              <a:t> 1000kg (</a:t>
            </a:r>
            <a:r>
              <a:rPr lang="en-US" sz="3200" b="1" dirty="0" err="1" smtClean="0">
                <a:solidFill>
                  <a:srgbClr val="FF0000"/>
                </a:solidFill>
              </a:rPr>
              <a:t>giấy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vụn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FF0000"/>
                </a:solidFill>
              </a:rPr>
              <a:t>Đổi</a:t>
            </a:r>
            <a:r>
              <a:rPr lang="en-US" sz="3200" b="1" dirty="0" smtClean="0">
                <a:solidFill>
                  <a:srgbClr val="FF0000"/>
                </a:solidFill>
              </a:rPr>
              <a:t>: 3 </a:t>
            </a:r>
            <a:r>
              <a:rPr lang="en-US" sz="3200" b="1" dirty="0" err="1" smtClean="0">
                <a:solidFill>
                  <a:srgbClr val="FF0000"/>
                </a:solidFill>
              </a:rPr>
              <a:t>tấn</a:t>
            </a:r>
            <a:r>
              <a:rPr lang="en-US" sz="3200" b="1" dirty="0" smtClean="0">
                <a:solidFill>
                  <a:srgbClr val="FF0000"/>
                </a:solidFill>
              </a:rPr>
              <a:t> 1000kg = 4 </a:t>
            </a:r>
            <a:r>
              <a:rPr lang="en-US" sz="3200" b="1" dirty="0" err="1" smtClean="0">
                <a:solidFill>
                  <a:srgbClr val="FF0000"/>
                </a:solidFill>
              </a:rPr>
              <a:t>tấn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FF0000"/>
                </a:solidFill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cuốn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vở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học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sinh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sản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xuất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được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50000 x (4 : 2) = 100 000 (</a:t>
            </a:r>
            <a:r>
              <a:rPr lang="en-US" sz="3200" b="1" dirty="0" err="1" smtClean="0">
                <a:solidFill>
                  <a:srgbClr val="FF0000"/>
                </a:solidFill>
              </a:rPr>
              <a:t>cuốn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sz="3200" b="1" dirty="0" err="1" smtClean="0">
                <a:solidFill>
                  <a:srgbClr val="FF0000"/>
                </a:solidFill>
              </a:rPr>
              <a:t>Đáp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</a:rPr>
              <a:t>: 100 000 </a:t>
            </a:r>
            <a:r>
              <a:rPr lang="en-US" sz="3200" b="1" dirty="0" err="1" smtClean="0">
                <a:solidFill>
                  <a:srgbClr val="FF0000"/>
                </a:solidFill>
              </a:rPr>
              <a:t>cuốn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vở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663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74" y="94613"/>
            <a:ext cx="89802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C00000"/>
                </a:solidFill>
                <a:latin typeface="Calibri" panose="020F0502020204030204" pitchFamily="34" charset="0"/>
              </a:rPr>
              <a:t>Bài</a:t>
            </a:r>
            <a:r>
              <a:rPr lang="en-US" sz="2800" b="1" u="sng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3: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Tính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diện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tích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của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mảnh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đất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có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kích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thước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theo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hình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vẽ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bên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(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được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tạo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bởi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hình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chữ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nhật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ABCD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và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hình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vuông</a:t>
            </a:r>
            <a:r>
              <a:rPr lang="en-US" sz="2800" b="1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CEMN).</a:t>
            </a:r>
            <a:endParaRPr lang="en-US" sz="2800" b="1" i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983" y="137072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Bài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giải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326" y="2049578"/>
            <a:ext cx="842066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</a:rPr>
              <a:t>Diện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tích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chữ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nhật</a:t>
            </a:r>
            <a:r>
              <a:rPr lang="en-US" sz="2800" b="1" dirty="0" smtClean="0">
                <a:solidFill>
                  <a:srgbClr val="FF0000"/>
                </a:solidFill>
              </a:rPr>
              <a:t> ABCD </a:t>
            </a:r>
            <a:r>
              <a:rPr lang="en-US" sz="2800" b="1" dirty="0" err="1" smtClean="0">
                <a:solidFill>
                  <a:srgbClr val="FF0000"/>
                </a:solidFill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             14 x 6 = 84 (m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</a:rPr>
              <a:t>Diện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tích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vuông</a:t>
            </a:r>
            <a:r>
              <a:rPr lang="en-US" sz="2800" b="1" dirty="0" smtClean="0">
                <a:solidFill>
                  <a:srgbClr val="FF0000"/>
                </a:solidFill>
              </a:rPr>
              <a:t> CEMN </a:t>
            </a:r>
            <a:r>
              <a:rPr lang="en-US" sz="2800" b="1" dirty="0" err="1" smtClean="0">
                <a:solidFill>
                  <a:srgbClr val="FF0000"/>
                </a:solidFill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             7 x 7 = 49 (m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</a:rPr>
              <a:t>Diện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tích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mảnh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đất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            84 + 49 = 133 (m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                          </a:t>
            </a:r>
            <a:r>
              <a:rPr lang="en-US" sz="2800" b="1" dirty="0" err="1" smtClean="0">
                <a:solidFill>
                  <a:srgbClr val="FF0000"/>
                </a:solidFill>
              </a:rPr>
              <a:t>Đáp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</a:rPr>
              <a:t>: 133m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975" y="4618351"/>
            <a:ext cx="2105025" cy="21717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24550" y="1509807"/>
            <a:ext cx="1104406" cy="2022693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28955" y="1509806"/>
            <a:ext cx="1104405" cy="1085851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81640" y="1053671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6m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748022" y="1053671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7</a:t>
            </a:r>
            <a:r>
              <a:rPr lang="en-US" sz="2400" b="1" dirty="0" smtClean="0"/>
              <a:t>m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38130" y="2140828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14m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62572" y="3305006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35013" y="1105670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30143" y="113988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88077" y="3301667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14716" y="1098454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491517" y="2543659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488492" y="2557098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9745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74" y="95534"/>
            <a:ext cx="89802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C00000"/>
                </a:solidFill>
              </a:rPr>
              <a:t>Bài</a:t>
            </a:r>
            <a:r>
              <a:rPr lang="en-US" sz="2800" b="1" u="sng" dirty="0">
                <a:solidFill>
                  <a:srgbClr val="C00000"/>
                </a:solidFill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</a:rPr>
              <a:t>2: </a:t>
            </a:r>
            <a:r>
              <a:rPr lang="en-US" sz="2800" b="1" i="1" dirty="0" err="1" smtClean="0">
                <a:solidFill>
                  <a:prstClr val="black"/>
                </a:solidFill>
              </a:rPr>
              <a:t>Một</a:t>
            </a:r>
            <a:r>
              <a:rPr lang="en-US" sz="2800" b="1" i="1" dirty="0" smtClean="0">
                <a:solidFill>
                  <a:prstClr val="black"/>
                </a:solidFill>
              </a:rPr>
              <a:t> con </a:t>
            </a:r>
            <a:r>
              <a:rPr lang="en-US" sz="2800" b="1" i="1" dirty="0" err="1" smtClean="0">
                <a:solidFill>
                  <a:prstClr val="black"/>
                </a:solidFill>
              </a:rPr>
              <a:t>chim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sâu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cân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nặng</a:t>
            </a:r>
            <a:r>
              <a:rPr lang="en-US" sz="2800" b="1" i="1" dirty="0" smtClean="0">
                <a:solidFill>
                  <a:prstClr val="black"/>
                </a:solidFill>
              </a:rPr>
              <a:t> 60g. </a:t>
            </a:r>
            <a:r>
              <a:rPr lang="en-US" sz="2800" b="1" i="1" dirty="0" err="1" smtClean="0">
                <a:solidFill>
                  <a:prstClr val="black"/>
                </a:solidFill>
              </a:rPr>
              <a:t>Một</a:t>
            </a:r>
            <a:r>
              <a:rPr lang="en-US" sz="2800" b="1" i="1" dirty="0" smtClean="0">
                <a:solidFill>
                  <a:prstClr val="black"/>
                </a:solidFill>
              </a:rPr>
              <a:t> con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đà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điểu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cân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nặng</a:t>
            </a:r>
            <a:r>
              <a:rPr lang="en-US" sz="2800" b="1" i="1" dirty="0" smtClean="0">
                <a:solidFill>
                  <a:prstClr val="black"/>
                </a:solidFill>
              </a:rPr>
              <a:t> 120kg. </a:t>
            </a:r>
            <a:r>
              <a:rPr lang="en-US" sz="2800" b="1" i="1" dirty="0" err="1" smtClean="0">
                <a:solidFill>
                  <a:prstClr val="black"/>
                </a:solidFill>
              </a:rPr>
              <a:t>Hỏi</a:t>
            </a:r>
            <a:r>
              <a:rPr lang="en-US" sz="2800" b="1" i="1" dirty="0" smtClean="0">
                <a:solidFill>
                  <a:prstClr val="black"/>
                </a:solidFill>
              </a:rPr>
              <a:t> con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đà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điểu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nặng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gấp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bao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nhiêu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lần</a:t>
            </a:r>
            <a:r>
              <a:rPr lang="en-US" sz="2800" b="1" i="1" dirty="0" smtClean="0">
                <a:solidFill>
                  <a:prstClr val="black"/>
                </a:solidFill>
              </a:rPr>
              <a:t> con </a:t>
            </a:r>
            <a:r>
              <a:rPr lang="en-US" sz="2800" b="1" i="1" dirty="0" err="1" smtClean="0">
                <a:solidFill>
                  <a:prstClr val="black"/>
                </a:solidFill>
              </a:rPr>
              <a:t>chim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sâu</a:t>
            </a:r>
            <a:r>
              <a:rPr lang="en-US" sz="2800" b="1" i="1" dirty="0" smtClean="0">
                <a:solidFill>
                  <a:prstClr val="black"/>
                </a:solidFill>
              </a:rPr>
              <a:t>?</a:t>
            </a:r>
            <a:endParaRPr lang="en-US" sz="2800" b="1" i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4548" y="137645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giải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552" y="2323231"/>
            <a:ext cx="84206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</a:rPr>
              <a:t>:              120kg = 120 000g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Con </a:t>
            </a:r>
            <a:r>
              <a:rPr lang="en-US" sz="2800" b="1" dirty="0" err="1" smtClean="0">
                <a:solidFill>
                  <a:srgbClr val="FF0000"/>
                </a:solidFill>
              </a:rPr>
              <a:t>đà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điểu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nặng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hơn</a:t>
            </a:r>
            <a:r>
              <a:rPr lang="en-US" sz="2800" b="1" dirty="0" smtClean="0">
                <a:solidFill>
                  <a:srgbClr val="FF0000"/>
                </a:solidFill>
              </a:rPr>
              <a:t> con </a:t>
            </a:r>
            <a:r>
              <a:rPr lang="en-US" sz="2800" b="1" dirty="0" err="1" smtClean="0">
                <a:solidFill>
                  <a:srgbClr val="FF0000"/>
                </a:solidFill>
              </a:rPr>
              <a:t>chim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sâu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                  120 000 : 60 = 2000 (</a:t>
            </a: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en-US" sz="2800" b="1" dirty="0" err="1" smtClean="0">
                <a:solidFill>
                  <a:srgbClr val="FF0000"/>
                </a:solidFill>
              </a:rPr>
              <a:t>Đáp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</a:rPr>
              <a:t>: 2000 </a:t>
            </a: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68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310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MaiHongBui</dc:creator>
  <cp:lastModifiedBy>MaiHongBui</cp:lastModifiedBy>
  <cp:revision>2</cp:revision>
  <dcterms:created xsi:type="dcterms:W3CDTF">2016-08-27T16:00:16Z</dcterms:created>
  <dcterms:modified xsi:type="dcterms:W3CDTF">2016-09-11T17:32:13Z</dcterms:modified>
</cp:coreProperties>
</file>