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14"/>
  </p:notesMasterIdLst>
  <p:sldIdLst>
    <p:sldId id="256" r:id="rId2"/>
    <p:sldId id="264" r:id="rId3"/>
    <p:sldId id="265" r:id="rId4"/>
    <p:sldId id="266" r:id="rId5"/>
    <p:sldId id="273" r:id="rId6"/>
    <p:sldId id="267" r:id="rId7"/>
    <p:sldId id="270" r:id="rId8"/>
    <p:sldId id="268" r:id="rId9"/>
    <p:sldId id="269" r:id="rId10"/>
    <p:sldId id="271" r:id="rId11"/>
    <p:sldId id="263" r:id="rId12"/>
    <p:sldId id="272"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687" autoAdjust="0"/>
  </p:normalViewPr>
  <p:slideViewPr>
    <p:cSldViewPr>
      <p:cViewPr varScale="1">
        <p:scale>
          <a:sx n="78" d="100"/>
          <a:sy n="78" d="100"/>
        </p:scale>
        <p:origin x="-113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02A3D52-4C86-428B-9341-B5E76C1CAABA}" type="datetimeFigureOut">
              <a:rPr lang="en-US"/>
              <a:pPr>
                <a:defRPr/>
              </a:pPr>
              <a:t>1/29/2018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7A7B06E-035B-469F-9F23-772AF330A44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7E25F5-A02A-41E5-A85C-711C10643DE6}"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FCD3F0-0EFB-4D2A-92FF-34F8C9437600}"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6FE85C67-9D13-4060-B29C-78A7A92EC55F}" type="datetimeFigureOut">
              <a:rPr lang="en-US"/>
              <a:pPr>
                <a:defRPr/>
              </a:pPr>
              <a:t>1/29/2018</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9BD3D9EE-518C-4E3E-B23A-2988ED87FDC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07BE491-E68B-4A9B-8152-C186038D3AEA}" type="datetimeFigureOut">
              <a:rPr lang="en-US"/>
              <a:pPr>
                <a:defRPr/>
              </a:pPr>
              <a:t>1/29/2018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99A7B54-14D3-47AF-996C-7811B29225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D02FE39-F016-4C1D-A71C-BD6E55A3709C}" type="datetimeFigureOut">
              <a:rPr lang="en-US"/>
              <a:pPr>
                <a:defRPr/>
              </a:pPr>
              <a:t>1/29/2018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1E53A5E-87E5-4335-A56F-0A06C37DAA9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032A685E-4280-47FA-A133-9E5DBFC8F91F}" type="datetimeFigureOut">
              <a:rPr lang="en-US"/>
              <a:pPr>
                <a:defRPr/>
              </a:pPr>
              <a:t>1/29/2018</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2D276141-9A42-4232-A033-0DFF29D0505B}"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1527E59E-E60E-45B0-ACEA-95F2D0B91003}" type="datetimeFigureOut">
              <a:rPr lang="en-US"/>
              <a:pPr>
                <a:defRPr/>
              </a:pPr>
              <a:t>1/29/2018</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524E00A7-F422-405C-A0A0-147B9F33035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279B2AE-17B9-4B3C-9985-1C202449022C}" type="datetimeFigureOut">
              <a:rPr lang="en-US"/>
              <a:pPr>
                <a:defRPr/>
              </a:pPr>
              <a:t>1/29/2018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75EA2E0-762E-430C-82DB-4666640B673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B9058FE0-4564-4DEC-8199-A48851158FC9}" type="datetimeFigureOut">
              <a:rPr lang="en-US"/>
              <a:pPr>
                <a:defRPr/>
              </a:pPr>
              <a:t>1/29/2018</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8D59CBD-1048-4AD7-847B-04941815F66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4B445C12-B9B7-40FA-B02B-35F29F7594F7}" type="datetimeFigureOut">
              <a:rPr lang="en-US"/>
              <a:pPr>
                <a:defRPr/>
              </a:pPr>
              <a:t>1/29/2018</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D09BFE13-F59C-40B1-A465-D2F400B9BBFB}"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F861377E-9EAE-484E-9105-57C40C27C564}" type="datetimeFigureOut">
              <a:rPr lang="en-US"/>
              <a:pPr>
                <a:defRPr/>
              </a:pPr>
              <a:t>1/29/2018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BFDC9F6A-92B2-4D2E-BEC0-D90A4CD0C93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Oval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05AEF58B-038C-4C1D-8E18-71CD1131C099}" type="datetimeFigureOut">
              <a:rPr lang="en-US"/>
              <a:pPr>
                <a:defRPr/>
              </a:pPr>
              <a:t>1/29/2018</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C2DC865A-E2A7-4A4F-AB2A-509991770036}"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32494DFE-4B69-4DE2-8DC5-97EE1DB2BC1F}" type="datetimeFigureOut">
              <a:rPr lang="en-US"/>
              <a:pPr>
                <a:defRPr/>
              </a:pPr>
              <a:t>1/29/2018</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FA0C5B71-D4C4-4E83-B49D-352681EFD656}"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07C47716-05B7-4483-AAB4-BEA47B00EB73}" type="datetimeFigureOut">
              <a:rPr lang="en-US"/>
              <a:pPr>
                <a:defRPr/>
              </a:pPr>
              <a:t>1/29/2018</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981BBCC7-4B03-43A8-8FDF-3AC47FAC8E4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3" r:id="rId4"/>
    <p:sldLayoutId id="2147483762" r:id="rId5"/>
    <p:sldLayoutId id="2147483767" r:id="rId6"/>
    <p:sldLayoutId id="2147483761" r:id="rId7"/>
    <p:sldLayoutId id="2147483768" r:id="rId8"/>
    <p:sldLayoutId id="2147483769" r:id="rId9"/>
    <p:sldLayoutId id="2147483760" r:id="rId10"/>
    <p:sldLayoutId id="2147483759"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a:defRPr>
      </a:lvl2pPr>
      <a:lvl3pPr algn="l" rtl="0" fontAlgn="base">
        <a:spcBef>
          <a:spcPct val="0"/>
        </a:spcBef>
        <a:spcAft>
          <a:spcPct val="0"/>
        </a:spcAft>
        <a:defRPr sz="3000">
          <a:solidFill>
            <a:schemeClr val="tx2"/>
          </a:solidFill>
          <a:latin typeface="Century Schoolbook"/>
        </a:defRPr>
      </a:lvl3pPr>
      <a:lvl4pPr algn="l" rtl="0" fontAlgn="base">
        <a:spcBef>
          <a:spcPct val="0"/>
        </a:spcBef>
        <a:spcAft>
          <a:spcPct val="0"/>
        </a:spcAft>
        <a:defRPr sz="3000">
          <a:solidFill>
            <a:schemeClr val="tx2"/>
          </a:solidFill>
          <a:latin typeface="Century Schoolbook"/>
        </a:defRPr>
      </a:lvl4pPr>
      <a:lvl5pPr algn="l" rtl="0" fontAlgn="base">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audio" Target="NULL"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Content Placeholder 5"/>
          <p:cNvPicPr>
            <a:picLocks noGrp="1" noChangeAspect="1"/>
          </p:cNvPicPr>
          <p:nvPr>
            <p:ph sz="quarter" idx="1"/>
          </p:nvPr>
        </p:nvPicPr>
        <p:blipFill>
          <a:blip r:embed="rId3"/>
          <a:srcRect/>
          <a:stretch>
            <a:fillRect/>
          </a:stretch>
        </p:blipFill>
        <p:spPr>
          <a:xfrm>
            <a:off x="0" y="7938"/>
            <a:ext cx="9091613" cy="6818312"/>
          </a:xfrm>
        </p:spPr>
      </p:pic>
      <p:sp>
        <p:nvSpPr>
          <p:cNvPr id="14338" name="Rectangle 6"/>
          <p:cNvSpPr>
            <a:spLocks noChangeArrowheads="1"/>
          </p:cNvSpPr>
          <p:nvPr/>
        </p:nvSpPr>
        <p:spPr bwMode="auto">
          <a:xfrm>
            <a:off x="3441700" y="1892300"/>
            <a:ext cx="2443163" cy="768350"/>
          </a:xfrm>
          <a:prstGeom prst="rect">
            <a:avLst/>
          </a:prstGeom>
          <a:noFill/>
          <a:ln w="9525">
            <a:noFill/>
            <a:miter lim="800000"/>
            <a:headEnd/>
            <a:tailEnd/>
          </a:ln>
        </p:spPr>
        <p:txBody>
          <a:bodyPr wrap="none">
            <a:spAutoFit/>
          </a:bodyPr>
          <a:lstStyle/>
          <a:p>
            <a:r>
              <a:rPr lang="en-US" sz="4400" b="1">
                <a:latin typeface=".VnTime" pitchFamily="34" charset="0"/>
              </a:rPr>
              <a:t>ChÝnh t¶ </a:t>
            </a:r>
            <a:endParaRPr lang="en-US" sz="4400">
              <a:latin typeface=".VnTime" pitchFamily="34" charset="0"/>
            </a:endParaRPr>
          </a:p>
        </p:txBody>
      </p:sp>
      <p:sp>
        <p:nvSpPr>
          <p:cNvPr id="14339" name="Rectangle 9"/>
          <p:cNvSpPr>
            <a:spLocks noChangeArrowheads="1"/>
          </p:cNvSpPr>
          <p:nvPr/>
        </p:nvSpPr>
        <p:spPr bwMode="auto">
          <a:xfrm>
            <a:off x="781050" y="2859088"/>
            <a:ext cx="7764463" cy="769937"/>
          </a:xfrm>
          <a:prstGeom prst="rect">
            <a:avLst/>
          </a:prstGeom>
          <a:noFill/>
          <a:ln w="9525">
            <a:noFill/>
            <a:miter lim="800000"/>
            <a:headEnd/>
            <a:tailEnd/>
          </a:ln>
        </p:spPr>
        <p:txBody>
          <a:bodyPr wrap="none">
            <a:spAutoFit/>
          </a:bodyPr>
          <a:lstStyle/>
          <a:p>
            <a:r>
              <a:rPr lang="vi-VN" sz="4400" b="1">
                <a:latin typeface=".VnTime" pitchFamily="34" charset="0"/>
              </a:rPr>
              <a:t>Nghe- viết</a:t>
            </a:r>
            <a:r>
              <a:rPr lang="vi-VN" sz="4400" b="1">
                <a:latin typeface="Times New Roman" pitchFamily="18" charset="0"/>
              </a:rPr>
              <a:t>:</a:t>
            </a:r>
            <a:r>
              <a:rPr lang="vi-VN" sz="4400" b="1">
                <a:solidFill>
                  <a:srgbClr val="FF0000"/>
                </a:solidFill>
                <a:latin typeface="Times New Roman" pitchFamily="18" charset="0"/>
              </a:rPr>
              <a:t> Lương Ngọc Quyến</a:t>
            </a:r>
            <a:endParaRPr lang="en-US" sz="4400">
              <a:solidFill>
                <a:srgbClr val="FF0000"/>
              </a:solidFill>
              <a:latin typeface=".VnTime" pitchFamily="34" charset="0"/>
            </a:endParaRPr>
          </a:p>
        </p:txBody>
      </p:sp>
      <p:pic>
        <p:nvPicPr>
          <p:cNvPr id="2" name="Shape">
            <a:hlinkClick r:id="" action="ppaction://media"/>
          </p:cNvPr>
          <p:cNvPicPr>
            <a:picLocks noRot="1" noChangeAspect="1"/>
          </p:cNvPicPr>
          <p:nvPr>
            <a:audioFile r:link="rId1"/>
          </p:nvPr>
        </p:nvPicPr>
        <p:blipFill>
          <a:blip r:embed="rId4"/>
          <a:srcRect/>
          <a:stretch>
            <a:fillRect/>
          </a:stretch>
        </p:blipFill>
        <p:spPr bwMode="auto">
          <a:xfrm>
            <a:off x="1219200" y="676275"/>
            <a:ext cx="188913"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28776"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Content Placeholder 4"/>
          <p:cNvPicPr>
            <a:picLocks noGrp="1" noChangeAspect="1"/>
          </p:cNvPicPr>
          <p:nvPr>
            <p:ph sz="quarter" idx="1"/>
          </p:nvPr>
        </p:nvPicPr>
        <p:blipFill>
          <a:blip r:embed="rId2"/>
          <a:srcRect/>
          <a:stretch>
            <a:fillRect/>
          </a:stretch>
        </p:blipFill>
        <p:spPr>
          <a:xfrm>
            <a:off x="0" y="14288"/>
            <a:ext cx="9144000" cy="7000875"/>
          </a:xfrm>
        </p:spPr>
      </p:pic>
      <p:sp>
        <p:nvSpPr>
          <p:cNvPr id="4" name="Cloud 3"/>
          <p:cNvSpPr/>
          <p:nvPr/>
        </p:nvSpPr>
        <p:spPr>
          <a:xfrm>
            <a:off x="990600" y="2133600"/>
            <a:ext cx="6934200" cy="3048000"/>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pt-BR" sz="2800" b="1" i="1" dirty="0">
                <a:solidFill>
                  <a:srgbClr val="002060"/>
                </a:solidFill>
                <a:latin typeface=".VnTime" pitchFamily="34" charset="0"/>
              </a:rPr>
              <a:t>PhÇn vÇn cña tÊt c¶ c¸c tiÕng ®Òu cã ©m chÝnh. Ngoµi ©m chÝnh mét sè vÇn cßn cã ©m cuèi vµ ©m ®Öm.</a:t>
            </a:r>
            <a:endParaRPr lang="en-US" sz="2800" b="1" dirty="0">
              <a:solidFill>
                <a:srgbClr val="002060"/>
              </a:solidFill>
              <a:latin typeface=".VnTime" pitchFamily="34" charset="0"/>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
          <p:cNvPicPr>
            <a:picLocks noChangeAspect="1"/>
          </p:cNvPicPr>
          <p:nvPr/>
        </p:nvPicPr>
        <p:blipFill>
          <a:blip r:embed="rId2"/>
          <a:srcRect/>
          <a:stretch>
            <a:fillRect/>
          </a:stretch>
        </p:blipFill>
        <p:spPr bwMode="auto">
          <a:xfrm>
            <a:off x="0" y="0"/>
            <a:ext cx="9129713" cy="7010400"/>
          </a:xfrm>
          <a:prstGeom prst="rect">
            <a:avLst/>
          </a:prstGeom>
          <a:noFill/>
          <a:ln w="9525">
            <a:noFill/>
            <a:miter lim="800000"/>
            <a:headEnd/>
            <a:tailEnd/>
          </a:ln>
        </p:spPr>
      </p:pic>
      <p:sp>
        <p:nvSpPr>
          <p:cNvPr id="13315" name="Rectangle 3"/>
          <p:cNvSpPr>
            <a:spLocks noGrp="1" noChangeArrowheads="1"/>
          </p:cNvSpPr>
          <p:nvPr>
            <p:ph sz="quarter" idx="1"/>
          </p:nvPr>
        </p:nvSpPr>
        <p:spPr>
          <a:xfrm>
            <a:off x="1096963" y="1066800"/>
            <a:ext cx="6934200" cy="1828800"/>
          </a:xfrm>
        </p:spPr>
        <p:txBody>
          <a:bodyPr/>
          <a:lstStyle/>
          <a:p>
            <a:pPr marL="0" indent="0" algn="ctr">
              <a:buFont typeface="Wingdings" pitchFamily="2" charset="2"/>
              <a:buNone/>
            </a:pPr>
            <a:r>
              <a:rPr lang="en-US" sz="4000" b="1" smtClean="0"/>
              <a:t>Ôn tập:</a:t>
            </a:r>
            <a:endParaRPr lang="vi-VN" sz="4000" b="1" smtClean="0"/>
          </a:p>
          <a:p>
            <a:pPr marL="0" lvl="1" indent="0" algn="ctr">
              <a:spcBef>
                <a:spcPts val="600"/>
              </a:spcBef>
              <a:buSzPct val="70000"/>
              <a:buFont typeface="Wingdings 2" pitchFamily="18" charset="2"/>
              <a:buNone/>
            </a:pPr>
            <a:r>
              <a:rPr lang="en-US" sz="3600" b="1" smtClean="0">
                <a:solidFill>
                  <a:srgbClr val="FF0000"/>
                </a:solidFill>
              </a:rPr>
              <a:t>Ôn lại </a:t>
            </a:r>
            <a:r>
              <a:rPr lang="vi-VN" sz="3600" b="1" smtClean="0">
                <a:solidFill>
                  <a:srgbClr val="FF0000"/>
                </a:solidFill>
              </a:rPr>
              <a:t>cấu tạo </a:t>
            </a:r>
            <a:r>
              <a:rPr lang="en-US" sz="3600" b="1" smtClean="0">
                <a:solidFill>
                  <a:srgbClr val="FF0000"/>
                </a:solidFill>
              </a:rPr>
              <a:t>tiếng</a:t>
            </a:r>
            <a:r>
              <a:rPr lang="vi-VN" sz="3600" b="1" smtClean="0">
                <a:solidFill>
                  <a:srgbClr val="FF0000"/>
                </a:solidFill>
              </a:rPr>
              <a:t> và vần</a:t>
            </a:r>
            <a:r>
              <a:rPr lang="en-US" sz="3600" b="1" smtClean="0">
                <a:solidFill>
                  <a:srgbClr val="FF0000"/>
                </a:solidFill>
              </a:rPr>
              <a:t>.</a:t>
            </a:r>
          </a:p>
        </p:txBody>
      </p:sp>
      <p:sp>
        <p:nvSpPr>
          <p:cNvPr id="4" name="Rectangle 3"/>
          <p:cNvSpPr>
            <a:spLocks noChangeArrowheads="1"/>
          </p:cNvSpPr>
          <p:nvPr/>
        </p:nvSpPr>
        <p:spPr bwMode="auto">
          <a:xfrm>
            <a:off x="838200" y="3090863"/>
            <a:ext cx="7772400" cy="1262062"/>
          </a:xfrm>
          <a:prstGeom prst="rect">
            <a:avLst/>
          </a:prstGeom>
          <a:noFill/>
          <a:ln w="9525">
            <a:noFill/>
            <a:miter lim="800000"/>
            <a:headEnd/>
            <a:tailEnd/>
          </a:ln>
        </p:spPr>
        <p:txBody>
          <a:bodyPr>
            <a:spAutoFit/>
          </a:bodyPr>
          <a:lstStyle/>
          <a:p>
            <a:pPr algn="ctr"/>
            <a:r>
              <a:rPr lang="en-US" sz="4000" b="1">
                <a:solidFill>
                  <a:srgbClr val="002060"/>
                </a:solidFill>
                <a:latin typeface="Century Schoolbook"/>
              </a:rPr>
              <a:t>Chuẩn bị bài: </a:t>
            </a:r>
            <a:endParaRPr lang="vi-VN" sz="4000" b="1">
              <a:solidFill>
                <a:srgbClr val="002060"/>
              </a:solidFill>
              <a:latin typeface="Times New Roman" pitchFamily="18" charset="0"/>
            </a:endParaRPr>
          </a:p>
          <a:p>
            <a:pPr algn="ctr"/>
            <a:r>
              <a:rPr lang="en-US" sz="3600" b="1">
                <a:solidFill>
                  <a:srgbClr val="FF0000"/>
                </a:solidFill>
                <a:latin typeface="Century Schoolbook"/>
              </a:rPr>
              <a:t>N</a:t>
            </a:r>
            <a:r>
              <a:rPr lang="vi-VN" sz="3600" b="1">
                <a:solidFill>
                  <a:srgbClr val="FF0000"/>
                </a:solidFill>
                <a:latin typeface="Times New Roman" pitchFamily="18" charset="0"/>
              </a:rPr>
              <a:t>hớ</a:t>
            </a:r>
            <a:r>
              <a:rPr lang="en-US" sz="3600" b="1">
                <a:solidFill>
                  <a:srgbClr val="FF0000"/>
                </a:solidFill>
                <a:latin typeface="Century Schoolbook"/>
              </a:rPr>
              <a:t> – viết: </a:t>
            </a:r>
            <a:r>
              <a:rPr lang="vi-VN" sz="3600" b="1">
                <a:solidFill>
                  <a:srgbClr val="FF0000"/>
                </a:solidFill>
                <a:latin typeface="Times New Roman" pitchFamily="18" charset="0"/>
              </a:rPr>
              <a:t>Thư gửi các học sinh</a:t>
            </a:r>
            <a:endParaRPr lang="en-US" sz="3600" b="1">
              <a:solidFill>
                <a:srgbClr val="FF0000"/>
              </a:solidFill>
              <a:latin typeface="Century Schoolbook"/>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1000"/>
                                        <p:tgtEl>
                                          <p:spTgt spid="13315">
                                            <p:txEl>
                                              <p:pRg st="1" end="1"/>
                                            </p:txEl>
                                          </p:spTgt>
                                        </p:tgtEl>
                                      </p:cBhvr>
                                    </p:animEffect>
                                    <p:anim calcmode="lin" valueType="num">
                                      <p:cBhvr>
                                        <p:cTn id="13"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Content Placeholder 3"/>
          <p:cNvPicPr>
            <a:picLocks noGrp="1" noChangeAspect="1"/>
          </p:cNvPicPr>
          <p:nvPr>
            <p:ph sz="quarter" idx="1"/>
          </p:nvPr>
        </p:nvPicPr>
        <p:blipFill>
          <a:blip r:embed="rId2"/>
          <a:srcRect/>
          <a:stretch>
            <a:fillRect/>
          </a:stretch>
        </p:blipFill>
        <p:spPr>
          <a:xfrm>
            <a:off x="1371600" y="381000"/>
            <a:ext cx="6096000" cy="5807075"/>
          </a:xfrm>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9"/>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4" name="Content Placeholder 3"/>
          <p:cNvPicPr>
            <a:picLocks noGrp="1" noChangeAspect="1"/>
          </p:cNvPicPr>
          <p:nvPr>
            <p:ph sz="quarter" idx="1"/>
          </p:nvPr>
        </p:nvPicPr>
        <p:blipFill>
          <a:blip r:embed="rId3"/>
          <a:srcRect/>
          <a:stretch>
            <a:fillRect/>
          </a:stretch>
        </p:blipFill>
        <p:spPr>
          <a:xfrm>
            <a:off x="304800" y="1066800"/>
            <a:ext cx="3276600" cy="5426075"/>
          </a:xfrm>
        </p:spPr>
      </p:pic>
      <p:sp>
        <p:nvSpPr>
          <p:cNvPr id="9" name="Rectangle 8"/>
          <p:cNvSpPr/>
          <p:nvPr/>
        </p:nvSpPr>
        <p:spPr>
          <a:xfrm>
            <a:off x="3582988" y="914400"/>
            <a:ext cx="5326062" cy="6032500"/>
          </a:xfrm>
          <a:prstGeom prst="rect">
            <a:avLst/>
          </a:prstGeom>
        </p:spPr>
        <p:txBody>
          <a:bodyPr>
            <a:spAutoFit/>
          </a:bodyPr>
          <a:lstStyle/>
          <a:p>
            <a:pPr algn="ctr" fontAlgn="auto">
              <a:spcBef>
                <a:spcPts val="0"/>
              </a:spcBef>
              <a:spcAft>
                <a:spcPts val="0"/>
              </a:spcAft>
              <a:defRPr/>
            </a:pPr>
            <a:r>
              <a:rPr lang="vi-VN" sz="2800" b="1" dirty="0">
                <a:latin typeface="+mn-lt"/>
                <a:cs typeface="+mn-cs"/>
              </a:rPr>
              <a:t>Lương Ngọc </a:t>
            </a:r>
            <a:r>
              <a:rPr lang="vi-VN" sz="2800" b="1" dirty="0">
                <a:latin typeface="+mn-lt"/>
                <a:cs typeface="+mn-cs"/>
              </a:rPr>
              <a:t>Quyến </a:t>
            </a:r>
            <a:endParaRPr lang="vi-VN" sz="1200" b="1" dirty="0">
              <a:latin typeface="+mn-lt"/>
              <a:cs typeface="+mn-cs"/>
            </a:endParaRPr>
          </a:p>
          <a:p>
            <a:pPr algn="ctr" fontAlgn="auto">
              <a:spcBef>
                <a:spcPts val="0"/>
              </a:spcBef>
              <a:spcAft>
                <a:spcPts val="0"/>
              </a:spcAft>
              <a:defRPr/>
            </a:pPr>
            <a:endParaRPr lang="vi-VN" sz="1600" b="1" dirty="0">
              <a:latin typeface="+mn-lt"/>
              <a:cs typeface="+mn-cs"/>
            </a:endParaRPr>
          </a:p>
          <a:p>
            <a:pPr indent="457200" fontAlgn="auto">
              <a:spcBef>
                <a:spcPts val="0"/>
              </a:spcBef>
              <a:spcAft>
                <a:spcPts val="0"/>
              </a:spcAft>
              <a:defRPr/>
            </a:pPr>
            <a:r>
              <a:rPr lang="vi-VN" sz="2400" dirty="0">
                <a:latin typeface="+mn-lt"/>
                <a:cs typeface="+mn-cs"/>
              </a:rPr>
              <a:t>Lương </a:t>
            </a:r>
            <a:r>
              <a:rPr lang="vi-VN" sz="2400" dirty="0">
                <a:latin typeface="+mn-lt"/>
                <a:cs typeface="+mn-cs"/>
              </a:rPr>
              <a:t>Ngọc Quyến là con trai nhà yêu nước Lương Văn Can. Nuôi ý chí khôi phục non sông, ông tìm đường sang Trung Quốc mưu tập hợp lực lượng chống thực dân Pháp. Ông bị giặc bắt đưa về nước. Chúng khoét bàn chân ông, luồn dây thép buộc chân vào xích sắt. Ngày 30-8-1917, cuộc khởi nghĩa Thái Nguyên do Đội Cấn lãnh đạo bùng nổ. Lương Ngọc Quyến được giải thoát và tham gia chỉ huy nghĩa quân. Ông hi sinh, nhưng tấm lòng trung với nước của ông còn sáng mãi.</a:t>
            </a:r>
          </a:p>
          <a:p>
            <a:pPr algn="r" fontAlgn="auto">
              <a:spcBef>
                <a:spcPts val="0"/>
              </a:spcBef>
              <a:spcAft>
                <a:spcPts val="0"/>
              </a:spcAft>
              <a:defRPr/>
            </a:pPr>
            <a:r>
              <a:rPr lang="vi-VN" dirty="0">
                <a:latin typeface="+mn-lt"/>
                <a:cs typeface="+mn-cs"/>
              </a:rPr>
              <a:t>Theo </a:t>
            </a:r>
            <a:r>
              <a:rPr lang="vi-VN" b="1" dirty="0">
                <a:latin typeface="+mn-lt"/>
                <a:cs typeface="+mn-cs"/>
              </a:rPr>
              <a:t>LƯƠNG QUÂN</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Content Placeholder 7"/>
          <p:cNvPicPr>
            <a:picLocks noGrp="1" noChangeAspect="1"/>
          </p:cNvPicPr>
          <p:nvPr>
            <p:ph sz="quarter" idx="1"/>
          </p:nvPr>
        </p:nvPicPr>
        <p:blipFill>
          <a:blip r:embed="rId2"/>
          <a:srcRect/>
          <a:stretch>
            <a:fillRect/>
          </a:stretch>
        </p:blipFill>
        <p:spPr>
          <a:xfrm>
            <a:off x="-25400" y="0"/>
            <a:ext cx="9144000" cy="6858000"/>
          </a:xfrm>
        </p:spPr>
      </p:pic>
      <p:sp>
        <p:nvSpPr>
          <p:cNvPr id="5" name="Rectangle 4"/>
          <p:cNvSpPr>
            <a:spLocks noChangeArrowheads="1"/>
          </p:cNvSpPr>
          <p:nvPr/>
        </p:nvSpPr>
        <p:spPr bwMode="auto">
          <a:xfrm>
            <a:off x="2771775" y="2266950"/>
            <a:ext cx="5578475" cy="3416300"/>
          </a:xfrm>
          <a:prstGeom prst="rect">
            <a:avLst/>
          </a:prstGeom>
          <a:noFill/>
          <a:ln w="9525">
            <a:noFill/>
            <a:miter lim="800000"/>
            <a:headEnd/>
            <a:tailEnd/>
          </a:ln>
        </p:spPr>
        <p:txBody>
          <a:bodyPr>
            <a:spAutoFit/>
          </a:bodyPr>
          <a:lstStyle/>
          <a:p>
            <a:pPr marL="342900" indent="-342900">
              <a:buFont typeface="Century Schoolbook"/>
              <a:buAutoNum type="arabicPeriod"/>
            </a:pPr>
            <a:r>
              <a:rPr lang="vi-VN" sz="2400" b="1">
                <a:solidFill>
                  <a:srgbClr val="FF0000"/>
                </a:solidFill>
                <a:latin typeface="Times New Roman" pitchFamily="18" charset="0"/>
              </a:rPr>
              <a:t>Lương Ngọc Quyến sinh năm 1885, mất năm 1917.</a:t>
            </a:r>
          </a:p>
          <a:p>
            <a:pPr marL="342900" indent="-342900">
              <a:buFont typeface="Century Schoolbook"/>
              <a:buAutoNum type="arabicPeriod"/>
            </a:pPr>
            <a:r>
              <a:rPr lang="vi-VN" sz="2400" b="1">
                <a:solidFill>
                  <a:srgbClr val="FF0000"/>
                </a:solidFill>
                <a:latin typeface="Times New Roman" pitchFamily="18" charset="0"/>
              </a:rPr>
              <a:t>Ông là con trai của nhà yêu nước Lương Văn Can.</a:t>
            </a:r>
          </a:p>
          <a:p>
            <a:pPr marL="342900" indent="-342900">
              <a:buFont typeface="Century Schoolbook"/>
              <a:buAutoNum type="arabicPeriod"/>
            </a:pPr>
            <a:r>
              <a:rPr lang="vi-VN" sz="2400" b="1">
                <a:solidFill>
                  <a:srgbClr val="FF0000"/>
                </a:solidFill>
                <a:latin typeface="Times New Roman" pitchFamily="18" charset="0"/>
              </a:rPr>
              <a:t>Ông tham gia cách mạng và bị giặc bắt giam.</a:t>
            </a:r>
          </a:p>
          <a:p>
            <a:pPr marL="342900" indent="-342900">
              <a:buFont typeface="Century Schoolbook"/>
              <a:buAutoNum type="arabicPeriod"/>
            </a:pPr>
            <a:r>
              <a:rPr lang="vi-VN" sz="2400" b="1">
                <a:solidFill>
                  <a:srgbClr val="FF0000"/>
                </a:solidFill>
                <a:latin typeface="Times New Roman" pitchFamily="18" charset="0"/>
              </a:rPr>
              <a:t> Ngày 30/8/1971, ông được giải thoát và tham gia chỉ huy nghĩa quân ở Thái Nguyên. </a:t>
            </a:r>
            <a:endParaRPr lang="en-US" sz="2400" b="1">
              <a:solidFill>
                <a:srgbClr val="FF0000"/>
              </a:solidFill>
              <a:latin typeface="Century Schoolbook"/>
            </a:endParaRPr>
          </a:p>
        </p:txBody>
      </p:sp>
      <p:pic>
        <p:nvPicPr>
          <p:cNvPr id="16387" name="Picture 9"/>
          <p:cNvPicPr>
            <a:picLocks noChangeAspect="1"/>
          </p:cNvPicPr>
          <p:nvPr/>
        </p:nvPicPr>
        <p:blipFill>
          <a:blip r:embed="rId3"/>
          <a:srcRect/>
          <a:stretch>
            <a:fillRect/>
          </a:stretch>
        </p:blipFill>
        <p:spPr bwMode="auto">
          <a:xfrm>
            <a:off x="-47625" y="1981200"/>
            <a:ext cx="2819400" cy="3810000"/>
          </a:xfrm>
          <a:prstGeom prst="rect">
            <a:avLst/>
          </a:prstGeom>
          <a:noFill/>
          <a:ln w="9525">
            <a:noFill/>
            <a:miter lim="800000"/>
            <a:headEnd/>
            <a:tailEnd/>
          </a:ln>
        </p:spPr>
      </p:pic>
      <p:sp>
        <p:nvSpPr>
          <p:cNvPr id="11" name="Cloud 10"/>
          <p:cNvSpPr/>
          <p:nvPr/>
        </p:nvSpPr>
        <p:spPr>
          <a:xfrm rot="21327456">
            <a:off x="2473325" y="225425"/>
            <a:ext cx="5994400" cy="1676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vi-VN" sz="2400" b="1" dirty="0">
                <a:solidFill>
                  <a:srgbClr val="0070C0"/>
                </a:solidFill>
              </a:rPr>
              <a:t>Trình bày hiểu biết của </a:t>
            </a:r>
            <a:r>
              <a:rPr lang="vi-VN" sz="2400" b="1" dirty="0">
                <a:solidFill>
                  <a:srgbClr val="0070C0"/>
                </a:solidFill>
              </a:rPr>
              <a:t>em</a:t>
            </a:r>
          </a:p>
          <a:p>
            <a:pPr algn="ctr" fontAlgn="auto">
              <a:spcBef>
                <a:spcPts val="0"/>
              </a:spcBef>
              <a:spcAft>
                <a:spcPts val="0"/>
              </a:spcAft>
              <a:defRPr/>
            </a:pPr>
            <a:r>
              <a:rPr lang="vi-VN" sz="2400" b="1" dirty="0">
                <a:solidFill>
                  <a:srgbClr val="0070C0"/>
                </a:solidFill>
              </a:rPr>
              <a:t> </a:t>
            </a:r>
            <a:r>
              <a:rPr lang="vi-VN" sz="2400" b="1" dirty="0">
                <a:solidFill>
                  <a:srgbClr val="0070C0"/>
                </a:solidFill>
              </a:rPr>
              <a:t>về Lương Ngọc Quyến?</a:t>
            </a:r>
            <a:endParaRPr lang="en-US" sz="2400" b="1" dirty="0">
              <a:solidFill>
                <a:srgbClr val="0070C0"/>
              </a:solidFill>
            </a:endParaRPr>
          </a:p>
        </p:txBody>
      </p:sp>
      <p:pic>
        <p:nvPicPr>
          <p:cNvPr id="12" name="Picture 11"/>
          <p:cNvPicPr>
            <a:picLocks noChangeAspect="1"/>
          </p:cNvPicPr>
          <p:nvPr/>
        </p:nvPicPr>
        <p:blipFill>
          <a:blip r:embed="rId4"/>
          <a:srcRect/>
          <a:stretch>
            <a:fillRect/>
          </a:stretch>
        </p:blipFill>
        <p:spPr bwMode="auto">
          <a:xfrm>
            <a:off x="228600" y="169863"/>
            <a:ext cx="1790700" cy="1787525"/>
          </a:xfrm>
          <a:prstGeom prst="rect">
            <a:avLst/>
          </a:prstGeom>
          <a:noFill/>
          <a:ln w="9525">
            <a:noFill/>
            <a:miter lim="800000"/>
            <a:headEnd/>
            <a:tailEnd/>
          </a:ln>
        </p:spPr>
      </p:pic>
      <p:sp>
        <p:nvSpPr>
          <p:cNvPr id="15" name="Curved Down Arrow 14"/>
          <p:cNvSpPr/>
          <p:nvPr/>
        </p:nvSpPr>
        <p:spPr>
          <a:xfrm>
            <a:off x="2019300" y="304800"/>
            <a:ext cx="952500" cy="609600"/>
          </a:xfrm>
          <a:prstGeom prst="curvedDownArrow">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Vertical)">
                                      <p:cBhvr>
                                        <p:cTn id="25" dur="500"/>
                                        <p:tgtEl>
                                          <p:spTgt spid="1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fltVal val="0"/>
                                          </p:val>
                                        </p:tav>
                                        <p:tav tm="100000">
                                          <p:val>
                                            <p:strVal val="#ppt_w"/>
                                          </p:val>
                                        </p:tav>
                                      </p:tavLst>
                                    </p:anim>
                                    <p:anim calcmode="lin" valueType="num">
                                      <p:cBhvr>
                                        <p:cTn id="36" dur="1000" fill="hold"/>
                                        <p:tgtEl>
                                          <p:spTgt spid="5"/>
                                        </p:tgtEl>
                                        <p:attrNameLst>
                                          <p:attrName>ppt_h</p:attrName>
                                        </p:attrNameLst>
                                      </p:cBhvr>
                                      <p:tavLst>
                                        <p:tav tm="0">
                                          <p:val>
                                            <p:fltVal val="0"/>
                                          </p:val>
                                        </p:tav>
                                        <p:tav tm="100000">
                                          <p:val>
                                            <p:strVal val="#ppt_h"/>
                                          </p:val>
                                        </p:tav>
                                      </p:tavLst>
                                    </p:anim>
                                    <p:anim calcmode="lin" valueType="num">
                                      <p:cBhvr>
                                        <p:cTn id="37" dur="1000" fill="hold"/>
                                        <p:tgtEl>
                                          <p:spTgt spid="5"/>
                                        </p:tgtEl>
                                        <p:attrNameLst>
                                          <p:attrName>style.rotation</p:attrName>
                                        </p:attrNameLst>
                                      </p:cBhvr>
                                      <p:tavLst>
                                        <p:tav tm="0">
                                          <p:val>
                                            <p:fltVal val="90"/>
                                          </p:val>
                                        </p:tav>
                                        <p:tav tm="100000">
                                          <p:val>
                                            <p:fltVal val="0"/>
                                          </p:val>
                                        </p:tav>
                                      </p:tavLst>
                                    </p:anim>
                                    <p:animEffect transition="in" filter="fade">
                                      <p:cBhvr>
                                        <p:cTn id="3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pic>
        <p:nvPicPr>
          <p:cNvPr id="17410" name="Content Placeholder 3"/>
          <p:cNvPicPr>
            <a:picLocks noGrp="1" noChangeAspect="1"/>
          </p:cNvPicPr>
          <p:nvPr>
            <p:ph sz="quarter" idx="1"/>
          </p:nvPr>
        </p:nvPicPr>
        <p:blipFill>
          <a:blip r:embed="rId2"/>
          <a:srcRect/>
          <a:stretch>
            <a:fillRect/>
          </a:stretch>
        </p:blipFill>
        <p:spPr>
          <a:xfrm>
            <a:off x="0" y="0"/>
            <a:ext cx="9144000" cy="7086600"/>
          </a:xfrm>
        </p:spPr>
      </p:pic>
      <p:sp>
        <p:nvSpPr>
          <p:cNvPr id="5" name="Rectangle 4"/>
          <p:cNvSpPr/>
          <p:nvPr/>
        </p:nvSpPr>
        <p:spPr>
          <a:xfrm>
            <a:off x="622300" y="109538"/>
            <a:ext cx="7772400" cy="4800600"/>
          </a:xfrm>
          <a:prstGeom prst="rect">
            <a:avLst/>
          </a:prstGeom>
        </p:spPr>
        <p:txBody>
          <a:bodyPr>
            <a:spAutoFit/>
          </a:bodyPr>
          <a:lstStyle/>
          <a:p>
            <a:pPr algn="ctr" fontAlgn="auto">
              <a:spcBef>
                <a:spcPts val="0"/>
              </a:spcBef>
              <a:spcAft>
                <a:spcPts val="0"/>
              </a:spcAft>
              <a:defRPr/>
            </a:pPr>
            <a:r>
              <a:rPr lang="vi-VN" sz="2400" b="1" dirty="0">
                <a:latin typeface="+mn-lt"/>
                <a:cs typeface="+mn-cs"/>
              </a:rPr>
              <a:t>Lương Ngọc </a:t>
            </a:r>
            <a:r>
              <a:rPr lang="vi-VN" sz="2400" b="1" dirty="0">
                <a:latin typeface="+mn-lt"/>
                <a:cs typeface="+mn-cs"/>
              </a:rPr>
              <a:t>Quyến</a:t>
            </a:r>
          </a:p>
          <a:p>
            <a:pPr algn="ctr" fontAlgn="auto">
              <a:spcBef>
                <a:spcPts val="0"/>
              </a:spcBef>
              <a:spcAft>
                <a:spcPts val="0"/>
              </a:spcAft>
              <a:defRPr/>
            </a:pPr>
            <a:endParaRPr lang="en-US" sz="2400" b="1" dirty="0">
              <a:latin typeface="+mn-lt"/>
              <a:cs typeface="+mn-cs"/>
            </a:endParaRPr>
          </a:p>
          <a:p>
            <a:pPr indent="457200" algn="just" fontAlgn="auto">
              <a:spcBef>
                <a:spcPts val="0"/>
              </a:spcBef>
              <a:spcAft>
                <a:spcPts val="0"/>
              </a:spcAft>
              <a:defRPr/>
            </a:pPr>
            <a:r>
              <a:rPr lang="vi-VN" sz="2400" b="1" dirty="0">
                <a:latin typeface="+mn-lt"/>
                <a:cs typeface="+mn-cs"/>
              </a:rPr>
              <a:t>Lương Ngọc Quyến là con trai nhà yêu nước Lương Văn Can. Nuôi ý chí khôi phục non sông, ông tìm đường sang </a:t>
            </a:r>
            <a:r>
              <a:rPr lang="en-US" sz="2400" b="1" dirty="0" err="1">
                <a:latin typeface="Times New Roman" panose="02020603050405020304" pitchFamily="18" charset="0"/>
                <a:cs typeface="Times New Roman" panose="02020603050405020304" pitchFamily="18" charset="0"/>
              </a:rPr>
              <a:t>Nhật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Bản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quân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sự</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rồi</a:t>
            </a:r>
            <a:r>
              <a:rPr lang="en-US" sz="2400" b="1" dirty="0">
                <a:latin typeface="Times New Roman" panose="02020603050405020304" pitchFamily="18" charset="0"/>
                <a:cs typeface="Times New Roman" panose="02020603050405020304" pitchFamily="18" charset="0"/>
              </a:rPr>
              <a:t> qua </a:t>
            </a:r>
            <a:r>
              <a:rPr lang="vi-VN" sz="2400" b="1" dirty="0">
                <a:latin typeface="+mn-lt"/>
                <a:cs typeface="+mn-cs"/>
              </a:rPr>
              <a:t>Trung </a:t>
            </a:r>
            <a:r>
              <a:rPr lang="vi-VN" sz="2400" b="1" dirty="0">
                <a:latin typeface="+mn-lt"/>
                <a:cs typeface="+mn-cs"/>
              </a:rPr>
              <a:t>Quốc mưu tập hợp lực lượng chống thực dân Pháp. Ông bị giặc bắt đưa về nước. Chúng khoét bàn chân ông, luồn dây thép buộc chân vào xích sắt. Ngày 30-8-1917, cuộc khởi nghĩa Thái Nguyên do Đội Cấn lãnh đạo bùng nổ. Lương Ngọc Quyến được giải thoát và tham gia chỉ huy nghĩa quân. Ông hi sinh, nhưng tấm lòng trung với nước của ông còn sáng mãi.</a:t>
            </a:r>
            <a:endParaRPr lang="en-US" sz="2400" b="1" dirty="0">
              <a:latin typeface="+mn-lt"/>
              <a:cs typeface="+mn-cs"/>
            </a:endParaRPr>
          </a:p>
          <a:p>
            <a:pPr algn="r" fontAlgn="auto">
              <a:spcBef>
                <a:spcPts val="0"/>
              </a:spcBef>
              <a:spcAft>
                <a:spcPts val="0"/>
              </a:spcAft>
              <a:defRPr/>
            </a:pPr>
            <a:r>
              <a:rPr lang="vi-VN" b="1" dirty="0">
                <a:latin typeface="+mn-lt"/>
                <a:cs typeface="+mn-cs"/>
              </a:rPr>
              <a:t>Theo LƯƠNG QUÂN</a:t>
            </a:r>
            <a:endParaRPr lang="en-US" b="1" dirty="0">
              <a:latin typeface="+mn-lt"/>
              <a:cs typeface="+mn-cs"/>
            </a:endParaRPr>
          </a:p>
        </p:txBody>
      </p:sp>
      <p:cxnSp>
        <p:nvCxnSpPr>
          <p:cNvPr id="8" name="Straight Connector 7"/>
          <p:cNvCxnSpPr/>
          <p:nvPr/>
        </p:nvCxnSpPr>
        <p:spPr>
          <a:xfrm>
            <a:off x="7505700" y="1219200"/>
            <a:ext cx="8382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700088" y="1600200"/>
            <a:ext cx="12065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a:off x="1225550" y="1219200"/>
            <a:ext cx="250825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1335088" y="2286000"/>
            <a:ext cx="11430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a:off x="2908300" y="2667000"/>
            <a:ext cx="6858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a:off x="2049463" y="3048000"/>
            <a:ext cx="9906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par>
                                <p:cTn id="13" presetID="16" presetClass="entr" presetSubtype="21"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276600" y="244475"/>
            <a:ext cx="3111500" cy="519113"/>
          </a:xfrm>
          <a:prstGeom prst="rect">
            <a:avLst/>
          </a:prstGeom>
          <a:noFill/>
          <a:ln w="9525">
            <a:noFill/>
            <a:miter lim="800000"/>
            <a:headEnd/>
            <a:tailEnd/>
          </a:ln>
        </p:spPr>
        <p:txBody>
          <a:bodyPr wrap="none">
            <a:spAutoFit/>
          </a:bodyPr>
          <a:lstStyle/>
          <a:p>
            <a:r>
              <a:rPr lang="vi-VN" sz="2800" b="1" u="sng">
                <a:solidFill>
                  <a:srgbClr val="FF0000"/>
                </a:solidFill>
              </a:rPr>
              <a:t>Luyện </a:t>
            </a:r>
            <a:r>
              <a:rPr lang="en-US" sz="2800" b="1" u="sng">
                <a:solidFill>
                  <a:srgbClr val="FF0000"/>
                </a:solidFill>
                <a:cs typeface="Times New Roman" pitchFamily="18" charset="0"/>
              </a:rPr>
              <a:t>viết </a:t>
            </a:r>
            <a:r>
              <a:rPr lang="vi-VN" sz="2800" b="1" u="sng">
                <a:solidFill>
                  <a:srgbClr val="FF0000"/>
                </a:solidFill>
              </a:rPr>
              <a:t>từ khó</a:t>
            </a:r>
            <a:endParaRPr lang="en-US" sz="2800" b="1" u="sng">
              <a:solidFill>
                <a:srgbClr val="FF0000"/>
              </a:solidFill>
            </a:endParaRPr>
          </a:p>
        </p:txBody>
      </p:sp>
      <p:sp>
        <p:nvSpPr>
          <p:cNvPr id="5" name="Rectangle 4"/>
          <p:cNvSpPr>
            <a:spLocks noChangeArrowheads="1"/>
          </p:cNvSpPr>
          <p:nvPr/>
        </p:nvSpPr>
        <p:spPr bwMode="auto">
          <a:xfrm>
            <a:off x="3124200" y="1371600"/>
            <a:ext cx="4572000" cy="461963"/>
          </a:xfrm>
          <a:prstGeom prst="rect">
            <a:avLst/>
          </a:prstGeom>
          <a:noFill/>
          <a:ln w="9525">
            <a:noFill/>
            <a:miter lim="800000"/>
            <a:headEnd/>
            <a:tailEnd/>
          </a:ln>
        </p:spPr>
        <p:txBody>
          <a:bodyPr>
            <a:spAutoFit/>
          </a:bodyPr>
          <a:lstStyle/>
          <a:p>
            <a:r>
              <a:rPr lang="vi-VN" sz="2400" b="1" i="1">
                <a:solidFill>
                  <a:srgbClr val="FF0000"/>
                </a:solidFill>
                <a:latin typeface="Times New Roman" pitchFamily="18" charset="0"/>
              </a:rPr>
              <a:t>Lương Ngọc Quyến</a:t>
            </a:r>
            <a:endParaRPr lang="en-US" sz="2400" b="1" i="1">
              <a:solidFill>
                <a:srgbClr val="FF0000"/>
              </a:solidFill>
              <a:latin typeface="Century Schoolbook"/>
            </a:endParaRPr>
          </a:p>
        </p:txBody>
      </p:sp>
      <p:sp>
        <p:nvSpPr>
          <p:cNvPr id="6" name="Rectangle 5"/>
          <p:cNvSpPr>
            <a:spLocks noChangeArrowheads="1"/>
          </p:cNvSpPr>
          <p:nvPr/>
        </p:nvSpPr>
        <p:spPr bwMode="auto">
          <a:xfrm>
            <a:off x="3124200" y="1997075"/>
            <a:ext cx="2262188" cy="461963"/>
          </a:xfrm>
          <a:prstGeom prst="rect">
            <a:avLst/>
          </a:prstGeom>
          <a:noFill/>
          <a:ln w="9525">
            <a:noFill/>
            <a:miter lim="800000"/>
            <a:headEnd/>
            <a:tailEnd/>
          </a:ln>
        </p:spPr>
        <p:txBody>
          <a:bodyPr wrap="none">
            <a:spAutoFit/>
          </a:bodyPr>
          <a:lstStyle/>
          <a:p>
            <a:r>
              <a:rPr lang="vi-VN" sz="2400" b="1" i="1">
                <a:solidFill>
                  <a:srgbClr val="FF0000"/>
                </a:solidFill>
                <a:latin typeface="Times New Roman" pitchFamily="18" charset="0"/>
              </a:rPr>
              <a:t>Lương Văn Can</a:t>
            </a:r>
            <a:endParaRPr lang="en-US" sz="2400" b="1" i="1">
              <a:solidFill>
                <a:srgbClr val="FF0000"/>
              </a:solidFill>
              <a:latin typeface="Century Schoolbook"/>
            </a:endParaRPr>
          </a:p>
        </p:txBody>
      </p:sp>
      <p:sp>
        <p:nvSpPr>
          <p:cNvPr id="7" name="Rectangle 6"/>
          <p:cNvSpPr>
            <a:spLocks noChangeArrowheads="1"/>
          </p:cNvSpPr>
          <p:nvPr/>
        </p:nvSpPr>
        <p:spPr bwMode="auto">
          <a:xfrm>
            <a:off x="3124200" y="2530475"/>
            <a:ext cx="1427163" cy="461963"/>
          </a:xfrm>
          <a:prstGeom prst="rect">
            <a:avLst/>
          </a:prstGeom>
          <a:noFill/>
          <a:ln w="9525">
            <a:noFill/>
            <a:miter lim="800000"/>
            <a:headEnd/>
            <a:tailEnd/>
          </a:ln>
        </p:spPr>
        <p:txBody>
          <a:bodyPr wrap="none">
            <a:spAutoFit/>
          </a:bodyPr>
          <a:lstStyle/>
          <a:p>
            <a:r>
              <a:rPr lang="en-US" sz="2400" b="1" i="1">
                <a:solidFill>
                  <a:srgbClr val="FF0000"/>
                </a:solidFill>
                <a:latin typeface="Century Schoolbook"/>
              </a:rPr>
              <a:t>l</a:t>
            </a:r>
            <a:r>
              <a:rPr lang="vi-VN" sz="2400" b="1" i="1">
                <a:solidFill>
                  <a:srgbClr val="FF0000"/>
                </a:solidFill>
                <a:latin typeface="Times New Roman" pitchFamily="18" charset="0"/>
              </a:rPr>
              <a:t>ực lượng</a:t>
            </a:r>
            <a:endParaRPr lang="en-US" sz="2400" b="1" i="1">
              <a:solidFill>
                <a:srgbClr val="FF0000"/>
              </a:solidFill>
              <a:latin typeface="Century Schoolbook"/>
            </a:endParaRPr>
          </a:p>
        </p:txBody>
      </p:sp>
      <p:sp>
        <p:nvSpPr>
          <p:cNvPr id="8" name="Rectangle 7"/>
          <p:cNvSpPr>
            <a:spLocks noChangeArrowheads="1"/>
          </p:cNvSpPr>
          <p:nvPr/>
        </p:nvSpPr>
        <p:spPr bwMode="auto">
          <a:xfrm>
            <a:off x="3157538" y="3233738"/>
            <a:ext cx="903287" cy="461962"/>
          </a:xfrm>
          <a:prstGeom prst="rect">
            <a:avLst/>
          </a:prstGeom>
          <a:noFill/>
          <a:ln w="9525">
            <a:noFill/>
            <a:miter lim="800000"/>
            <a:headEnd/>
            <a:tailEnd/>
          </a:ln>
        </p:spPr>
        <p:txBody>
          <a:bodyPr wrap="none">
            <a:spAutoFit/>
          </a:bodyPr>
          <a:lstStyle/>
          <a:p>
            <a:r>
              <a:rPr lang="en-US" sz="2400" b="1" i="1">
                <a:solidFill>
                  <a:srgbClr val="FF0000"/>
                </a:solidFill>
                <a:latin typeface="Century Schoolbook"/>
              </a:rPr>
              <a:t>k</a:t>
            </a:r>
            <a:r>
              <a:rPr lang="vi-VN" sz="2400" b="1" i="1">
                <a:solidFill>
                  <a:srgbClr val="FF0000"/>
                </a:solidFill>
                <a:latin typeface="Times New Roman" pitchFamily="18" charset="0"/>
              </a:rPr>
              <a:t>hoét</a:t>
            </a:r>
            <a:endParaRPr lang="en-US" sz="2400" b="1" i="1">
              <a:solidFill>
                <a:srgbClr val="FF0000"/>
              </a:solidFill>
              <a:latin typeface="Century Schoolbook"/>
            </a:endParaRPr>
          </a:p>
        </p:txBody>
      </p:sp>
      <p:sp>
        <p:nvSpPr>
          <p:cNvPr id="9" name="Rectangle 8"/>
          <p:cNvSpPr>
            <a:spLocks noChangeArrowheads="1"/>
          </p:cNvSpPr>
          <p:nvPr/>
        </p:nvSpPr>
        <p:spPr bwMode="auto">
          <a:xfrm>
            <a:off x="3014663" y="3937000"/>
            <a:ext cx="1185862" cy="461963"/>
          </a:xfrm>
          <a:prstGeom prst="rect">
            <a:avLst/>
          </a:prstGeom>
          <a:noFill/>
          <a:ln w="9525">
            <a:noFill/>
            <a:miter lim="800000"/>
            <a:headEnd/>
            <a:tailEnd/>
          </a:ln>
        </p:spPr>
        <p:txBody>
          <a:bodyPr wrap="none">
            <a:spAutoFit/>
          </a:bodyPr>
          <a:lstStyle/>
          <a:p>
            <a:r>
              <a:rPr lang="en-US" sz="2400" b="1" i="1">
                <a:solidFill>
                  <a:srgbClr val="FF0000"/>
                </a:solidFill>
                <a:latin typeface="Century Schoolbook"/>
              </a:rPr>
              <a:t>x</a:t>
            </a:r>
            <a:r>
              <a:rPr lang="vi-VN" sz="2400" b="1" i="1">
                <a:solidFill>
                  <a:srgbClr val="FF0000"/>
                </a:solidFill>
                <a:latin typeface="Times New Roman" pitchFamily="18" charset="0"/>
              </a:rPr>
              <a:t>ích sắt</a:t>
            </a:r>
            <a:endParaRPr lang="en-US" sz="2400" b="1" i="1">
              <a:solidFill>
                <a:srgbClr val="FF0000"/>
              </a:solidFill>
              <a:latin typeface="Century Schoolboo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Content Placeholder 5"/>
          <p:cNvPicPr>
            <a:picLocks noGrp="1" noChangeAspect="1"/>
          </p:cNvPicPr>
          <p:nvPr>
            <p:ph sz="quarter" idx="1"/>
          </p:nvPr>
        </p:nvPicPr>
        <p:blipFill>
          <a:blip r:embed="rId3"/>
          <a:srcRect/>
          <a:stretch>
            <a:fillRect/>
          </a:stretch>
        </p:blipFill>
        <p:spPr>
          <a:xfrm>
            <a:off x="0" y="0"/>
            <a:ext cx="9144000" cy="6858000"/>
          </a:xfrm>
        </p:spPr>
      </p:pic>
      <p:sp>
        <p:nvSpPr>
          <p:cNvPr id="7" name="Rectangle 6"/>
          <p:cNvSpPr>
            <a:spLocks noChangeArrowheads="1"/>
          </p:cNvSpPr>
          <p:nvPr/>
        </p:nvSpPr>
        <p:spPr bwMode="auto">
          <a:xfrm>
            <a:off x="228600" y="915988"/>
            <a:ext cx="8686800" cy="460375"/>
          </a:xfrm>
          <a:prstGeom prst="rect">
            <a:avLst/>
          </a:prstGeom>
          <a:noFill/>
          <a:ln w="9525">
            <a:noFill/>
            <a:miter lim="800000"/>
            <a:headEnd/>
            <a:tailEnd/>
          </a:ln>
        </p:spPr>
        <p:txBody>
          <a:bodyPr>
            <a:spAutoFit/>
          </a:bodyPr>
          <a:lstStyle/>
          <a:p>
            <a:r>
              <a:rPr lang="vi-VN" sz="2400" b="1" i="1">
                <a:solidFill>
                  <a:srgbClr val="7030A0"/>
                </a:solidFill>
                <a:latin typeface="Times New Roman" pitchFamily="18" charset="0"/>
              </a:rPr>
              <a:t>Bài 1: Ghi lại phần vần của những tiếng in đậm trong các câu sau:</a:t>
            </a:r>
            <a:endParaRPr lang="en-US" sz="2400" b="1" i="1">
              <a:solidFill>
                <a:srgbClr val="7030A0"/>
              </a:solidFill>
              <a:latin typeface="Century Schoolbook"/>
            </a:endParaRPr>
          </a:p>
        </p:txBody>
      </p:sp>
      <p:sp>
        <p:nvSpPr>
          <p:cNvPr id="8" name="Rectangle 7"/>
          <p:cNvSpPr>
            <a:spLocks noChangeArrowheads="1"/>
          </p:cNvSpPr>
          <p:nvPr/>
        </p:nvSpPr>
        <p:spPr bwMode="auto">
          <a:xfrm>
            <a:off x="457200" y="1905000"/>
            <a:ext cx="3048000" cy="1938338"/>
          </a:xfrm>
          <a:prstGeom prst="rect">
            <a:avLst/>
          </a:prstGeom>
          <a:noFill/>
          <a:ln w="9525">
            <a:noFill/>
            <a:miter lim="800000"/>
            <a:headEnd/>
            <a:tailEnd/>
          </a:ln>
        </p:spPr>
        <p:txBody>
          <a:bodyPr>
            <a:spAutoFit/>
          </a:bodyPr>
          <a:lstStyle/>
          <a:p>
            <a:r>
              <a:rPr lang="vi-VN" sz="2400">
                <a:latin typeface="Times New Roman" pitchFamily="18" charset="0"/>
              </a:rPr>
              <a:t>a/ </a:t>
            </a:r>
            <a:r>
              <a:rPr lang="vi-VN" sz="2400" b="1">
                <a:latin typeface="Times New Roman" pitchFamily="18" charset="0"/>
              </a:rPr>
              <a:t>Trạng nguyên </a:t>
            </a:r>
            <a:r>
              <a:rPr lang="vi-VN" sz="2400">
                <a:latin typeface="Times New Roman" pitchFamily="18" charset="0"/>
              </a:rPr>
              <a:t>trẻ nhất của nước ta là ông </a:t>
            </a:r>
            <a:r>
              <a:rPr lang="vi-VN" sz="2400" b="1">
                <a:latin typeface="Times New Roman" pitchFamily="18" charset="0"/>
              </a:rPr>
              <a:t>Nguyễn Hiền</a:t>
            </a:r>
            <a:r>
              <a:rPr lang="vi-VN" sz="2400">
                <a:latin typeface="Times New Roman" pitchFamily="18" charset="0"/>
              </a:rPr>
              <a:t>, đỗ đầu </a:t>
            </a:r>
            <a:r>
              <a:rPr lang="vi-VN" sz="2400" b="1">
                <a:latin typeface="Times New Roman" pitchFamily="18" charset="0"/>
              </a:rPr>
              <a:t>khoa thi </a:t>
            </a:r>
            <a:r>
              <a:rPr lang="vi-VN" sz="2400">
                <a:latin typeface="Times New Roman" pitchFamily="18" charset="0"/>
              </a:rPr>
              <a:t>năm 1247, lúc vừa 13 tuổi.</a:t>
            </a:r>
            <a:endParaRPr lang="en-US" sz="2400">
              <a:latin typeface="Century Schoolbook"/>
            </a:endParaRPr>
          </a:p>
        </p:txBody>
      </p:sp>
      <p:sp>
        <p:nvSpPr>
          <p:cNvPr id="9" name="Rectangle 8"/>
          <p:cNvSpPr>
            <a:spLocks noChangeArrowheads="1"/>
          </p:cNvSpPr>
          <p:nvPr/>
        </p:nvSpPr>
        <p:spPr bwMode="auto">
          <a:xfrm>
            <a:off x="457200" y="4038600"/>
            <a:ext cx="3048000" cy="2308225"/>
          </a:xfrm>
          <a:prstGeom prst="rect">
            <a:avLst/>
          </a:prstGeom>
          <a:noFill/>
          <a:ln w="9525">
            <a:noFill/>
            <a:miter lim="800000"/>
            <a:headEnd/>
            <a:tailEnd/>
          </a:ln>
        </p:spPr>
        <p:txBody>
          <a:bodyPr>
            <a:spAutoFit/>
          </a:bodyPr>
          <a:lstStyle/>
          <a:p>
            <a:r>
              <a:rPr lang="vi-VN" sz="2400">
                <a:solidFill>
                  <a:srgbClr val="002060"/>
                </a:solidFill>
                <a:latin typeface="Times New Roman" pitchFamily="18" charset="0"/>
              </a:rPr>
              <a:t>b/ Làng có nhiều tiến sĩ nhất nước là </a:t>
            </a:r>
            <a:r>
              <a:rPr lang="vi-VN" sz="2400" b="1">
                <a:solidFill>
                  <a:srgbClr val="002060"/>
                </a:solidFill>
                <a:latin typeface="Times New Roman" pitchFamily="18" charset="0"/>
              </a:rPr>
              <a:t>làng Mộ Trạch</a:t>
            </a:r>
            <a:r>
              <a:rPr lang="vi-VN" sz="2400">
                <a:solidFill>
                  <a:srgbClr val="002060"/>
                </a:solidFill>
                <a:latin typeface="Times New Roman" pitchFamily="18" charset="0"/>
              </a:rPr>
              <a:t>, xã Tân Hồng, </a:t>
            </a:r>
            <a:r>
              <a:rPr lang="vi-VN" sz="2400" b="1">
                <a:solidFill>
                  <a:srgbClr val="002060"/>
                </a:solidFill>
                <a:latin typeface="Times New Roman" pitchFamily="18" charset="0"/>
              </a:rPr>
              <a:t>huyện Bình Giang</a:t>
            </a:r>
            <a:r>
              <a:rPr lang="vi-VN" sz="2400">
                <a:solidFill>
                  <a:srgbClr val="002060"/>
                </a:solidFill>
                <a:latin typeface="Times New Roman" pitchFamily="18" charset="0"/>
              </a:rPr>
              <a:t>, tỉnh Hải Dương: 36 tiến sĩ.</a:t>
            </a:r>
            <a:endParaRPr lang="en-US" sz="2400">
              <a:solidFill>
                <a:srgbClr val="002060"/>
              </a:solidFill>
              <a:latin typeface="Century Schoolbook"/>
            </a:endParaRPr>
          </a:p>
        </p:txBody>
      </p:sp>
      <p:graphicFrame>
        <p:nvGraphicFramePr>
          <p:cNvPr id="21" name="Table 20"/>
          <p:cNvGraphicFramePr>
            <a:graphicFrameLocks noGrp="1"/>
          </p:cNvGraphicFramePr>
          <p:nvPr/>
        </p:nvGraphicFramePr>
        <p:xfrm>
          <a:off x="5181600" y="1385888"/>
          <a:ext cx="2673350" cy="2468562"/>
        </p:xfrm>
        <a:graphic>
          <a:graphicData uri="http://schemas.openxmlformats.org/drawingml/2006/table">
            <a:tbl>
              <a:tblPr firstRow="1" bandRow="1">
                <a:tableStyleId>{5C22544A-7EE6-4342-B048-85BDC9FD1C3A}</a:tableStyleId>
              </a:tblPr>
              <a:tblGrid>
                <a:gridCol w="1530534"/>
                <a:gridCol w="1143000"/>
              </a:tblGrid>
              <a:tr h="300633">
                <a:tc>
                  <a:txBody>
                    <a:bodyPr/>
                    <a:lstStyle/>
                    <a:p>
                      <a:pPr algn="ctr"/>
                      <a:r>
                        <a:rPr lang="vi-VN" sz="1800" dirty="0" smtClean="0">
                          <a:solidFill>
                            <a:srgbClr val="002060"/>
                          </a:solidFill>
                        </a:rPr>
                        <a:t>Tiếng</a:t>
                      </a:r>
                      <a:endParaRPr lang="en-US" sz="18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dirty="0" smtClean="0">
                          <a:solidFill>
                            <a:srgbClr val="002060"/>
                          </a:solidFill>
                        </a:rPr>
                        <a:t>Vần</a:t>
                      </a:r>
                      <a:endParaRPr lang="en-US" sz="18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633">
                <a:tc>
                  <a:txBody>
                    <a:bodyPr/>
                    <a:lstStyle/>
                    <a:p>
                      <a:pPr algn="ctr"/>
                      <a:r>
                        <a:rPr lang="vi-VN" sz="1800" b="1" dirty="0" smtClean="0"/>
                        <a:t>Trạng</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dirty="0" smtClean="0">
                          <a:solidFill>
                            <a:srgbClr val="FF0000"/>
                          </a:solidFill>
                        </a:rPr>
                        <a:t> ang</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633">
                <a:tc>
                  <a:txBody>
                    <a:bodyPr/>
                    <a:lstStyle/>
                    <a:p>
                      <a:pPr algn="ctr"/>
                      <a:r>
                        <a:rPr lang="vi-VN" sz="1800" b="1" dirty="0" smtClean="0"/>
                        <a:t>Nguyên,</a:t>
                      </a:r>
                      <a:r>
                        <a:rPr lang="vi-VN" sz="1800" b="1" baseline="0" dirty="0" smtClean="0"/>
                        <a:t> Nguyễn</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baseline="0" dirty="0" smtClean="0">
                          <a:solidFill>
                            <a:srgbClr val="FF0000"/>
                          </a:solidFill>
                        </a:rPr>
                        <a:t> u</a:t>
                      </a:r>
                      <a:r>
                        <a:rPr lang="vi-VN" sz="1800" b="1" dirty="0" smtClean="0">
                          <a:solidFill>
                            <a:srgbClr val="FF0000"/>
                          </a:solidFill>
                        </a:rPr>
                        <a:t>yên</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633">
                <a:tc>
                  <a:txBody>
                    <a:bodyPr/>
                    <a:lstStyle/>
                    <a:p>
                      <a:pPr algn="ctr"/>
                      <a:r>
                        <a:rPr lang="vi-VN" sz="1800" b="1" dirty="0" smtClean="0"/>
                        <a:t>Hiền</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dirty="0" smtClean="0">
                          <a:solidFill>
                            <a:srgbClr val="FF0000"/>
                          </a:solidFill>
                        </a:rPr>
                        <a:t> iên</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633">
                <a:tc>
                  <a:txBody>
                    <a:bodyPr/>
                    <a:lstStyle/>
                    <a:p>
                      <a:pPr algn="ctr"/>
                      <a:r>
                        <a:rPr lang="vi-VN" sz="1800" b="1" dirty="0" smtClean="0"/>
                        <a:t>Khoa</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dirty="0" smtClean="0">
                          <a:solidFill>
                            <a:srgbClr val="FF0000"/>
                          </a:solidFill>
                        </a:rPr>
                        <a:t> oa</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633">
                <a:tc>
                  <a:txBody>
                    <a:bodyPr/>
                    <a:lstStyle/>
                    <a:p>
                      <a:pPr algn="ctr"/>
                      <a:r>
                        <a:rPr lang="vi-VN" sz="1800" b="1" dirty="0" smtClean="0"/>
                        <a:t>Thi</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dirty="0" smtClean="0">
                          <a:solidFill>
                            <a:srgbClr val="FF0000"/>
                          </a:solidFill>
                        </a:rPr>
                        <a:t> i</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4" name="Striped Right Arrow 23"/>
          <p:cNvSpPr/>
          <p:nvPr/>
        </p:nvSpPr>
        <p:spPr>
          <a:xfrm>
            <a:off x="3657600" y="2743200"/>
            <a:ext cx="1524000" cy="381000"/>
          </a:xfrm>
          <a:prstGeom prst="striped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25" name="Table 24"/>
          <p:cNvGraphicFramePr>
            <a:graphicFrameLocks noGrp="1"/>
          </p:cNvGraphicFramePr>
          <p:nvPr/>
        </p:nvGraphicFramePr>
        <p:xfrm>
          <a:off x="5181600" y="4038600"/>
          <a:ext cx="2743200" cy="2590800"/>
        </p:xfrm>
        <a:graphic>
          <a:graphicData uri="http://schemas.openxmlformats.org/drawingml/2006/table">
            <a:tbl>
              <a:tblPr firstRow="1" bandRow="1">
                <a:tableStyleId>{21E4AEA4-8DFA-4A89-87EB-49C32662AFE0}</a:tableStyleId>
              </a:tblPr>
              <a:tblGrid>
                <a:gridCol w="1477107"/>
                <a:gridCol w="1266093"/>
              </a:tblGrid>
              <a:tr h="370840">
                <a:tc>
                  <a:txBody>
                    <a:bodyPr/>
                    <a:lstStyle/>
                    <a:p>
                      <a:pPr algn="ctr"/>
                      <a:r>
                        <a:rPr lang="vi-VN" dirty="0" smtClean="0"/>
                        <a:t>Tiếng</a:t>
                      </a:r>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smtClean="0"/>
                        <a:t>Vần</a:t>
                      </a:r>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vi-VN" dirty="0" smtClean="0"/>
                        <a:t>Làng</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smtClean="0"/>
                        <a:t> ang</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vi-VN" dirty="0" smtClean="0"/>
                        <a:t>Mộ</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smtClean="0"/>
                        <a:t>Ô</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vi-VN" dirty="0" smtClean="0"/>
                        <a:t>Trạch</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smtClean="0"/>
                        <a:t> ach</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vi-VN" dirty="0" smtClean="0"/>
                        <a:t>Huyện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smtClean="0"/>
                        <a:t> uyên</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7000">
                <a:tc>
                  <a:txBody>
                    <a:bodyPr/>
                    <a:lstStyle/>
                    <a:p>
                      <a:pPr algn="ctr"/>
                      <a:r>
                        <a:rPr lang="vi-VN" dirty="0" smtClean="0"/>
                        <a:t>Bình</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baseline="0" dirty="0" smtClean="0"/>
                        <a:t> i</a:t>
                      </a:r>
                      <a:r>
                        <a:rPr lang="vi-VN" dirty="0" smtClean="0"/>
                        <a:t>nh</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vi-VN" dirty="0" smtClean="0"/>
                        <a:t>Giang</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smtClean="0"/>
                        <a:t> ang</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6" name="Right Arrow 25"/>
          <p:cNvSpPr/>
          <p:nvPr/>
        </p:nvSpPr>
        <p:spPr>
          <a:xfrm>
            <a:off x="3505200" y="5029200"/>
            <a:ext cx="1447800" cy="457200"/>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par>
                                <p:cTn id="25" presetID="2" presetClass="entr" presetSubtype="2"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1+#ppt_w/2"/>
                                          </p:val>
                                        </p:tav>
                                        <p:tav tm="100000">
                                          <p:val>
                                            <p:strVal val="#ppt_x"/>
                                          </p:val>
                                        </p:tav>
                                      </p:tavLst>
                                    </p:anim>
                                    <p:anim calcmode="lin" valueType="num">
                                      <p:cBhvr additive="base">
                                        <p:cTn id="28"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10"/>
                                        <p:tgtEl>
                                          <p:spTgt spid="26"/>
                                        </p:tgtEl>
                                      </p:cBhvr>
                                    </p:animEffect>
                                    <p:anim calcmode="lin" valueType="num">
                                      <p:cBhvr>
                                        <p:cTn id="34" dur="10" fill="hold"/>
                                        <p:tgtEl>
                                          <p:spTgt spid="26"/>
                                        </p:tgtEl>
                                        <p:attrNameLst>
                                          <p:attrName>ppt_x</p:attrName>
                                        </p:attrNameLst>
                                      </p:cBhvr>
                                      <p:tavLst>
                                        <p:tav tm="0">
                                          <p:val>
                                            <p:strVal val="#ppt_x"/>
                                          </p:val>
                                        </p:tav>
                                        <p:tav tm="100000">
                                          <p:val>
                                            <p:strVal val="#ppt_x"/>
                                          </p:val>
                                        </p:tav>
                                      </p:tavLst>
                                    </p:anim>
                                    <p:anim calcmode="lin" valueType="num">
                                      <p:cBhvr>
                                        <p:cTn id="35" dur="10" fill="hold"/>
                                        <p:tgtEl>
                                          <p:spTgt spid="26"/>
                                        </p:tgtEl>
                                        <p:attrNameLst>
                                          <p:attrName>ppt_y</p:attrName>
                                        </p:attrNameLst>
                                      </p:cBhvr>
                                      <p:tavLst>
                                        <p:tav tm="0">
                                          <p:val>
                                            <p:strVal val="#ppt_y+.1"/>
                                          </p:val>
                                        </p:tav>
                                        <p:tav tm="100000">
                                          <p:val>
                                            <p:strVal val="#ppt_y"/>
                                          </p:val>
                                        </p:tav>
                                      </p:tavLst>
                                    </p:anim>
                                  </p:childTnLst>
                                </p:cTn>
                              </p:par>
                              <p:par>
                                <p:cTn id="36" presetID="16" presetClass="entr" presetSubtype="21"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barn(inVertical)">
                                      <p:cBhvr>
                                        <p:cTn id="3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Content Placeholder 5"/>
          <p:cNvPicPr>
            <a:picLocks noGrp="1" noChangeAspect="1"/>
          </p:cNvPicPr>
          <p:nvPr>
            <p:ph sz="quarter" idx="1"/>
          </p:nvPr>
        </p:nvPicPr>
        <p:blipFill>
          <a:blip r:embed="rId2"/>
          <a:srcRect/>
          <a:stretch>
            <a:fillRect/>
          </a:stretch>
        </p:blipFill>
        <p:spPr>
          <a:xfrm>
            <a:off x="0" y="0"/>
            <a:ext cx="9144000" cy="6858000"/>
          </a:xfrm>
        </p:spPr>
      </p:pic>
      <p:sp>
        <p:nvSpPr>
          <p:cNvPr id="5" name="Cloud 4"/>
          <p:cNvSpPr/>
          <p:nvPr/>
        </p:nvSpPr>
        <p:spPr>
          <a:xfrm>
            <a:off x="1903413" y="579438"/>
            <a:ext cx="5867400" cy="1143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vi-VN" sz="2400" b="1" dirty="0">
                <a:solidFill>
                  <a:schemeClr val="tx1"/>
                </a:solidFill>
              </a:rPr>
              <a:t>Nêu mô hình cấu tạo tiếng?</a:t>
            </a:r>
            <a:endParaRPr lang="en-US" sz="2400" b="1" dirty="0">
              <a:solidFill>
                <a:schemeClr val="tx1"/>
              </a:solidFill>
            </a:endParaRPr>
          </a:p>
        </p:txBody>
      </p:sp>
      <p:sp>
        <p:nvSpPr>
          <p:cNvPr id="7" name="Cloud 6"/>
          <p:cNvSpPr/>
          <p:nvPr/>
        </p:nvSpPr>
        <p:spPr>
          <a:xfrm>
            <a:off x="2746375" y="3200400"/>
            <a:ext cx="5943600" cy="1217613"/>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vi-VN" sz="2400" b="1" dirty="0">
                <a:solidFill>
                  <a:srgbClr val="C00000"/>
                </a:solidFill>
              </a:rPr>
              <a:t>Trình bày cấu tạo của vần?</a:t>
            </a:r>
            <a:endParaRPr lang="en-US" sz="2400" b="1" dirty="0">
              <a:solidFill>
                <a:srgbClr val="C00000"/>
              </a:solidFill>
            </a:endParaRPr>
          </a:p>
        </p:txBody>
      </p:sp>
      <p:pic>
        <p:nvPicPr>
          <p:cNvPr id="21508" name="Picture 7"/>
          <p:cNvPicPr>
            <a:picLocks noChangeAspect="1"/>
          </p:cNvPicPr>
          <p:nvPr/>
        </p:nvPicPr>
        <p:blipFill>
          <a:blip r:embed="rId3"/>
          <a:srcRect/>
          <a:stretch>
            <a:fillRect/>
          </a:stretch>
        </p:blipFill>
        <p:spPr bwMode="auto">
          <a:xfrm>
            <a:off x="304800" y="1704975"/>
            <a:ext cx="2438400" cy="2713038"/>
          </a:xfrm>
          <a:prstGeom prst="rect">
            <a:avLst/>
          </a:prstGeom>
          <a:noFill/>
          <a:ln w="9525">
            <a:noFill/>
            <a:miter lim="800000"/>
            <a:headEnd/>
            <a:tailEnd/>
          </a:ln>
        </p:spPr>
      </p:pic>
      <p:sp>
        <p:nvSpPr>
          <p:cNvPr id="9" name="Striped Right Arrow 8"/>
          <p:cNvSpPr/>
          <p:nvPr/>
        </p:nvSpPr>
        <p:spPr>
          <a:xfrm>
            <a:off x="3505200" y="1477963"/>
            <a:ext cx="4265613" cy="1722437"/>
          </a:xfrm>
          <a:prstGeom prst="striped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vi-VN" sz="2400" b="1" dirty="0">
                <a:solidFill>
                  <a:srgbClr val="C00000"/>
                </a:solidFill>
              </a:rPr>
              <a:t>Cấu tạo tiếng bao gồm:</a:t>
            </a:r>
          </a:p>
          <a:p>
            <a:pPr algn="ctr" fontAlgn="auto">
              <a:spcBef>
                <a:spcPts val="0"/>
              </a:spcBef>
              <a:spcAft>
                <a:spcPts val="0"/>
              </a:spcAft>
              <a:defRPr/>
            </a:pPr>
            <a:r>
              <a:rPr lang="vi-VN" sz="2400" b="1" dirty="0">
                <a:solidFill>
                  <a:srgbClr val="C00000"/>
                </a:solidFill>
              </a:rPr>
              <a:t> âm đầu- vần- dấu thanh</a:t>
            </a:r>
            <a:endParaRPr lang="en-US" sz="2400" b="1" dirty="0">
              <a:solidFill>
                <a:srgbClr val="C00000"/>
              </a:solidFill>
            </a:endParaRPr>
          </a:p>
        </p:txBody>
      </p:sp>
      <p:sp>
        <p:nvSpPr>
          <p:cNvPr id="10" name="Striped Right Arrow 9"/>
          <p:cNvSpPr/>
          <p:nvPr/>
        </p:nvSpPr>
        <p:spPr>
          <a:xfrm>
            <a:off x="1676400" y="4648200"/>
            <a:ext cx="5562600" cy="1828800"/>
          </a:xfrm>
          <a:prstGeom prst="striped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vi-VN" sz="2400" b="1" dirty="0">
                <a:solidFill>
                  <a:srgbClr val="002060"/>
                </a:solidFill>
              </a:rPr>
              <a:t>Cấu tạo vần gồm các bộ phận:</a:t>
            </a:r>
          </a:p>
          <a:p>
            <a:pPr algn="ctr" fontAlgn="auto">
              <a:spcBef>
                <a:spcPts val="0"/>
              </a:spcBef>
              <a:spcAft>
                <a:spcPts val="0"/>
              </a:spcAft>
              <a:defRPr/>
            </a:pPr>
            <a:r>
              <a:rPr lang="vi-VN" sz="2400" b="1" dirty="0">
                <a:solidFill>
                  <a:srgbClr val="002060"/>
                </a:solidFill>
              </a:rPr>
              <a:t>Âm đầu- âm chính- âm cuối</a:t>
            </a:r>
            <a:endParaRPr lang="en-US" sz="2400" b="1" dirty="0">
              <a:solidFill>
                <a:srgbClr val="002060"/>
              </a:solidFill>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75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heel(1)">
                                      <p:cBhvr>
                                        <p:cTn id="2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pic>
        <p:nvPicPr>
          <p:cNvPr id="22530" name="Content Placeholder 3"/>
          <p:cNvPicPr>
            <a:picLocks noGrp="1" noChangeAspect="1"/>
          </p:cNvPicPr>
          <p:nvPr>
            <p:ph sz="quarter" idx="1"/>
          </p:nvPr>
        </p:nvPicPr>
        <p:blipFill>
          <a:blip r:embed="rId2"/>
          <a:srcRect/>
          <a:stretch>
            <a:fillRect/>
          </a:stretch>
        </p:blipFill>
        <p:spPr>
          <a:xfrm>
            <a:off x="0" y="0"/>
            <a:ext cx="9144000" cy="6848475"/>
          </a:xfrm>
        </p:spPr>
      </p:pic>
      <p:sp>
        <p:nvSpPr>
          <p:cNvPr id="22531" name="Rectangle 4"/>
          <p:cNvSpPr>
            <a:spLocks noChangeArrowheads="1"/>
          </p:cNvSpPr>
          <p:nvPr/>
        </p:nvSpPr>
        <p:spPr bwMode="auto">
          <a:xfrm>
            <a:off x="685800" y="914400"/>
            <a:ext cx="8153400" cy="830263"/>
          </a:xfrm>
          <a:prstGeom prst="rect">
            <a:avLst/>
          </a:prstGeom>
          <a:noFill/>
          <a:ln w="9525">
            <a:noFill/>
            <a:miter lim="800000"/>
            <a:headEnd/>
            <a:tailEnd/>
          </a:ln>
        </p:spPr>
        <p:txBody>
          <a:bodyPr>
            <a:spAutoFit/>
          </a:bodyPr>
          <a:lstStyle/>
          <a:p>
            <a:pPr indent="457200"/>
            <a:r>
              <a:rPr lang="vi-VN" sz="2400" b="1" i="1">
                <a:solidFill>
                  <a:srgbClr val="7030A0"/>
                </a:solidFill>
                <a:latin typeface="Times New Roman" pitchFamily="18" charset="0"/>
              </a:rPr>
              <a:t>Bài 2: Chép vần của từng tiếng vừa tìm được vào mô hình cấu tạo vần dưới đây:</a:t>
            </a:r>
            <a:endParaRPr lang="en-US" sz="2400" b="1" i="1">
              <a:solidFill>
                <a:srgbClr val="7030A0"/>
              </a:solidFill>
              <a:latin typeface="Century Schoolbook"/>
            </a:endParaRPr>
          </a:p>
        </p:txBody>
      </p:sp>
      <p:graphicFrame>
        <p:nvGraphicFramePr>
          <p:cNvPr id="7" name="Table 6"/>
          <p:cNvGraphicFramePr>
            <a:graphicFrameLocks noGrp="1"/>
          </p:cNvGraphicFramePr>
          <p:nvPr/>
        </p:nvGraphicFramePr>
        <p:xfrm>
          <a:off x="723900" y="2743200"/>
          <a:ext cx="6080125" cy="2071688"/>
        </p:xfrm>
        <a:graphic>
          <a:graphicData uri="http://schemas.openxmlformats.org/drawingml/2006/table">
            <a:tbl>
              <a:tblPr firstRow="1" firstCol="1" bandRow="1">
                <a:tableStyleId>{5C22544A-7EE6-4342-B048-85BDC9FD1C3A}</a:tableStyleId>
              </a:tblPr>
              <a:tblGrid>
                <a:gridCol w="1520190"/>
                <a:gridCol w="1520190"/>
                <a:gridCol w="1520190"/>
                <a:gridCol w="1520190"/>
              </a:tblGrid>
              <a:tr h="861946">
                <a:tc rowSpan="2">
                  <a:txBody>
                    <a:bodyPr/>
                    <a:lstStyle/>
                    <a:p>
                      <a:pPr marL="0" marR="0" algn="ctr">
                        <a:lnSpc>
                          <a:spcPct val="300000"/>
                        </a:lnSpc>
                        <a:spcBef>
                          <a:spcPts val="0"/>
                        </a:spcBef>
                        <a:spcAft>
                          <a:spcPts val="0"/>
                        </a:spcAft>
                      </a:pPr>
                      <a:r>
                        <a:rPr lang="vi-VN" sz="2400" b="1" dirty="0">
                          <a:solidFill>
                            <a:schemeClr val="tx1"/>
                          </a:solidFill>
                          <a:effectLst/>
                        </a:rPr>
                        <a:t>Tiếng</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250000"/>
                        </a:lnSpc>
                        <a:spcBef>
                          <a:spcPts val="0"/>
                        </a:spcBef>
                        <a:spcAft>
                          <a:spcPts val="0"/>
                        </a:spcAft>
                      </a:pPr>
                      <a:r>
                        <a:rPr lang="vi-VN" sz="2400" b="1" dirty="0">
                          <a:solidFill>
                            <a:schemeClr val="tx1"/>
                          </a:solidFill>
                          <a:effectLst/>
                        </a:rPr>
                        <a:t>Vần</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78498">
                <a:tc vMerge="1">
                  <a:txBody>
                    <a:bodyPr/>
                    <a:lstStyle/>
                    <a:p>
                      <a:endParaRPr lang="en-US"/>
                    </a:p>
                  </a:txBody>
                  <a:tcPr/>
                </a:tc>
                <a:tc>
                  <a:txBody>
                    <a:bodyPr/>
                    <a:lstStyle/>
                    <a:p>
                      <a:pPr marL="0" marR="0" algn="ctr">
                        <a:lnSpc>
                          <a:spcPct val="150000"/>
                        </a:lnSpc>
                        <a:spcBef>
                          <a:spcPts val="0"/>
                        </a:spcBef>
                        <a:spcAft>
                          <a:spcPts val="0"/>
                        </a:spcAft>
                      </a:pPr>
                      <a:r>
                        <a:rPr lang="vi-VN" sz="2400" b="1" dirty="0">
                          <a:solidFill>
                            <a:schemeClr val="tx1"/>
                          </a:solidFill>
                          <a:effectLst/>
                        </a:rPr>
                        <a:t>Âm đầu</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dirty="0">
                          <a:solidFill>
                            <a:schemeClr val="tx1"/>
                          </a:solidFill>
                          <a:effectLst/>
                        </a:rPr>
                        <a:t>Âm chính</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dirty="0">
                          <a:solidFill>
                            <a:schemeClr val="tx1"/>
                          </a:solidFill>
                          <a:effectLst/>
                        </a:rPr>
                        <a:t>Âm cuối</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8498">
                <a:tc>
                  <a:txBody>
                    <a:bodyPr/>
                    <a:lstStyle/>
                    <a:p>
                      <a:pPr marL="0" marR="0" algn="ctr">
                        <a:lnSpc>
                          <a:spcPct val="150000"/>
                        </a:lnSpc>
                        <a:spcBef>
                          <a:spcPts val="0"/>
                        </a:spcBef>
                        <a:spcAft>
                          <a:spcPts val="0"/>
                        </a:spcAft>
                      </a:pPr>
                      <a:r>
                        <a:rPr lang="vi-VN" sz="2400" b="1" i="1" dirty="0">
                          <a:solidFill>
                            <a:srgbClr val="FF0000"/>
                          </a:solidFill>
                          <a:effectLst/>
                        </a:rPr>
                        <a:t>Nguyễn</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i="1" dirty="0">
                          <a:solidFill>
                            <a:srgbClr val="FF0000"/>
                          </a:solidFill>
                          <a:effectLst/>
                        </a:rPr>
                        <a:t>u</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i="1" dirty="0">
                          <a:solidFill>
                            <a:srgbClr val="FF0000"/>
                          </a:solidFill>
                          <a:effectLst/>
                        </a:rPr>
                        <a:t>yê</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i="1" dirty="0" smtClean="0">
                          <a:solidFill>
                            <a:srgbClr val="FF0000"/>
                          </a:solidFill>
                          <a:effectLst/>
                        </a:rPr>
                        <a:t>n</a:t>
                      </a:r>
                      <a:r>
                        <a:rPr lang="vi-VN" sz="2400" b="1" i="1" dirty="0">
                          <a:solidFill>
                            <a:srgbClr val="FF0000"/>
                          </a:solidFill>
                          <a:effectLst/>
                        </a:rPr>
                        <a:t> </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22551" name="Picture 7"/>
          <p:cNvPicPr>
            <a:picLocks noChangeAspect="1"/>
          </p:cNvPicPr>
          <p:nvPr/>
        </p:nvPicPr>
        <p:blipFill>
          <a:blip r:embed="rId3"/>
          <a:srcRect/>
          <a:stretch>
            <a:fillRect/>
          </a:stretch>
        </p:blipFill>
        <p:spPr bwMode="auto">
          <a:xfrm>
            <a:off x="6858000" y="1303338"/>
            <a:ext cx="2143125" cy="214312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quarter" idx="1"/>
          </p:nvPr>
        </p:nvGraphicFramePr>
        <p:xfrm>
          <a:off x="1658938" y="1111250"/>
          <a:ext cx="5791200" cy="5888038"/>
        </p:xfrm>
        <a:graphic>
          <a:graphicData uri="http://schemas.openxmlformats.org/drawingml/2006/table">
            <a:tbl>
              <a:tblPr firstRow="1" firstCol="1" bandRow="1">
                <a:tableStyleId>{21E4AEA4-8DFA-4A89-87EB-49C32662AFE0}</a:tableStyleId>
              </a:tblPr>
              <a:tblGrid>
                <a:gridCol w="1447800"/>
                <a:gridCol w="1447800"/>
                <a:gridCol w="1447800"/>
                <a:gridCol w="1447800"/>
              </a:tblGrid>
              <a:tr h="381338">
                <a:tc rowSpan="2">
                  <a:txBody>
                    <a:bodyPr/>
                    <a:lstStyle/>
                    <a:p>
                      <a:pPr marL="0" marR="0" algn="ctr">
                        <a:lnSpc>
                          <a:spcPct val="115000"/>
                        </a:lnSpc>
                        <a:spcBef>
                          <a:spcPts val="0"/>
                        </a:spcBef>
                        <a:spcAft>
                          <a:spcPts val="0"/>
                        </a:spcAft>
                      </a:pPr>
                      <a:r>
                        <a:rPr lang="vi-VN" sz="2400" b="1" i="0" dirty="0">
                          <a:solidFill>
                            <a:schemeClr val="tx1"/>
                          </a:solidFill>
                          <a:effectLst/>
                        </a:rPr>
                        <a:t>Tiếng</a:t>
                      </a:r>
                      <a:endParaRPr lang="en-US" sz="2400" b="1" i="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vi-VN" sz="2400" b="1" i="0" dirty="0">
                          <a:solidFill>
                            <a:schemeClr val="tx1"/>
                          </a:solidFill>
                          <a:effectLst/>
                        </a:rPr>
                        <a:t>Vần</a:t>
                      </a:r>
                      <a:endParaRPr lang="en-US" sz="2400" b="1" i="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400238">
                <a:tc vMerge="1">
                  <a:txBody>
                    <a:bodyPr/>
                    <a:lstStyle/>
                    <a:p>
                      <a:endParaRPr lang="en-US"/>
                    </a:p>
                  </a:txBody>
                  <a:tcPr/>
                </a:tc>
                <a:tc>
                  <a:txBody>
                    <a:bodyPr/>
                    <a:lstStyle/>
                    <a:p>
                      <a:pPr marL="0" marR="0" algn="ctr">
                        <a:lnSpc>
                          <a:spcPct val="115000"/>
                        </a:lnSpc>
                        <a:spcBef>
                          <a:spcPts val="0"/>
                        </a:spcBef>
                        <a:spcAft>
                          <a:spcPts val="0"/>
                        </a:spcAft>
                      </a:pPr>
                      <a:r>
                        <a:rPr lang="vi-VN" sz="2400" b="1" i="0" dirty="0">
                          <a:effectLst/>
                        </a:rPr>
                        <a:t>Âm đầu</a:t>
                      </a:r>
                      <a:endParaRPr lang="en-US" sz="2400" b="1" i="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b="1" i="0" dirty="0">
                          <a:effectLst/>
                        </a:rPr>
                        <a:t>Âm chính</a:t>
                      </a:r>
                      <a:endParaRPr lang="en-US" sz="2400" b="1" i="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b="1" i="0" dirty="0">
                          <a:effectLst/>
                        </a:rPr>
                        <a:t>Âm cuối</a:t>
                      </a:r>
                      <a:endParaRPr lang="en-US" sz="2400" b="1" i="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338">
                <a:tc>
                  <a:txBody>
                    <a:bodyPr/>
                    <a:lstStyle/>
                    <a:p>
                      <a:pPr marL="0" marR="0" algn="ctr">
                        <a:lnSpc>
                          <a:spcPct val="115000"/>
                        </a:lnSpc>
                        <a:spcBef>
                          <a:spcPts val="0"/>
                        </a:spcBef>
                        <a:spcAft>
                          <a:spcPts val="0"/>
                        </a:spcAft>
                      </a:pPr>
                      <a:r>
                        <a:rPr lang="vi-VN" sz="2400" dirty="0">
                          <a:solidFill>
                            <a:srgbClr val="FF0000"/>
                          </a:solidFill>
                          <a:effectLst/>
                        </a:rPr>
                        <a:t>Nguyễn</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u</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yê</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n</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338">
                <a:tc>
                  <a:txBody>
                    <a:bodyPr/>
                    <a:lstStyle/>
                    <a:p>
                      <a:pPr marL="0" marR="0" algn="ctr">
                        <a:lnSpc>
                          <a:spcPct val="115000"/>
                        </a:lnSpc>
                        <a:spcBef>
                          <a:spcPts val="0"/>
                        </a:spcBef>
                        <a:spcAft>
                          <a:spcPts val="0"/>
                        </a:spcAft>
                      </a:pPr>
                      <a:r>
                        <a:rPr lang="vi-VN" sz="2400" dirty="0">
                          <a:solidFill>
                            <a:srgbClr val="FF0000"/>
                          </a:solidFill>
                          <a:effectLst/>
                        </a:rPr>
                        <a:t>Trạng</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 </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ng</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338">
                <a:tc>
                  <a:txBody>
                    <a:bodyPr/>
                    <a:lstStyle/>
                    <a:p>
                      <a:pPr marL="0" marR="0" algn="ctr">
                        <a:lnSpc>
                          <a:spcPct val="115000"/>
                        </a:lnSpc>
                        <a:spcBef>
                          <a:spcPts val="0"/>
                        </a:spcBef>
                        <a:spcAft>
                          <a:spcPts val="0"/>
                        </a:spcAft>
                      </a:pPr>
                      <a:r>
                        <a:rPr lang="vi-VN" sz="2400" dirty="0">
                          <a:solidFill>
                            <a:srgbClr val="FF0000"/>
                          </a:solidFill>
                          <a:effectLst/>
                        </a:rPr>
                        <a:t>Nguyên</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 u</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vi-VN" sz="2400">
                          <a:solidFill>
                            <a:srgbClr val="FF0000"/>
                          </a:solidFill>
                          <a:effectLst/>
                        </a:rPr>
                        <a:t> yê</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n</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338">
                <a:tc>
                  <a:txBody>
                    <a:bodyPr/>
                    <a:lstStyle/>
                    <a:p>
                      <a:pPr marL="0" marR="0" algn="ctr">
                        <a:lnSpc>
                          <a:spcPct val="115000"/>
                        </a:lnSpc>
                        <a:spcBef>
                          <a:spcPts val="0"/>
                        </a:spcBef>
                        <a:spcAft>
                          <a:spcPts val="0"/>
                        </a:spcAft>
                      </a:pPr>
                      <a:r>
                        <a:rPr lang="vi-VN" sz="2400">
                          <a:solidFill>
                            <a:srgbClr val="FF0000"/>
                          </a:solidFill>
                          <a:effectLst/>
                        </a:rPr>
                        <a:t>Hiền</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 </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iê</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n</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338">
                <a:tc>
                  <a:txBody>
                    <a:bodyPr/>
                    <a:lstStyle/>
                    <a:p>
                      <a:pPr marL="0" marR="0" algn="ctr">
                        <a:lnSpc>
                          <a:spcPct val="115000"/>
                        </a:lnSpc>
                        <a:spcBef>
                          <a:spcPts val="0"/>
                        </a:spcBef>
                        <a:spcAft>
                          <a:spcPts val="0"/>
                        </a:spcAft>
                      </a:pPr>
                      <a:r>
                        <a:rPr lang="vi-VN" sz="2400">
                          <a:solidFill>
                            <a:srgbClr val="FF0000"/>
                          </a:solidFill>
                          <a:effectLst/>
                        </a:rPr>
                        <a:t>Khoa</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o</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a</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338">
                <a:tc>
                  <a:txBody>
                    <a:bodyPr/>
                    <a:lstStyle/>
                    <a:p>
                      <a:pPr marL="0" marR="0" algn="ctr">
                        <a:lnSpc>
                          <a:spcPct val="115000"/>
                        </a:lnSpc>
                        <a:spcBef>
                          <a:spcPts val="0"/>
                        </a:spcBef>
                        <a:spcAft>
                          <a:spcPts val="0"/>
                        </a:spcAft>
                      </a:pPr>
                      <a:r>
                        <a:rPr lang="vi-VN" sz="2400" dirty="0">
                          <a:solidFill>
                            <a:srgbClr val="FF0000"/>
                          </a:solidFill>
                          <a:effectLst/>
                        </a:rPr>
                        <a:t>Thi</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i</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338">
                <a:tc>
                  <a:txBody>
                    <a:bodyPr/>
                    <a:lstStyle/>
                    <a:p>
                      <a:pPr marL="0" marR="0" algn="ctr">
                        <a:lnSpc>
                          <a:spcPct val="115000"/>
                        </a:lnSpc>
                        <a:spcBef>
                          <a:spcPts val="0"/>
                        </a:spcBef>
                        <a:spcAft>
                          <a:spcPts val="0"/>
                        </a:spcAft>
                      </a:pPr>
                      <a:r>
                        <a:rPr lang="vi-VN" sz="2400">
                          <a:solidFill>
                            <a:srgbClr val="FF0000"/>
                          </a:solidFill>
                          <a:effectLst/>
                        </a:rPr>
                        <a:t>Làng</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a</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ng</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338">
                <a:tc>
                  <a:txBody>
                    <a:bodyPr/>
                    <a:lstStyle/>
                    <a:p>
                      <a:pPr marL="0" marR="0" algn="ctr">
                        <a:lnSpc>
                          <a:spcPct val="115000"/>
                        </a:lnSpc>
                        <a:spcBef>
                          <a:spcPts val="0"/>
                        </a:spcBef>
                        <a:spcAft>
                          <a:spcPts val="0"/>
                        </a:spcAft>
                      </a:pPr>
                      <a:r>
                        <a:rPr lang="vi-VN" sz="2400">
                          <a:solidFill>
                            <a:srgbClr val="FF0000"/>
                          </a:solidFill>
                          <a:effectLst/>
                        </a:rPr>
                        <a:t>Mộ</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ô</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 </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338">
                <a:tc>
                  <a:txBody>
                    <a:bodyPr/>
                    <a:lstStyle/>
                    <a:p>
                      <a:pPr marL="0" marR="0" algn="ctr">
                        <a:lnSpc>
                          <a:spcPct val="115000"/>
                        </a:lnSpc>
                        <a:spcBef>
                          <a:spcPts val="0"/>
                        </a:spcBef>
                        <a:spcAft>
                          <a:spcPts val="0"/>
                        </a:spcAft>
                      </a:pPr>
                      <a:r>
                        <a:rPr lang="vi-VN" sz="2400">
                          <a:solidFill>
                            <a:srgbClr val="FF0000"/>
                          </a:solidFill>
                          <a:effectLst/>
                        </a:rPr>
                        <a:t>Trạch</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a</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ch</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338">
                <a:tc>
                  <a:txBody>
                    <a:bodyPr/>
                    <a:lstStyle/>
                    <a:p>
                      <a:pPr marL="0" marR="0" algn="ctr">
                        <a:lnSpc>
                          <a:spcPct val="115000"/>
                        </a:lnSpc>
                        <a:spcBef>
                          <a:spcPts val="0"/>
                        </a:spcBef>
                        <a:spcAft>
                          <a:spcPts val="0"/>
                        </a:spcAft>
                      </a:pPr>
                      <a:r>
                        <a:rPr lang="vi-VN" sz="2400">
                          <a:solidFill>
                            <a:srgbClr val="FF0000"/>
                          </a:solidFill>
                          <a:effectLst/>
                        </a:rPr>
                        <a:t>Huyện</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u</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yê</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n</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338">
                <a:tc>
                  <a:txBody>
                    <a:bodyPr/>
                    <a:lstStyle/>
                    <a:p>
                      <a:pPr marL="0" marR="0" algn="ctr">
                        <a:lnSpc>
                          <a:spcPct val="115000"/>
                        </a:lnSpc>
                        <a:spcBef>
                          <a:spcPts val="0"/>
                        </a:spcBef>
                        <a:spcAft>
                          <a:spcPts val="0"/>
                        </a:spcAft>
                      </a:pPr>
                      <a:r>
                        <a:rPr lang="vi-VN" sz="2400">
                          <a:solidFill>
                            <a:srgbClr val="FF0000"/>
                          </a:solidFill>
                          <a:effectLst/>
                        </a:rPr>
                        <a:t>Bình</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i</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nh</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338">
                <a:tc>
                  <a:txBody>
                    <a:bodyPr/>
                    <a:lstStyle/>
                    <a:p>
                      <a:pPr marL="0" marR="0" algn="ctr">
                        <a:lnSpc>
                          <a:spcPct val="115000"/>
                        </a:lnSpc>
                        <a:spcBef>
                          <a:spcPts val="0"/>
                        </a:spcBef>
                        <a:spcAft>
                          <a:spcPts val="0"/>
                        </a:spcAft>
                      </a:pPr>
                      <a:r>
                        <a:rPr lang="vi-VN" sz="2400">
                          <a:solidFill>
                            <a:srgbClr val="FF0000"/>
                          </a:solidFill>
                          <a:effectLst/>
                        </a:rPr>
                        <a:t>Giang</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 </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a:solidFill>
                            <a:srgbClr val="FF0000"/>
                          </a:solidFill>
                          <a:effectLst/>
                        </a:rPr>
                        <a:t>a</a:t>
                      </a:r>
                      <a:endParaRPr lang="en-US" sz="240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2400" dirty="0">
                          <a:solidFill>
                            <a:srgbClr val="FF0000"/>
                          </a:solidFill>
                          <a:effectLst/>
                        </a:rPr>
                        <a:t>ng</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3627" name="Rectangle 8"/>
          <p:cNvSpPr>
            <a:spLocks noChangeArrowheads="1"/>
          </p:cNvSpPr>
          <p:nvPr/>
        </p:nvSpPr>
        <p:spPr bwMode="auto">
          <a:xfrm>
            <a:off x="515938" y="193675"/>
            <a:ext cx="8077200" cy="831850"/>
          </a:xfrm>
          <a:prstGeom prst="rect">
            <a:avLst/>
          </a:prstGeom>
          <a:noFill/>
          <a:ln w="9525">
            <a:noFill/>
            <a:miter lim="800000"/>
            <a:headEnd/>
            <a:tailEnd/>
          </a:ln>
        </p:spPr>
        <p:txBody>
          <a:bodyPr>
            <a:spAutoFit/>
          </a:bodyPr>
          <a:lstStyle/>
          <a:p>
            <a:pPr indent="457200"/>
            <a:r>
              <a:rPr lang="vi-VN" sz="2400" b="1" i="1">
                <a:solidFill>
                  <a:srgbClr val="7030A0"/>
                </a:solidFill>
                <a:latin typeface="Times New Roman" pitchFamily="18" charset="0"/>
              </a:rPr>
              <a:t>Bài 2: Chép vần của từng tiếng vừa tìm được vào mô hình cấu tạo vần dưới đây:</a:t>
            </a:r>
            <a:endParaRPr lang="en-US" sz="2400" b="1" i="1">
              <a:solidFill>
                <a:srgbClr val="7030A0"/>
              </a:solidFill>
              <a:latin typeface="Century Schoolbook"/>
            </a:endParaRPr>
          </a:p>
        </p:txBody>
      </p:sp>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238</TotalTime>
  <Words>552</Words>
  <Application>Microsoft Office PowerPoint</Application>
  <PresentationFormat>On-screen Show (4:3)</PresentationFormat>
  <Paragraphs>128</Paragraphs>
  <Slides>12</Slides>
  <Notes>2</Notes>
  <HiddenSlides>0</HiddenSlides>
  <MMClips>1</MMClips>
  <ScaleCrop>false</ScaleCrop>
  <HeadingPairs>
    <vt:vector size="6" baseType="variant">
      <vt:variant>
        <vt:lpstr>Fonts Used</vt:lpstr>
      </vt:variant>
      <vt:variant>
        <vt:i4>7</vt:i4>
      </vt:variant>
      <vt:variant>
        <vt:lpstr>Design Template</vt:lpstr>
      </vt:variant>
      <vt:variant>
        <vt:i4>7</vt:i4>
      </vt:variant>
      <vt:variant>
        <vt:lpstr>Slide Titles</vt:lpstr>
      </vt:variant>
      <vt:variant>
        <vt:i4>12</vt:i4>
      </vt:variant>
    </vt:vector>
  </HeadingPairs>
  <TitlesOfParts>
    <vt:vector size="26" baseType="lpstr">
      <vt:lpstr>Century Schoolbook</vt:lpstr>
      <vt:lpstr>Arial</vt:lpstr>
      <vt:lpstr>Wingdings</vt:lpstr>
      <vt:lpstr>Wingdings 2</vt:lpstr>
      <vt:lpstr>Calibri</vt:lpstr>
      <vt:lpstr>.VnTime</vt:lpstr>
      <vt:lpstr>Times New Roman</vt:lpstr>
      <vt:lpstr>Oriel</vt:lpstr>
      <vt:lpstr>Oriel</vt:lpstr>
      <vt:lpstr>Oriel</vt:lpstr>
      <vt:lpstr>Oriel</vt:lpstr>
      <vt:lpstr>Oriel</vt:lpstr>
      <vt:lpstr>Oriel</vt: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PC</cp:lastModifiedBy>
  <cp:revision>25</cp:revision>
  <dcterms:created xsi:type="dcterms:W3CDTF">2015-09-01T08:43:02Z</dcterms:created>
  <dcterms:modified xsi:type="dcterms:W3CDTF">2018-01-29T14:29:57Z</dcterms:modified>
</cp:coreProperties>
</file>