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a" ContentType="audio/x-ms-wma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6" r:id="rId3"/>
    <p:sldMasterId id="2147483711" r:id="rId4"/>
  </p:sldMasterIdLst>
  <p:notesMasterIdLst>
    <p:notesMasterId r:id="rId35"/>
  </p:notesMasterIdLst>
  <p:sldIdLst>
    <p:sldId id="319" r:id="rId5"/>
    <p:sldId id="320" r:id="rId6"/>
    <p:sldId id="308" r:id="rId7"/>
    <p:sldId id="307" r:id="rId8"/>
    <p:sldId id="277" r:id="rId9"/>
    <p:sldId id="297" r:id="rId10"/>
    <p:sldId id="298" r:id="rId11"/>
    <p:sldId id="309" r:id="rId12"/>
    <p:sldId id="310" r:id="rId13"/>
    <p:sldId id="281" r:id="rId14"/>
    <p:sldId id="311" r:id="rId15"/>
    <p:sldId id="312" r:id="rId16"/>
    <p:sldId id="313" r:id="rId17"/>
    <p:sldId id="315" r:id="rId18"/>
    <p:sldId id="316" r:id="rId19"/>
    <p:sldId id="317" r:id="rId20"/>
    <p:sldId id="318" r:id="rId21"/>
    <p:sldId id="304" r:id="rId22"/>
    <p:sldId id="283" r:id="rId23"/>
    <p:sldId id="293" r:id="rId24"/>
    <p:sldId id="295" r:id="rId25"/>
    <p:sldId id="271" r:id="rId26"/>
    <p:sldId id="274" r:id="rId27"/>
    <p:sldId id="275" r:id="rId28"/>
    <p:sldId id="276" r:id="rId29"/>
    <p:sldId id="259" r:id="rId30"/>
    <p:sldId id="263" r:id="rId31"/>
    <p:sldId id="264" r:id="rId32"/>
    <p:sldId id="285" r:id="rId33"/>
    <p:sldId id="26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4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4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AB198-05EF-4421-8D03-BC1DF144555D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B1E9A-E718-418C-867F-5D989214D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61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>
            <a:extLst>
              <a:ext uri="{FF2B5EF4-FFF2-40B4-BE49-F238E27FC236}">
                <a16:creationId xmlns:a16="http://schemas.microsoft.com/office/drawing/2014/main" id="{84DCB2D8-7F14-488F-940C-2F6634C367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>
            <a:extLst>
              <a:ext uri="{FF2B5EF4-FFF2-40B4-BE49-F238E27FC236}">
                <a16:creationId xmlns:a16="http://schemas.microsoft.com/office/drawing/2014/main" id="{CAF27583-646C-457C-B9E1-8C09C0E006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>
            <a:extLst>
              <a:ext uri="{FF2B5EF4-FFF2-40B4-BE49-F238E27FC236}">
                <a16:creationId xmlns:a16="http://schemas.microsoft.com/office/drawing/2014/main" id="{A6212EE3-D529-4C10-B09A-28FDBA20C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康方圆体W7"/>
                <a:cs typeface="华康方圆体W7"/>
              </a:defRPr>
            </a:lvl9pPr>
          </a:lstStyle>
          <a:p>
            <a:fld id="{B7DD1D2C-719A-4DCC-8F25-0AE707B52595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pPr/>
              <a:t>2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9A5E7-2A80-45E5-803A-8EC0212A1D44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05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5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4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0E8E6E71-5DE6-4C4A-9782-C8A4AF0FCE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8125"/>
            <a:ext cx="1219200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35249B70-9949-4086-AF78-6CE8B13F17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500062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0">
            <a:extLst>
              <a:ext uri="{FF2B5EF4-FFF2-40B4-BE49-F238E27FC236}">
                <a16:creationId xmlns:a16="http://schemas.microsoft.com/office/drawing/2014/main" id="{2D72823C-7673-4540-BB2F-8C4894C148F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1901825" y="-74613"/>
            <a:ext cx="15300325" cy="2078038"/>
            <a:chOff x="-900605" y="-49427"/>
            <a:chExt cx="5490815" cy="745701"/>
          </a:xfrm>
        </p:grpSpPr>
        <p:pic>
          <p:nvPicPr>
            <p:cNvPr id="5" name="图片 11">
              <a:extLst>
                <a:ext uri="{FF2B5EF4-FFF2-40B4-BE49-F238E27FC236}">
                  <a16:creationId xmlns:a16="http://schemas.microsoft.com/office/drawing/2014/main" id="{748855DE-9AB6-4A8A-BE08-614C0F738C6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b="22727"/>
            <a:stretch>
              <a:fillRect/>
            </a:stretch>
          </p:blipFill>
          <p:spPr>
            <a:xfrm rot="5400000">
              <a:off x="3006736" y="-913975"/>
              <a:ext cx="718927" cy="244802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12">
              <a:extLst>
                <a:ext uri="{FF2B5EF4-FFF2-40B4-BE49-F238E27FC236}">
                  <a16:creationId xmlns:a16="http://schemas.microsoft.com/office/drawing/2014/main" id="{A1F97F6D-1050-4314-BCD9-9B4FB732D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 rot="5400000">
              <a:off x="323996" y="-1247253"/>
              <a:ext cx="718926" cy="31681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0410516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380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28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671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164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95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5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67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32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52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86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483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26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62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86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5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2580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8416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66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560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035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502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055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556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9785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201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638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2151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12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73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69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49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523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6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898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265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112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5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63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20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2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466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77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81261-7C1B-491D-908C-73B5A972E899}" type="datetimeFigureOut">
              <a:rPr lang="en-US" smtClean="0"/>
              <a:t>18/03/2022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F2668-8E0D-4FE9-A956-7BE7A8C16D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7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5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CE84D-DC9B-443D-8820-3CA9770EF6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E6AC-B806-408C-817A-F0E3244E8C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7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BF42105-BDD7-43F3-896D-0A0754E6D8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18/03/2022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A0881C-1CD0-4401-8F3E-9D243E7754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8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microsoft.com/office/2007/relationships/media" Target="../media/media4.wav"/><Relationship Id="rId1" Type="http://schemas.openxmlformats.org/officeDocument/2006/relationships/audio" Target="NULL" TargetMode="External"/><Relationship Id="rId6" Type="http://schemas.openxmlformats.org/officeDocument/2006/relationships/image" Target="../media/image32.gif"/><Relationship Id="rId11" Type="http://schemas.openxmlformats.org/officeDocument/2006/relationships/image" Target="../media/image37.png"/><Relationship Id="rId5" Type="http://schemas.openxmlformats.org/officeDocument/2006/relationships/image" Target="../media/image31.gif"/><Relationship Id="rId10" Type="http://schemas.openxmlformats.org/officeDocument/2006/relationships/image" Target="../media/image36.gif"/><Relationship Id="rId4" Type="http://schemas.openxmlformats.org/officeDocument/2006/relationships/image" Target="../media/image30.gif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gif"/><Relationship Id="rId7" Type="http://schemas.openxmlformats.org/officeDocument/2006/relationships/image" Target="../media/image36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2.gif"/><Relationship Id="rId9" Type="http://schemas.openxmlformats.org/officeDocument/2006/relationships/image" Target="../media/image31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slide" Target="slide26.xml"/><Relationship Id="rId18" Type="http://schemas.openxmlformats.org/officeDocument/2006/relationships/image" Target="../media/image34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43.jpeg"/><Relationship Id="rId7" Type="http://schemas.openxmlformats.org/officeDocument/2006/relationships/image" Target="../media/image30.gif"/><Relationship Id="rId12" Type="http://schemas.openxmlformats.org/officeDocument/2006/relationships/image" Target="../media/image39.png"/><Relationship Id="rId17" Type="http://schemas.openxmlformats.org/officeDocument/2006/relationships/image" Target="../media/image42.png"/><Relationship Id="rId2" Type="http://schemas.openxmlformats.org/officeDocument/2006/relationships/audio" Target="../media/media5.wav"/><Relationship Id="rId16" Type="http://schemas.openxmlformats.org/officeDocument/2006/relationships/image" Target="../media/image41.png"/><Relationship Id="rId20" Type="http://schemas.openxmlformats.org/officeDocument/2006/relationships/image" Target="../media/image36.gif"/><Relationship Id="rId1" Type="http://schemas.microsoft.com/office/2007/relationships/media" Target="../media/media5.wav"/><Relationship Id="rId6" Type="http://schemas.openxmlformats.org/officeDocument/2006/relationships/audio" Target="../media/audio4.wav"/><Relationship Id="rId11" Type="http://schemas.openxmlformats.org/officeDocument/2006/relationships/slide" Target="slide28.xml"/><Relationship Id="rId5" Type="http://schemas.openxmlformats.org/officeDocument/2006/relationships/audio" Target="../media/audio3.wav"/><Relationship Id="rId15" Type="http://schemas.openxmlformats.org/officeDocument/2006/relationships/slide" Target="slide27.xml"/><Relationship Id="rId10" Type="http://schemas.openxmlformats.org/officeDocument/2006/relationships/image" Target="../media/image37.png"/><Relationship Id="rId19" Type="http://schemas.openxmlformats.org/officeDocument/2006/relationships/image" Target="../media/image3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2.gif"/><Relationship Id="rId14" Type="http://schemas.openxmlformats.org/officeDocument/2006/relationships/image" Target="../media/image40.png"/><Relationship Id="rId22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C4C19C33-0E54-4F0E-B7FC-1AA5D45B277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417763" y="3284538"/>
            <a:ext cx="6858000" cy="1790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56524" tIns="28262" rIns="56524" bIns="28262" anchor="b"/>
          <a:lstStyle/>
          <a:p>
            <a:pPr eaLnBrk="1" hangingPunct="1"/>
            <a:endParaRPr lang="en-US" altLang="en-US" sz="4500"/>
          </a:p>
        </p:txBody>
      </p:sp>
      <p:pic>
        <p:nvPicPr>
          <p:cNvPr id="43011" name="Picture 4">
            <a:extLst>
              <a:ext uri="{FF2B5EF4-FFF2-40B4-BE49-F238E27FC236}">
                <a16:creationId xmlns:a16="http://schemas.microsoft.com/office/drawing/2014/main" id="{1C2ED581-77D2-4CC8-8A8D-1F5E8FF88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063" y="-22225"/>
            <a:ext cx="12192001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Subtitle 2">
            <a:extLst>
              <a:ext uri="{FF2B5EF4-FFF2-40B4-BE49-F238E27FC236}">
                <a16:creationId xmlns:a16="http://schemas.microsoft.com/office/drawing/2014/main" id="{3306A3FA-9CC4-4804-AFF4-F59CFBF65B7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916237" y="1166645"/>
            <a:ext cx="7661275" cy="2395537"/>
          </a:xfrm>
        </p:spPr>
        <p:txBody>
          <a:bodyPr lIns="56524" tIns="28262" rIns="56524" bIns="28262">
            <a:normAutofit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Chào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mừng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các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con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đến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với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tiết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học</a:t>
            </a:r>
            <a:r>
              <a:rPr lang="en-US" altLang="en-US" sz="4800" b="1" dirty="0">
                <a:solidFill>
                  <a:srgbClr val="FF0000"/>
                </a:solidFill>
                <a:latin typeface="UTM Avo" panose="0204060305050602020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UTM Avo" panose="02040603050506020204" charset="0"/>
              </a:rPr>
              <a:t>vần</a:t>
            </a:r>
            <a:endParaRPr lang="en-US" altLang="en-US" sz="4800" b="1" dirty="0">
              <a:solidFill>
                <a:srgbClr val="FF0000"/>
              </a:solidFill>
              <a:latin typeface="UTM Avo" panose="0204060305050602020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AE1C56-0A80-4BE8-94C8-5BF22AE747B5}"/>
              </a:ext>
            </a:extLst>
          </p:cNvPr>
          <p:cNvSpPr txBox="1"/>
          <p:nvPr/>
        </p:nvSpPr>
        <p:spPr>
          <a:xfrm>
            <a:off x="4245528" y="2776706"/>
            <a:ext cx="57779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chemeClr val="accent6">
                    <a:lumMod val="50000"/>
                  </a:schemeClr>
                </a:solidFill>
                <a:latin typeface=".VnAvant" panose="020B7200000000000000" pitchFamily="34" charset="0"/>
              </a:rPr>
              <a:t>Bài</a:t>
            </a: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.VnAvant" panose="020B7200000000000000" pitchFamily="34" charset="0"/>
              </a:rPr>
              <a:t> 12: g- 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A6220-9ABB-4FBA-9747-1E115DA807D2}"/>
              </a:ext>
            </a:extLst>
          </p:cNvPr>
          <p:cNvSpPr txBox="1"/>
          <p:nvPr/>
        </p:nvSpPr>
        <p:spPr>
          <a:xfrm>
            <a:off x="3909598" y="4171023"/>
            <a:ext cx="82331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Lê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0" y="990600"/>
            <a:ext cx="1219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4174" y="154319"/>
            <a:ext cx="2767389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4100" b="1" dirty="0" err="1">
                <a:solidFill>
                  <a:srgbClr val="FF0000"/>
                </a:solidFill>
                <a:latin typeface=".VnAvant" pitchFamily="34" charset="0"/>
              </a:rPr>
              <a:t>Më</a:t>
            </a:r>
            <a:r>
              <a:rPr lang="en-US" sz="41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FF0000"/>
                </a:solidFill>
                <a:latin typeface=".VnAvant" pitchFamily="34" charset="0"/>
              </a:rPr>
              <a:t>réng</a:t>
            </a:r>
            <a:endParaRPr lang="en-US" sz="41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9945" y="1208056"/>
            <a:ext cx="6415312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Mét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sè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©m </a:t>
            </a:r>
            <a:r>
              <a:rPr lang="en-US" sz="4100" b="1" dirty="0">
                <a:solidFill>
                  <a:srgbClr val="FF0000"/>
                </a:solidFill>
                <a:latin typeface=".VnAvant" pitchFamily="34" charset="0"/>
              </a:rPr>
              <a:t>g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1022" y="2050053"/>
            <a:ext cx="3568700" cy="181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263849" y="2592719"/>
            <a:ext cx="6415312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3600" dirty="0" err="1">
                <a:latin typeface=".VnAvant" pitchFamily="34" charset="0"/>
              </a:rPr>
              <a:t>gß</a:t>
            </a:r>
            <a:r>
              <a:rPr lang="en-US" sz="3600" dirty="0">
                <a:latin typeface=".VnAvant" pitchFamily="34" charset="0"/>
              </a:rPr>
              <a:t>, g¹o, </a:t>
            </a:r>
            <a:r>
              <a:rPr lang="en-US" sz="3600" dirty="0" err="1">
                <a:latin typeface=".VnAvant" pitchFamily="34" charset="0"/>
              </a:rPr>
              <a:t>g¸o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gï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gèi</a:t>
            </a:r>
            <a:r>
              <a:rPr lang="en-US" sz="3600" dirty="0">
                <a:latin typeface=".VnAvant" pitchFamily="34" charset="0"/>
              </a:rPr>
              <a:t>….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7679" y="4003507"/>
            <a:ext cx="6415312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Mét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sè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4100" b="1" dirty="0">
                <a:solidFill>
                  <a:srgbClr val="006600"/>
                </a:solidFill>
                <a:latin typeface=".VnAvant" pitchFamily="34" charset="0"/>
              </a:rPr>
              <a:t> ©m </a:t>
            </a:r>
            <a:r>
              <a:rPr lang="en-US" sz="4100" b="1" dirty="0">
                <a:solidFill>
                  <a:srgbClr val="FF0000"/>
                </a:solidFill>
                <a:latin typeface=".VnAvant" pitchFamily="34" charset="0"/>
              </a:rPr>
              <a:t>h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0310" y="4733654"/>
            <a:ext cx="3438071" cy="186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447697" y="5632010"/>
            <a:ext cx="6415312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3600" dirty="0" err="1">
                <a:latin typeface=".VnAvant" pitchFamily="34" charset="0"/>
              </a:rPr>
              <a:t>hoa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hái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héi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hÌ</a:t>
            </a:r>
            <a:r>
              <a:rPr lang="en-US" sz="3600" dirty="0">
                <a:latin typeface=".VnAvant" pitchFamily="34" charset="0"/>
              </a:rPr>
              <a:t>, </a:t>
            </a:r>
            <a:r>
              <a:rPr lang="en-US" sz="3600" dirty="0" err="1">
                <a:latin typeface=".VnAvant" pitchFamily="34" charset="0"/>
              </a:rPr>
              <a:t>hÑ</a:t>
            </a:r>
            <a:r>
              <a:rPr lang="en-US" sz="3600" dirty="0">
                <a:latin typeface=".VnAvant" pitchFamily="34" charset="0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65005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3747" y="312737"/>
            <a:ext cx="13011150" cy="62579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8632" y="250894"/>
            <a:ext cx="2567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đọc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1"/>
          <a:stretch/>
        </p:blipFill>
        <p:spPr>
          <a:xfrm>
            <a:off x="2160608" y="759634"/>
            <a:ext cx="7662440" cy="62191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73023" y="87265"/>
            <a:ext cx="3676952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BÐ Hµ, BÐ Lª</a:t>
            </a:r>
          </a:p>
        </p:txBody>
      </p:sp>
    </p:spTree>
    <p:extLst>
      <p:ext uri="{BB962C8B-B14F-4D97-AF65-F5344CB8AC3E}">
        <p14:creationId xmlns:p14="http://schemas.microsoft.com/office/powerpoint/2010/main" val="371344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13"/>
          <a:stretch/>
        </p:blipFill>
        <p:spPr>
          <a:xfrm>
            <a:off x="0" y="145881"/>
            <a:ext cx="7427519" cy="4461745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5831235" y="2069206"/>
            <a:ext cx="5297647" cy="3336149"/>
          </a:xfrm>
          <a:prstGeom prst="cloud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63522" y="5692516"/>
            <a:ext cx="2248524" cy="794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298897" y="2918877"/>
            <a:ext cx="475244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ho,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ạ</a:t>
            </a:r>
            <a:r>
              <a:rPr lang="en-US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44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9404575" y="3157759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1051340" y="3175946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61399" y="3175946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89"/>
          <a:stretch/>
        </p:blipFill>
        <p:spPr>
          <a:xfrm>
            <a:off x="3954802" y="53075"/>
            <a:ext cx="7336536" cy="4661429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1578711" y="3269740"/>
            <a:ext cx="5238778" cy="2163897"/>
          </a:xfrm>
          <a:prstGeom prst="cloud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0054" y="3750983"/>
            <a:ext cx="45983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6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</a:t>
            </a:r>
            <a:r>
              <a:rPr lang="en-US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4400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6371257" y="3974355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461198" y="3982121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96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8"/>
          <a:stretch/>
        </p:blipFill>
        <p:spPr>
          <a:xfrm>
            <a:off x="1211283" y="13932"/>
            <a:ext cx="6584974" cy="4700571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6184878" y="2310816"/>
            <a:ext cx="4122548" cy="2651186"/>
          </a:xfrm>
          <a:prstGeom prst="cloud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94766" y="2717582"/>
            <a:ext cx="338777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 </a:t>
            </a:r>
            <a:r>
              <a:rPr lang="en-US" sz="7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7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en-US" sz="4400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9305356" y="3075074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9200051" y="3075073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7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04"/>
          <a:stretch/>
        </p:blipFill>
        <p:spPr>
          <a:xfrm>
            <a:off x="3040084" y="75291"/>
            <a:ext cx="7539002" cy="4579836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3728852" y="3788229"/>
            <a:ext cx="7220197" cy="2612571"/>
          </a:xfrm>
          <a:prstGeom prst="cloud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2684" y="4501671"/>
            <a:ext cx="757931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5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4400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0803458" y="4696821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0694409" y="4709966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8191407" y="4696822"/>
            <a:ext cx="89941" cy="561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54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7"/>
          <a:stretch/>
        </p:blipFill>
        <p:spPr>
          <a:xfrm>
            <a:off x="1638795" y="0"/>
            <a:ext cx="8573984" cy="67016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25787" y="0"/>
            <a:ext cx="3676952" cy="6108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Avant" pitchFamily="34" charset="0"/>
              </a:rPr>
              <a:t>BÐ Hµ, BÐ Lª</a:t>
            </a:r>
          </a:p>
        </p:txBody>
      </p:sp>
    </p:spTree>
    <p:extLst>
      <p:ext uri="{BB962C8B-B14F-4D97-AF65-F5344CB8AC3E}">
        <p14:creationId xmlns:p14="http://schemas.microsoft.com/office/powerpoint/2010/main" val="621837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B4E4A7-7E9F-E040-BF39-AAF1E75D9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57" y="0"/>
            <a:ext cx="9977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40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roi nang troi mu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01247" y="46679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746765"/>
            <a:ext cx="12192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" y="154319"/>
            <a:ext cx="12191999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600" b="1" dirty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3600" b="1" dirty="0" err="1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36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.VnAvant" pitchFamily="34" charset="0"/>
              </a:rPr>
              <a:t>viÕt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164"/>
            <a:ext cx="12179590" cy="268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49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B80DF8-A264-41AA-8D13-D5482B24F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3333750"/>
            <a:ext cx="8328025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1549DFF-1D9B-4EEE-BD05-C31A465182C4}"/>
              </a:ext>
            </a:extLst>
          </p:cNvPr>
          <p:cNvGrpSpPr>
            <a:grpSpLocks/>
          </p:cNvGrpSpPr>
          <p:nvPr/>
        </p:nvGrpSpPr>
        <p:grpSpPr bwMode="auto">
          <a:xfrm>
            <a:off x="3494088" y="-52388"/>
            <a:ext cx="5308600" cy="3041651"/>
            <a:chOff x="2620370" y="-39334"/>
            <a:chExt cx="3981734" cy="1978741"/>
          </a:xfrm>
        </p:grpSpPr>
        <p:sp>
          <p:nvSpPr>
            <p:cNvPr id="7" name="任意多边形 6">
              <a:extLst>
                <a:ext uri="{FF2B5EF4-FFF2-40B4-BE49-F238E27FC236}">
                  <a16:creationId xmlns:a16="http://schemas.microsoft.com/office/drawing/2014/main" id="{1E09892B-1961-4C20-BBB7-782C9CE6628A}"/>
                </a:ext>
              </a:extLst>
            </p:cNvPr>
            <p:cNvSpPr/>
            <p:nvPr/>
          </p:nvSpPr>
          <p:spPr>
            <a:xfrm>
              <a:off x="3513909" y="-39334"/>
              <a:ext cx="2338251" cy="1254180"/>
            </a:xfrm>
            <a:custGeom>
              <a:avLst/>
              <a:gdLst>
                <a:gd name="connsiteX0" fmla="*/ 0 w 2338251"/>
                <a:gd name="connsiteY0" fmla="*/ 1254180 h 1254180"/>
                <a:gd name="connsiteX1" fmla="*/ 1188720 w 2338251"/>
                <a:gd name="connsiteY1" fmla="*/ 145 h 1254180"/>
                <a:gd name="connsiteX2" fmla="*/ 2338251 w 2338251"/>
                <a:gd name="connsiteY2" fmla="*/ 1188865 h 125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251" h="1254180">
                  <a:moveTo>
                    <a:pt x="0" y="1254180"/>
                  </a:moveTo>
                  <a:cubicBezTo>
                    <a:pt x="399506" y="632605"/>
                    <a:pt x="799012" y="11031"/>
                    <a:pt x="1188720" y="145"/>
                  </a:cubicBezTo>
                  <a:cubicBezTo>
                    <a:pt x="1578428" y="-10741"/>
                    <a:pt x="1958339" y="589062"/>
                    <a:pt x="2338251" y="1188865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991DDD4-EC5C-467D-A649-1821A4E25266}"/>
                </a:ext>
              </a:extLst>
            </p:cNvPr>
            <p:cNvSpPr/>
            <p:nvPr/>
          </p:nvSpPr>
          <p:spPr>
            <a:xfrm>
              <a:off x="2620370" y="1229164"/>
              <a:ext cx="3981734" cy="710243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defTabSz="121917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altLang="zh-CN" sz="4800" kern="0" dirty="0" err="1">
                  <a:solidFill>
                    <a:srgbClr val="FFFFFF"/>
                  </a:solidFill>
                  <a:latin typeface=".黑体-日本语" panose="02000500000000000000" pitchFamily="2" charset="-122"/>
                  <a:ea typeface=".黑体-日本语" panose="02000500000000000000" pitchFamily="2" charset="-122"/>
                  <a:cs typeface=".黑体-日本语" panose="02000500000000000000" pitchFamily="2" charset="-122"/>
                  <a:sym typeface="+mn-lt"/>
                </a:rPr>
                <a:t>Khởi</a:t>
              </a:r>
              <a:r>
                <a:rPr lang="en-AU" altLang="zh-CN" sz="4800" kern="0" dirty="0">
                  <a:solidFill>
                    <a:srgbClr val="FFFFFF"/>
                  </a:solidFill>
                  <a:latin typeface=".黑体-日本语" panose="02000500000000000000" pitchFamily="2" charset="-122"/>
                  <a:ea typeface=".黑体-日本语" panose="02000500000000000000" pitchFamily="2" charset="-122"/>
                  <a:cs typeface=".黑体-日本语" panose="02000500000000000000" pitchFamily="2" charset="-122"/>
                  <a:sym typeface="+mn-lt"/>
                </a:rPr>
                <a:t> </a:t>
              </a:r>
              <a:r>
                <a:rPr lang="en-AU" altLang="zh-CN" sz="4800" kern="0" dirty="0" err="1">
                  <a:solidFill>
                    <a:srgbClr val="FFFFFF"/>
                  </a:solidFill>
                  <a:latin typeface=".黑体-日本语" panose="02000500000000000000" pitchFamily="2" charset="-122"/>
                  <a:ea typeface=".黑体-日本语" panose="02000500000000000000" pitchFamily="2" charset="-122"/>
                  <a:cs typeface=".黑体-日本语" panose="02000500000000000000" pitchFamily="2" charset="-122"/>
                  <a:sym typeface="+mn-lt"/>
                </a:rPr>
                <a:t>động</a:t>
              </a:r>
              <a:endParaRPr lang="zh-CN" altLang="en-US" sz="4800" kern="0" dirty="0">
                <a:solidFill>
                  <a:srgbClr val="FFFFFF"/>
                </a:solidFill>
                <a:latin typeface=".黑体-日本语" panose="02000500000000000000" pitchFamily="2" charset="-122"/>
                <a:ea typeface=".黑体-日本语" panose="02000500000000000000" pitchFamily="2" charset="-122"/>
                <a:cs typeface=".黑体-日本语" panose="02000500000000000000" pitchFamily="2" charset="-122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0291B69-30CF-47C7-A00D-36F9F414595C}"/>
                </a:ext>
              </a:extLst>
            </p:cNvPr>
            <p:cNvSpPr/>
            <p:nvPr/>
          </p:nvSpPr>
          <p:spPr>
            <a:xfrm>
              <a:off x="3419336" y="1113211"/>
              <a:ext cx="216709" cy="21584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92162EF-D251-4A5A-A9E4-459B439358BE}"/>
                </a:ext>
              </a:extLst>
            </p:cNvPr>
            <p:cNvSpPr/>
            <p:nvPr/>
          </p:nvSpPr>
          <p:spPr>
            <a:xfrm>
              <a:off x="5782896" y="1107014"/>
              <a:ext cx="216709" cy="21584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 ga chuan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8850" y="1825625"/>
            <a:ext cx="7735888" cy="4351338"/>
          </a:xfrm>
        </p:spPr>
      </p:pic>
    </p:spTree>
    <p:extLst>
      <p:ext uri="{BB962C8B-B14F-4D97-AF65-F5344CB8AC3E}">
        <p14:creationId xmlns:p14="http://schemas.microsoft.com/office/powerpoint/2010/main" val="42060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 ho chuan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71948" y="783771"/>
            <a:ext cx="7980218" cy="435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2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26912" y="1509050"/>
            <a:ext cx="46842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8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</a:rPr>
              <a:t>Thư giãn</a:t>
            </a:r>
            <a:endParaRPr lang="en-US" sz="8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7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806" y="4990585"/>
            <a:ext cx="730250" cy="10202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0" y="1061908"/>
            <a:ext cx="850900" cy="8509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0" y="928710"/>
            <a:ext cx="850900" cy="8509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30" y="793421"/>
            <a:ext cx="850900" cy="8509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77" y="2478300"/>
            <a:ext cx="850900" cy="8509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653" y="2949034"/>
            <a:ext cx="850900" cy="850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2810661"/>
            <a:ext cx="1736337" cy="1268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559">
            <a:off x="2535255" y="3384083"/>
            <a:ext cx="519889" cy="3899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273306" y="377922"/>
            <a:ext cx="27338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TRÒ CHƠI</a:t>
            </a:r>
          </a:p>
        </p:txBody>
      </p:sp>
      <p:pic>
        <p:nvPicPr>
          <p:cNvPr id="11" name="nhacankhetrava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0" y="-645037"/>
            <a:ext cx="609600" cy="609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444" y="1310094"/>
            <a:ext cx="3981033" cy="4060396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202D62F-C8EE-41DC-914E-578EC30CFB2E}"/>
              </a:ext>
            </a:extLst>
          </p:cNvPr>
          <p:cNvSpPr/>
          <p:nvPr/>
        </p:nvSpPr>
        <p:spPr>
          <a:xfrm flipV="1">
            <a:off x="6365821" y="6082841"/>
            <a:ext cx="1814969" cy="2981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80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2810661"/>
            <a:ext cx="1736337" cy="1268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0559">
            <a:off x="2535255" y="3384083"/>
            <a:ext cx="519889" cy="389917"/>
          </a:xfrm>
          <a:prstGeom prst="rect">
            <a:avLst/>
          </a:prstGeom>
        </p:spPr>
      </p:pic>
      <p:sp>
        <p:nvSpPr>
          <p:cNvPr id="2" name="Rectangular Callout 1"/>
          <p:cNvSpPr/>
          <p:nvPr/>
        </p:nvSpPr>
        <p:spPr>
          <a:xfrm>
            <a:off x="4953977" y="3775018"/>
            <a:ext cx="7042280" cy="1861159"/>
          </a:xfrm>
          <a:prstGeom prst="wedgeRectCallout">
            <a:avLst>
              <a:gd name="adj1" fmla="val -71619"/>
              <a:gd name="adj2" fmla="val -48531"/>
            </a:avLst>
          </a:prstGeom>
          <a:noFill/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Ăn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quả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trả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cục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vàng</a:t>
            </a:r>
            <a:endParaRPr lang="en-US" sz="2800" dirty="0">
              <a:solidFill>
                <a:schemeClr val="tx1"/>
              </a:solidFill>
              <a:latin typeface="UTM Avo" pitchFamily="18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May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túi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ba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gang,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mang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theo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mà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itchFamily="18" charset="0"/>
              </a:rPr>
              <a:t>đựng</a:t>
            </a:r>
            <a:r>
              <a:rPr lang="en-US" sz="2800" dirty="0">
                <a:solidFill>
                  <a:schemeClr val="tx1"/>
                </a:solidFill>
                <a:latin typeface="UTM Avo" pitchFamily="18" charset="0"/>
              </a:rPr>
              <a:t>.</a:t>
            </a:r>
          </a:p>
        </p:txBody>
      </p:sp>
      <p:sp>
        <p:nvSpPr>
          <p:cNvPr id="37" name="Rectangular Callout 36"/>
          <p:cNvSpPr/>
          <p:nvPr/>
        </p:nvSpPr>
        <p:spPr>
          <a:xfrm>
            <a:off x="6694806" y="131328"/>
            <a:ext cx="5469485" cy="1861159"/>
          </a:xfrm>
          <a:prstGeom prst="wedgeRectCallout">
            <a:avLst>
              <a:gd name="adj1" fmla="val -101261"/>
              <a:gd name="adj2" fmla="val 57470"/>
            </a:avLst>
          </a:prstGeom>
          <a:noFill/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defRPr/>
            </a:pP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   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Từ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bây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giờ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những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quả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khế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ngon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ngọt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này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bây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giờ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là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của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ta.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Muốn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ăn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khế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thì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phải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trả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lời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đúng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những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câu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hỏi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mà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ta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đưa</a:t>
            </a:r>
            <a:r>
              <a:rPr lang="en-US" sz="2600" dirty="0">
                <a:solidFill>
                  <a:schemeClr val="tx1"/>
                </a:solidFill>
                <a:latin typeface="UTM Avo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UTM Avo" pitchFamily="18" charset="0"/>
              </a:rPr>
              <a:t>ra.</a:t>
            </a:r>
            <a:endParaRPr lang="en-US" sz="2600" dirty="0">
              <a:solidFill>
                <a:schemeClr val="tx1"/>
              </a:solidFill>
              <a:latin typeface="UTM Avo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50" y="1061908"/>
            <a:ext cx="850900" cy="8509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0" y="928710"/>
            <a:ext cx="850900" cy="8509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30" y="793421"/>
            <a:ext cx="850900" cy="8509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77" y="2478300"/>
            <a:ext cx="850900" cy="8509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653" y="2949034"/>
            <a:ext cx="850900" cy="850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806" y="4990585"/>
            <a:ext cx="730250" cy="1020202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098366F-840C-4087-9BAB-C17BE6227C99}"/>
              </a:ext>
            </a:extLst>
          </p:cNvPr>
          <p:cNvSpPr/>
          <p:nvPr/>
        </p:nvSpPr>
        <p:spPr>
          <a:xfrm flipV="1">
            <a:off x="6365821" y="6082841"/>
            <a:ext cx="1814969" cy="2981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95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yen ca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11" y="51649"/>
            <a:ext cx="1335300" cy="13353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806" y="4990585"/>
            <a:ext cx="730250" cy="1020202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972" y="1783004"/>
            <a:ext cx="460581" cy="373644"/>
          </a:xfrm>
          <a:prstGeom prst="rect">
            <a:avLst/>
          </a:prstGeom>
        </p:spPr>
      </p:pic>
      <p:pic>
        <p:nvPicPr>
          <p:cNvPr id="4" name="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6631" y="6248400"/>
            <a:ext cx="609600" cy="609600"/>
          </a:xfrm>
          <a:prstGeom prst="rect">
            <a:avLst/>
          </a:prstGeom>
        </p:spPr>
      </p:pic>
      <p:pic>
        <p:nvPicPr>
          <p:cNvPr id="95" name="khe3a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521" y="2480459"/>
            <a:ext cx="534012" cy="847453"/>
          </a:xfrm>
          <a:prstGeom prst="rect">
            <a:avLst/>
          </a:prstGeom>
        </p:spPr>
      </p:pic>
      <p:pic>
        <p:nvPicPr>
          <p:cNvPr id="97" name="khe3b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521" y="2480459"/>
            <a:ext cx="534012" cy="847453"/>
          </a:xfrm>
          <a:prstGeom prst="rect">
            <a:avLst/>
          </a:prstGeom>
        </p:spPr>
      </p:pic>
      <p:pic>
        <p:nvPicPr>
          <p:cNvPr id="9" name="khe1a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3111" r="18355" b="17587"/>
          <a:stretch/>
        </p:blipFill>
        <p:spPr>
          <a:xfrm>
            <a:off x="956763" y="1075160"/>
            <a:ext cx="549275" cy="850900"/>
          </a:xfrm>
          <a:prstGeom prst="rect">
            <a:avLst/>
          </a:prstGeom>
        </p:spPr>
      </p:pic>
      <p:pic>
        <p:nvPicPr>
          <p:cNvPr id="41" name="khe1b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3111" r="18355" b="17587"/>
          <a:stretch/>
        </p:blipFill>
        <p:spPr>
          <a:xfrm>
            <a:off x="951722" y="1085842"/>
            <a:ext cx="549275" cy="850900"/>
          </a:xfrm>
          <a:prstGeom prst="rect">
            <a:avLst/>
          </a:prstGeom>
        </p:spPr>
      </p:pic>
      <p:pic>
        <p:nvPicPr>
          <p:cNvPr id="84" name="khe2a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94" y="928710"/>
            <a:ext cx="534012" cy="850900"/>
          </a:xfrm>
          <a:prstGeom prst="rect">
            <a:avLst/>
          </a:prstGeom>
        </p:spPr>
      </p:pic>
      <p:pic>
        <p:nvPicPr>
          <p:cNvPr id="86" name="khe2b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97" y="928710"/>
            <a:ext cx="534012" cy="850900"/>
          </a:xfrm>
          <a:prstGeom prst="rect">
            <a:avLst/>
          </a:prstGeom>
        </p:spPr>
      </p:pic>
      <p:pic>
        <p:nvPicPr>
          <p:cNvPr id="101" name="khe4a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77" y="793421"/>
            <a:ext cx="528207" cy="847453"/>
          </a:xfrm>
          <a:prstGeom prst="rect">
            <a:avLst/>
          </a:prstGeom>
        </p:spPr>
      </p:pic>
      <p:pic>
        <p:nvPicPr>
          <p:cNvPr id="103" name="khe4b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77" y="806673"/>
            <a:ext cx="528207" cy="8474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75" y="3652838"/>
            <a:ext cx="485341" cy="13773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975644" y="2810661"/>
            <a:ext cx="1736337" cy="1268389"/>
            <a:chOff x="1975644" y="2810661"/>
            <a:chExt cx="1736337" cy="126838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644" y="2810661"/>
              <a:ext cx="1736337" cy="126838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10559">
              <a:off x="2535255" y="3384083"/>
              <a:ext cx="519889" cy="38991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7812638" y="719299"/>
            <a:ext cx="1369998" cy="10213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9497624" y="660162"/>
            <a:ext cx="1369998" cy="102131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7944607" y="1982429"/>
            <a:ext cx="1369998" cy="10213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7944607" y="1681478"/>
            <a:ext cx="1369998" cy="10213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9650024" y="1611568"/>
            <a:ext cx="1369998" cy="10213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8812625" y="2894125"/>
            <a:ext cx="1369998" cy="10213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9491767" y="519050"/>
            <a:ext cx="1369998" cy="10213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7812638" y="564502"/>
            <a:ext cx="1369998" cy="10213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9650024" y="1964878"/>
            <a:ext cx="1369998" cy="102131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8815835" y="1588120"/>
            <a:ext cx="1369998" cy="10213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65821" y="3721704"/>
            <a:ext cx="57847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ln>
                  <a:solidFill>
                    <a:srgbClr val="FFFF00"/>
                  </a:solidFill>
                </a:ln>
                <a:solidFill>
                  <a:srgbClr val="FF00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UTM Avo" pitchFamily="18" charset="0"/>
              </a:rPr>
              <a:t>May </a:t>
            </a:r>
            <a:r>
              <a:rPr lang="en-US" sz="8800" b="1" dirty="0" err="1">
                <a:ln>
                  <a:solidFill>
                    <a:srgbClr val="FFFF00"/>
                  </a:solidFill>
                </a:ln>
                <a:solidFill>
                  <a:srgbClr val="FF0066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UTM Avo" pitchFamily="18" charset="0"/>
              </a:rPr>
              <a:t>Mắn</a:t>
            </a:r>
            <a:endParaRPr lang="en-US" sz="8800" b="1" dirty="0">
              <a:ln>
                <a:solidFill>
                  <a:srgbClr val="FFFF00"/>
                </a:solidFill>
              </a:ln>
              <a:solidFill>
                <a:srgbClr val="FF0066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UTM Avo" pitchFamily="18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184BDF-5E13-44DF-917B-7B523285C01D}"/>
              </a:ext>
            </a:extLst>
          </p:cNvPr>
          <p:cNvSpPr/>
          <p:nvPr/>
        </p:nvSpPr>
        <p:spPr>
          <a:xfrm flipV="1">
            <a:off x="6365821" y="6082841"/>
            <a:ext cx="1814969" cy="2981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1" name="Picture 30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11583309" y="6404229"/>
            <a:ext cx="608691" cy="45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0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C 0.06016 0.0169 0.07721 0.01389 0.12956 0.0537 C 0.17253 0.08056 0.20208 0.09977 0.22604 0.17153 C 0.22734 0.21111 0.23724 0.2956 0.1918 0.30741 " pathEditMode="relative" rAng="0" ptsTypes="AAAA">
                                      <p:cBhvr>
                                        <p:cTn id="3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80" y="15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3000" fill="hold"/>
                                        <p:tgtEl>
                                          <p:spTgt spid="4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"/>
                            </p:stCondLst>
                            <p:childTnLst>
                              <p:par>
                                <p:cTn id="7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0595 0.0169 0.02343 0.00834 0.07565 0.04769 C 0.0983 0.0882 0.09205 0.10695 0.0957 0.17153 C 0.09687 0.21111 0.03854 0.31505 -0.00651 0.32686 " pathEditMode="relative" rAng="0" ptsTypes="AAAA">
                                      <p:cBhvr>
                                        <p:cTn id="86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163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8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3000" fill="hold"/>
                                        <p:tgtEl>
                                          <p:spTgt spid="8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"/>
                            </p:stCondLst>
                            <p:childTnLst>
                              <p:par>
                                <p:cTn id="12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3.7037E-7 C 0.02513 0.01157 0.03842 0.01018 0.04857 0.03819 C 0.04532 0.07731 0.02474 0.08981 0.00144 0.1088 C -0.022 0.12338 -0.04895 0.11134 -0.07851 0.10162 " pathEditMode="relative" rAng="0" ptsTypes="AAAA">
                                      <p:cBhvr>
                                        <p:cTn id="150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5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2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3000" fill="hold"/>
                                        <p:tgtEl>
                                          <p:spTgt spid="9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9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0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6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6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4687 0.03541 -0.00612 0.19351 -0.02709 0.2324 C -0.05352 0.27754 -0.14714 0.33588 -0.19232 0.34768 " pathEditMode="relative" rAng="0" ptsTypes="AAA">
                                      <p:cBhvr>
                                        <p:cTn id="210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73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6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8" dur="3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4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22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11539838" y="6404229"/>
            <a:ext cx="608691" cy="453771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44183" cy="663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Horizontal Scroll 17"/>
          <p:cNvSpPr/>
          <p:nvPr/>
        </p:nvSpPr>
        <p:spPr>
          <a:xfrm>
            <a:off x="1294410" y="166253"/>
            <a:ext cx="8614093" cy="4797633"/>
          </a:xfrm>
          <a:prstGeom prst="horizontalScroll">
            <a:avLst>
              <a:gd name="adj" fmla="val 1299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		Con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gì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mào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đỏ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UTM Avo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		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Lông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mượt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như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tơ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UTM Avo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		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Sáng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sớm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tính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mơ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UTM Avo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		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Gọi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người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thức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</a:rPr>
              <a:t>dậy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0020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11539838" y="6404229"/>
            <a:ext cx="608691" cy="453771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48529" cy="698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Horizontal Scroll 19"/>
          <p:cNvSpPr/>
          <p:nvPr/>
        </p:nvSpPr>
        <p:spPr>
          <a:xfrm>
            <a:off x="1579419" y="666845"/>
            <a:ext cx="9549588" cy="5211441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vi-VN" sz="3200" b="1" dirty="0">
                <a:solidFill>
                  <a:schemeClr val="tx1"/>
                </a:solidFill>
              </a:rPr>
              <a:t>Con gì lông vằn mắt xanh</a:t>
            </a:r>
            <a:br>
              <a:rPr lang="vi-VN" sz="3200" b="1" dirty="0">
                <a:solidFill>
                  <a:schemeClr val="tx1"/>
                </a:solidFill>
              </a:rPr>
            </a:br>
            <a:r>
              <a:rPr lang="vi-VN" sz="3200" b="1" dirty="0">
                <a:solidFill>
                  <a:schemeClr val="tx1"/>
                </a:solidFill>
              </a:rPr>
              <a:t>Dáng đi uyển chuyển, nhe nanh tìm mồi</a:t>
            </a:r>
            <a:br>
              <a:rPr lang="vi-VN" sz="3200" b="1" dirty="0">
                <a:solidFill>
                  <a:schemeClr val="tx1"/>
                </a:solidFill>
              </a:rPr>
            </a:br>
            <a:r>
              <a:rPr lang="vi-VN" sz="3200" b="1" dirty="0">
                <a:solidFill>
                  <a:schemeClr val="tx1"/>
                </a:solidFill>
              </a:rPr>
              <a:t>Thỏ, nai gặp phải hỡi ôi !</a:t>
            </a:r>
          </a:p>
          <a:p>
            <a:pPr fontAlgn="base">
              <a:lnSpc>
                <a:spcPct val="150000"/>
              </a:lnSpc>
            </a:pPr>
            <a:r>
              <a:rPr lang="vi-VN" sz="3200" b="1" dirty="0">
                <a:solidFill>
                  <a:schemeClr val="tx1"/>
                </a:solidFill>
              </a:rPr>
              <a:t>Muông thú khiếp sợ tôn ngôi chúa rừng ?</a:t>
            </a:r>
          </a:p>
        </p:txBody>
      </p:sp>
    </p:spTree>
    <p:extLst>
      <p:ext uri="{BB962C8B-B14F-4D97-AF65-F5344CB8AC3E}">
        <p14:creationId xmlns:p14="http://schemas.microsoft.com/office/powerpoint/2010/main" val="114503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3" t="6906" r="7570" b="12657"/>
          <a:stretch/>
        </p:blipFill>
        <p:spPr>
          <a:xfrm>
            <a:off x="11539838" y="6404229"/>
            <a:ext cx="608691" cy="453771"/>
          </a:xfrm>
          <a:prstGeom prst="rect">
            <a:avLst/>
          </a:prstGeom>
        </p:spPr>
      </p:pic>
      <p:pic>
        <p:nvPicPr>
          <p:cNvPr id="10" name="Picture 2" descr="go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08" y="61456"/>
            <a:ext cx="110150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776229" y="492396"/>
            <a:ext cx="7590928" cy="5187438"/>
            <a:chOff x="2776229" y="492396"/>
            <a:chExt cx="7590928" cy="5187438"/>
          </a:xfrm>
        </p:grpSpPr>
        <p:sp>
          <p:nvSpPr>
            <p:cNvPr id="2" name="Cloud 1"/>
            <p:cNvSpPr/>
            <p:nvPr/>
          </p:nvSpPr>
          <p:spPr>
            <a:xfrm>
              <a:off x="2776229" y="492396"/>
              <a:ext cx="7341548" cy="5187438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538834" y="1686653"/>
              <a:ext cx="682832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</a:pPr>
              <a:r>
                <a:rPr lang="vi-VN" sz="3600" b="1" dirty="0">
                  <a:latin typeface="+mj-lt"/>
                </a:rPr>
                <a:t>Cái gì xốp nhẹ êm êm</a:t>
              </a:r>
            </a:p>
            <a:p>
              <a:pPr fontAlgn="base">
                <a:lnSpc>
                  <a:spcPct val="150000"/>
                </a:lnSpc>
              </a:pPr>
              <a:r>
                <a:rPr lang="vi-VN" sz="3600" b="1" dirty="0">
                  <a:latin typeface="+mj-lt"/>
                </a:rPr>
                <a:t>Mỗi khi bé ngủ, kề bên má đầu?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76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60" y="311500"/>
            <a:ext cx="10183781" cy="604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loud 5"/>
          <p:cNvSpPr/>
          <p:nvPr/>
        </p:nvSpPr>
        <p:spPr>
          <a:xfrm>
            <a:off x="2232560" y="768822"/>
            <a:ext cx="6377049" cy="465817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59518" y="1414823"/>
            <a:ext cx="4378196" cy="2955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vi-VN" sz="3200" dirty="0"/>
              <a:t>Hoa gì nho nhỏ</a:t>
            </a:r>
          </a:p>
          <a:p>
            <a:pPr fontAlgn="base">
              <a:lnSpc>
                <a:spcPct val="150000"/>
              </a:lnSpc>
            </a:pPr>
            <a:r>
              <a:rPr lang="vi-VN" sz="3200" dirty="0"/>
              <a:t>Cánh màu hồng tươi</a:t>
            </a:r>
          </a:p>
          <a:p>
            <a:pPr fontAlgn="base">
              <a:lnSpc>
                <a:spcPct val="150000"/>
              </a:lnSpc>
            </a:pPr>
            <a:r>
              <a:rPr lang="vi-VN" sz="3200" dirty="0"/>
              <a:t>Hề thấy hoa cười</a:t>
            </a:r>
          </a:p>
          <a:p>
            <a:pPr fontAlgn="base">
              <a:lnSpc>
                <a:spcPct val="150000"/>
              </a:lnSpc>
            </a:pPr>
            <a:r>
              <a:rPr lang="vi-VN" sz="3200" dirty="0"/>
              <a:t>Đúng là Tết đến?</a:t>
            </a:r>
          </a:p>
        </p:txBody>
      </p:sp>
    </p:spTree>
    <p:extLst>
      <p:ext uri="{BB962C8B-B14F-4D97-AF65-F5344CB8AC3E}">
        <p14:creationId xmlns:p14="http://schemas.microsoft.com/office/powerpoint/2010/main" val="11718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17420" y="1519324"/>
            <a:ext cx="3871696" cy="165923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bò</a:t>
            </a:r>
            <a:r>
              <a:rPr lang="en-US" sz="7700" b="1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bê</a:t>
            </a:r>
            <a:endParaRPr lang="en-US" sz="7700" b="1" dirty="0">
              <a:solidFill>
                <a:srgbClr val="0000CC"/>
              </a:solidFill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39000" y="1519324"/>
            <a:ext cx="3871696" cy="165923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bế</a:t>
            </a:r>
            <a:r>
              <a:rPr lang="en-US" sz="7700" b="1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bé</a:t>
            </a:r>
            <a:endParaRPr lang="en-US" sz="7700" b="1" dirty="0">
              <a:solidFill>
                <a:srgbClr val="0000CC"/>
              </a:solidFill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50424" y="3905546"/>
            <a:ext cx="3871696" cy="165923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đỗ</a:t>
            </a:r>
            <a:r>
              <a:rPr lang="en-US" sz="7700" b="1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đỏ</a:t>
            </a:r>
            <a:endParaRPr lang="en-US" sz="7700" b="1" dirty="0">
              <a:solidFill>
                <a:srgbClr val="0000CC"/>
              </a:solidFill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39000" y="3905546"/>
            <a:ext cx="3871696" cy="165923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7700" b="1" dirty="0" err="1">
                <a:solidFill>
                  <a:srgbClr val="0000CC"/>
                </a:solidFill>
                <a:cs typeface="Times New Roman" pitchFamily="18" charset="0"/>
              </a:rPr>
              <a:t>bễ</a:t>
            </a:r>
            <a:endParaRPr lang="en-US" sz="7700" b="1" dirty="0">
              <a:solidFill>
                <a:srgbClr val="0000CC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32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rmed Heart - Thank You Card Template (Free | Thank you card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9" t="12206" r="7066" b="10168"/>
          <a:stretch/>
        </p:blipFill>
        <p:spPr bwMode="auto">
          <a:xfrm>
            <a:off x="2583542" y="79829"/>
            <a:ext cx="7522816" cy="677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014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84861" y="4487834"/>
            <a:ext cx="3628572" cy="518480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2600" b="1" dirty="0" err="1">
                <a:latin typeface=".VnAvant" pitchFamily="34" charset="0"/>
              </a:rPr>
              <a:t>Bê</a:t>
            </a:r>
            <a:r>
              <a:rPr lang="en-US" sz="2600" b="1" dirty="0">
                <a:latin typeface=".VnAvant" pitchFamily="34" charset="0"/>
              </a:rPr>
              <a:t> ®ª </a:t>
            </a:r>
            <a:r>
              <a:rPr lang="en-US" sz="2600" b="1" dirty="0" err="1">
                <a:latin typeface=".VnAvant" pitchFamily="34" charset="0"/>
              </a:rPr>
              <a:t>cã</a:t>
            </a:r>
            <a:r>
              <a:rPr lang="en-US" sz="2600" b="1" dirty="0">
                <a:latin typeface=".VnAvant" pitchFamily="34" charset="0"/>
              </a:rPr>
              <a:t> </a:t>
            </a:r>
            <a:r>
              <a:rPr lang="en-US" sz="2600" b="1" dirty="0" err="1">
                <a:latin typeface=".VnAvant" pitchFamily="34" charset="0"/>
              </a:rPr>
              <a:t>dÕ</a:t>
            </a:r>
            <a:r>
              <a:rPr lang="en-US" sz="2600" b="1" dirty="0">
                <a:latin typeface=".VnAvant" pitchFamily="34" charset="0"/>
              </a:rPr>
              <a:t>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77408" y="746765"/>
            <a:ext cx="12192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054325" y="965063"/>
            <a:ext cx="3676952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4100" b="1" dirty="0">
                <a:solidFill>
                  <a:srgbClr val="FF0000"/>
                </a:solidFill>
                <a:latin typeface=".VnAvant" pitchFamily="34" charset="0"/>
              </a:rPr>
              <a:t>Ở </a:t>
            </a:r>
            <a:r>
              <a:rPr lang="en-US" sz="4100" b="1" dirty="0" err="1">
                <a:solidFill>
                  <a:srgbClr val="FF0000"/>
                </a:solidFill>
                <a:latin typeface=".VnAvant" pitchFamily="34" charset="0"/>
              </a:rPr>
              <a:t>bê</a:t>
            </a:r>
            <a:r>
              <a:rPr lang="en-US" sz="4100" b="1" dirty="0">
                <a:solidFill>
                  <a:srgbClr val="FF0000"/>
                </a:solidFill>
                <a:latin typeface=".VnAvant" pitchFamily="34" charset="0"/>
              </a:rPr>
              <a:t> ®ª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27" y="1828800"/>
            <a:ext cx="3238500" cy="24688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158" y="1828800"/>
            <a:ext cx="3685119" cy="253637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582" y="1846217"/>
            <a:ext cx="3469645" cy="24688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-19353" y="4546230"/>
            <a:ext cx="3628572" cy="518480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2600" b="1" dirty="0">
                <a:latin typeface=".VnAvant" pitchFamily="34" charset="0"/>
              </a:rPr>
              <a:t>Dª la cµ ë </a:t>
            </a:r>
            <a:r>
              <a:rPr lang="en-US" sz="2600" b="1" dirty="0" err="1">
                <a:latin typeface=".VnAvant" pitchFamily="34" charset="0"/>
              </a:rPr>
              <a:t>bê</a:t>
            </a:r>
            <a:r>
              <a:rPr lang="en-US" sz="2600" b="1" dirty="0">
                <a:latin typeface=".VnAvant" pitchFamily="34" charset="0"/>
              </a:rPr>
              <a:t> ®ª.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97158" y="4412452"/>
            <a:ext cx="3352069" cy="518480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2600" b="1" dirty="0" err="1">
                <a:latin typeface=".VnAvant" pitchFamily="34" charset="0"/>
              </a:rPr>
              <a:t>Bê</a:t>
            </a:r>
            <a:r>
              <a:rPr lang="en-US" sz="2600" b="1" dirty="0">
                <a:latin typeface=".VnAvant" pitchFamily="34" charset="0"/>
              </a:rPr>
              <a:t> ®ª </a:t>
            </a:r>
            <a:r>
              <a:rPr lang="en-US" sz="2600" b="1" dirty="0" err="1">
                <a:latin typeface=".VnAvant" pitchFamily="34" charset="0"/>
              </a:rPr>
              <a:t>cã</a:t>
            </a:r>
            <a:r>
              <a:rPr lang="en-US" sz="2600" b="1" dirty="0">
                <a:latin typeface=".VnAvant" pitchFamily="34" charset="0"/>
              </a:rPr>
              <a:t> c¶ bª. </a:t>
            </a:r>
          </a:p>
        </p:txBody>
      </p:sp>
    </p:spTree>
    <p:extLst>
      <p:ext uri="{BB962C8B-B14F-4D97-AF65-F5344CB8AC3E}">
        <p14:creationId xmlns:p14="http://schemas.microsoft.com/office/powerpoint/2010/main" val="100066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722365" y="783773"/>
            <a:ext cx="9443961" cy="168946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3600" b="1" dirty="0" err="1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12</a:t>
            </a:r>
          </a:p>
          <a:p>
            <a:pPr algn="ctr"/>
            <a:r>
              <a:rPr lang="en-US" sz="85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g – 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459" y="2904853"/>
            <a:ext cx="3924300" cy="272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95264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" y="990600"/>
            <a:ext cx="12188759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587226" y="78516"/>
            <a:ext cx="3988584" cy="877161"/>
          </a:xfrm>
          <a:prstGeom prst="rect">
            <a:avLst/>
          </a:prstGeom>
        </p:spPr>
        <p:txBody>
          <a:bodyPr wrap="none" lIns="91436" tIns="45719" rIns="91436" bIns="45719">
            <a:spAutoFit/>
          </a:bodyPr>
          <a:lstStyle/>
          <a:p>
            <a:pPr algn="ctr"/>
            <a:r>
              <a:rPr lang="en-US" sz="51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Bµi</a:t>
            </a:r>
            <a:r>
              <a:rPr lang="en-US" sz="51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12: g – h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990600"/>
            <a:ext cx="1219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74172" y="1217021"/>
            <a:ext cx="11824304" cy="547116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 lIns="117226" tIns="58613" rIns="117226" bIns="58613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173" y="154319"/>
            <a:ext cx="3889828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41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41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41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41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1930" y="4438103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  <a:latin typeface=".VnAvant" pitchFamily="34" charset="0"/>
              </a:rPr>
              <a:t>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5443" y="4464232"/>
            <a:ext cx="1338573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latin typeface=".VnAvant" pitchFamily="34" charset="0"/>
              </a:rPr>
              <a:t>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03" y="1717762"/>
            <a:ext cx="3924300" cy="272034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4" name="TextBox 13"/>
          <p:cNvSpPr txBox="1"/>
          <p:nvPr/>
        </p:nvSpPr>
        <p:spPr>
          <a:xfrm>
            <a:off x="4936560" y="4887748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  <a:latin typeface=".VnAvant" pitchFamily="34" charset="0"/>
              </a:rPr>
              <a:t>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41434" y="4910669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C00000"/>
                </a:solidFill>
                <a:latin typeface=".VnAvant" pitchFamily="34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72167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87226" y="78516"/>
            <a:ext cx="3988584" cy="877161"/>
          </a:xfrm>
          <a:prstGeom prst="rect">
            <a:avLst/>
          </a:prstGeom>
        </p:spPr>
        <p:txBody>
          <a:bodyPr wrap="none" lIns="91436" tIns="45719" rIns="91436" bIns="45719">
            <a:spAutoFit/>
          </a:bodyPr>
          <a:lstStyle/>
          <a:p>
            <a:pPr algn="ctr"/>
            <a:r>
              <a:rPr lang="en-US" sz="51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Bµi</a:t>
            </a:r>
            <a:r>
              <a:rPr lang="en-US" sz="51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12: g – h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990600"/>
            <a:ext cx="12192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74173" y="154319"/>
            <a:ext cx="3889828" cy="7493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41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41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41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41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41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7074" y="4089759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  <a:latin typeface=".VnAvant" pitchFamily="34" charset="0"/>
              </a:rPr>
              <a:t>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10587" y="4115888"/>
            <a:ext cx="1338573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latin typeface=".VnAvant" pitchFamily="34" charset="0"/>
              </a:rPr>
              <a:t>å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42" y="1384119"/>
            <a:ext cx="4000500" cy="273177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9" name="TextBox 18"/>
          <p:cNvSpPr txBox="1"/>
          <p:nvPr/>
        </p:nvSpPr>
        <p:spPr>
          <a:xfrm>
            <a:off x="5700788" y="5012869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  <a:latin typeface=".VnAvant" pitchFamily="34" charset="0"/>
              </a:rPr>
              <a:t>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20071" y="5012869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C00000"/>
                </a:solidFill>
                <a:latin typeface=".VnAvant" pitchFamily="34" charset="0"/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4371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BF27FD-B38F-EE4C-BC3D-25FA6F72B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79" y="433609"/>
            <a:ext cx="3924300" cy="272034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B5803A-EA23-4B4C-B012-D1065EB5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134" y="433609"/>
            <a:ext cx="4000500" cy="273177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F4191A-B2C2-7141-9221-793AFAA0BE6E}"/>
              </a:ext>
            </a:extLst>
          </p:cNvPr>
          <p:cNvSpPr txBox="1"/>
          <p:nvPr/>
        </p:nvSpPr>
        <p:spPr>
          <a:xfrm>
            <a:off x="1921510" y="2932866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  <a:latin typeface=".VnAvant" pitchFamily="34" charset="0"/>
              </a:rPr>
              <a:t>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826B4A-A435-5445-A579-6155C0296B9D}"/>
              </a:ext>
            </a:extLst>
          </p:cNvPr>
          <p:cNvSpPr txBox="1"/>
          <p:nvPr/>
        </p:nvSpPr>
        <p:spPr>
          <a:xfrm>
            <a:off x="2181124" y="4467009"/>
            <a:ext cx="353090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 err="1">
                <a:solidFill>
                  <a:srgbClr val="00B050"/>
                </a:solidFill>
                <a:latin typeface=".VnAvant" pitchFamily="34" charset="0"/>
              </a:rPr>
              <a:t>g</a:t>
            </a:r>
            <a:r>
              <a:rPr lang="en-US" sz="9200" b="1" dirty="0" err="1">
                <a:latin typeface=".VnAvant" pitchFamily="34" charset="0"/>
              </a:rPr>
              <a:t>a</a:t>
            </a:r>
            <a:endParaRPr lang="en-US" sz="9200" b="1" dirty="0">
              <a:latin typeface=".VnAvant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D5150E-922B-F140-9A7C-447BE67D2A9A}"/>
              </a:ext>
            </a:extLst>
          </p:cNvPr>
          <p:cNvSpPr txBox="1"/>
          <p:nvPr/>
        </p:nvSpPr>
        <p:spPr>
          <a:xfrm>
            <a:off x="9050218" y="3153949"/>
            <a:ext cx="1378637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>
                <a:solidFill>
                  <a:srgbClr val="00B050"/>
                </a:solidFill>
              </a:rPr>
              <a:t>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353644-4FDC-C247-8E24-953AF99709BC}"/>
              </a:ext>
            </a:extLst>
          </p:cNvPr>
          <p:cNvSpPr txBox="1"/>
          <p:nvPr/>
        </p:nvSpPr>
        <p:spPr>
          <a:xfrm>
            <a:off x="8911321" y="4467008"/>
            <a:ext cx="2426416" cy="153414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en-US" sz="9200" b="1" dirty="0" err="1">
                <a:solidFill>
                  <a:srgbClr val="00B050"/>
                </a:solidFill>
              </a:rPr>
              <a:t>h</a:t>
            </a:r>
            <a:r>
              <a:rPr lang="en-US" sz="9200" b="1" dirty="0" err="1"/>
              <a:t>ồ</a:t>
            </a:r>
            <a:endParaRPr lang="en-US" sz="9200" b="1" dirty="0"/>
          </a:p>
        </p:txBody>
      </p:sp>
    </p:spTree>
    <p:extLst>
      <p:ext uri="{BB962C8B-B14F-4D97-AF65-F5344CB8AC3E}">
        <p14:creationId xmlns:p14="http://schemas.microsoft.com/office/powerpoint/2010/main" val="2417485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226" y="1351852"/>
            <a:ext cx="6780304" cy="5186548"/>
          </a:xfrm>
          <a:prstGeom prst="rect">
            <a:avLst/>
          </a:prstGeom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971615"/>
            <a:ext cx="12192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7221" tIns="58610" rIns="117221" bIns="58610"/>
          <a:lstStyle/>
          <a:p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55668" y="3719207"/>
            <a:ext cx="2009132" cy="8033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  <a:latin typeface=".VnAvant" pitchFamily="34" charset="0"/>
              </a:rPr>
              <a:t>hoa</a:t>
            </a:r>
            <a:endParaRPr lang="en-US" sz="4100" b="1" dirty="0">
              <a:solidFill>
                <a:schemeClr val="accent6">
                  <a:lumMod val="75000"/>
                </a:schemeClr>
              </a:solidFill>
              <a:latin typeface=".VnAvant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69041" y="5569851"/>
            <a:ext cx="2259898" cy="7903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gừng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9115905" y="1221786"/>
            <a:ext cx="2148116" cy="7924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008000"/>
                </a:solidFill>
              </a:rPr>
              <a:t>gấu</a:t>
            </a:r>
            <a:endParaRPr lang="en-US" sz="4100" b="1" dirty="0">
              <a:solidFill>
                <a:srgbClr val="00800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9300729" y="3154212"/>
            <a:ext cx="2399696" cy="90569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hành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9426586" y="4712337"/>
            <a:ext cx="1926453" cy="707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gà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52718" y="1279804"/>
            <a:ext cx="1768133" cy="7489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hổ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171" y="67235"/>
            <a:ext cx="11248334" cy="980145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</a:rPr>
              <a:t>2. </a:t>
            </a:r>
            <a:r>
              <a:rPr lang="en-US" sz="2800" b="1" dirty="0" err="1">
                <a:solidFill>
                  <a:srgbClr val="006600"/>
                </a:solidFill>
              </a:rPr>
              <a:t>Nối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g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với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hình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chứa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tiếng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có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âm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g . 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    </a:t>
            </a:r>
            <a:r>
              <a:rPr lang="en-US" sz="2800" b="1" dirty="0" err="1">
                <a:solidFill>
                  <a:srgbClr val="006600"/>
                </a:solidFill>
              </a:rPr>
              <a:t>Nối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h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với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hình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chứa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tiếng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có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âm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h .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060217" y="1289205"/>
            <a:ext cx="1768133" cy="7489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</a:rPr>
              <a:t>h</a:t>
            </a:r>
            <a:r>
              <a:rPr lang="en-US" sz="4100" b="1" dirty="0" err="1">
                <a:solidFill>
                  <a:srgbClr val="008000"/>
                </a:solidFill>
              </a:rPr>
              <a:t>ổ</a:t>
            </a:r>
            <a:endParaRPr lang="en-US" sz="4100" b="1" dirty="0">
              <a:solidFill>
                <a:srgbClr val="008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9123404" y="1230893"/>
            <a:ext cx="2148116" cy="79247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</a:rPr>
              <a:t>g</a:t>
            </a:r>
            <a:r>
              <a:rPr lang="en-US" sz="4100" b="1" dirty="0" err="1">
                <a:solidFill>
                  <a:srgbClr val="008000"/>
                </a:solidFill>
              </a:rPr>
              <a:t>ấu</a:t>
            </a:r>
            <a:endParaRPr lang="en-US" sz="4100" b="1" dirty="0">
              <a:solidFill>
                <a:srgbClr val="0080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66737" y="3719207"/>
            <a:ext cx="2009132" cy="8033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  <a:latin typeface=".VnAvant" pitchFamily="34" charset="0"/>
              </a:rPr>
              <a:t>h</a:t>
            </a:r>
            <a:r>
              <a:rPr lang="en-US" sz="4100" b="1" dirty="0" err="1">
                <a:solidFill>
                  <a:srgbClr val="006600"/>
                </a:solidFill>
                <a:latin typeface=".VnAvant" pitchFamily="34" charset="0"/>
              </a:rPr>
              <a:t>oa</a:t>
            </a:r>
            <a:endParaRPr lang="en-US" sz="41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299364" y="3163319"/>
            <a:ext cx="2399696" cy="90569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</a:rPr>
              <a:t>h</a:t>
            </a:r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ành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9426586" y="4712337"/>
            <a:ext cx="1926453" cy="707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</a:rPr>
              <a:t>g</a:t>
            </a:r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à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69041" y="5564064"/>
            <a:ext cx="2259898" cy="7903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sz="4100" b="1" dirty="0" err="1">
                <a:solidFill>
                  <a:srgbClr val="FF0000"/>
                </a:solidFill>
              </a:rPr>
              <a:t>g</a:t>
            </a:r>
            <a:r>
              <a:rPr lang="en-US" sz="4100" b="1" dirty="0" err="1">
                <a:solidFill>
                  <a:schemeClr val="accent6">
                    <a:lumMod val="75000"/>
                  </a:schemeClr>
                </a:solidFill>
              </a:rPr>
              <a:t>ừng</a:t>
            </a:r>
            <a:endParaRPr lang="en-US" sz="41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033278" y="3177915"/>
            <a:ext cx="1363182" cy="15344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366093" y="4152275"/>
            <a:ext cx="1276356" cy="5600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966031" y="4747457"/>
            <a:ext cx="1295517" cy="3213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251051" y="2574641"/>
            <a:ext cx="1276356" cy="5600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618918" y="3702570"/>
            <a:ext cx="1277765" cy="176143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906847" y="3860067"/>
            <a:ext cx="1462664" cy="18677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7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1" grpId="0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398</Words>
  <Application>Microsoft Office PowerPoint</Application>
  <PresentationFormat>Widescreen</PresentationFormat>
  <Paragraphs>81</Paragraphs>
  <Slides>30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.VnAvant</vt:lpstr>
      <vt:lpstr>.黑体-日本语</vt:lpstr>
      <vt:lpstr>Arial</vt:lpstr>
      <vt:lpstr>Calibri</vt:lpstr>
      <vt:lpstr>Calibri Light</vt:lpstr>
      <vt:lpstr>Times New Roman</vt:lpstr>
      <vt:lpstr>UTM Avo</vt:lpstr>
      <vt:lpstr>Office Theme</vt:lpstr>
      <vt:lpstr>2_Office Theme</vt:lpstr>
      <vt:lpstr>8_Office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84969615018</cp:lastModifiedBy>
  <cp:revision>102</cp:revision>
  <dcterms:created xsi:type="dcterms:W3CDTF">2020-08-03T08:33:18Z</dcterms:created>
  <dcterms:modified xsi:type="dcterms:W3CDTF">2022-03-18T07:45:36Z</dcterms:modified>
</cp:coreProperties>
</file>