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</p:sldMasterIdLst>
  <p:notesMasterIdLst>
    <p:notesMasterId r:id="rId16"/>
  </p:notesMasterIdLst>
  <p:sldIdLst>
    <p:sldId id="287" r:id="rId4"/>
    <p:sldId id="299" r:id="rId5"/>
    <p:sldId id="300" r:id="rId6"/>
    <p:sldId id="289" r:id="rId7"/>
    <p:sldId id="291" r:id="rId8"/>
    <p:sldId id="293" r:id="rId9"/>
    <p:sldId id="295" r:id="rId10"/>
    <p:sldId id="297" r:id="rId11"/>
    <p:sldId id="296" r:id="rId12"/>
    <p:sldId id="301" r:id="rId13"/>
    <p:sldId id="302" r:id="rId14"/>
    <p:sldId id="29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8D0"/>
    <a:srgbClr val="A03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 autoAdjust="0"/>
    <p:restoredTop sz="93077" autoAdjust="0"/>
  </p:normalViewPr>
  <p:slideViewPr>
    <p:cSldViewPr snapToGrid="0">
      <p:cViewPr varScale="1">
        <p:scale>
          <a:sx n="65" d="100"/>
          <a:sy n="65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2EAF4-9971-425E-92A4-17F4053F5D8E}" type="datetimeFigureOut">
              <a:rPr lang="en-US" smtClean="0"/>
              <a:t>17/09/2022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91AFA-0FE6-4023-AE2E-F1D1109B4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5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DA76D-81CA-4B2E-B4C2-EE0312E50245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B0604020202020204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359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DA76D-81CA-4B2E-B4C2-EE0312E50245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B0604020202020204" charset="-122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448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DA76D-81CA-4B2E-B4C2-EE0312E50245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B0604020202020204" charset="-122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84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DA76D-81CA-4B2E-B4C2-EE0312E50245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B0604020202020204" charset="-122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6843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DA76D-81CA-4B2E-B4C2-EE0312E50245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B0604020202020204" charset="-122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235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DA76D-81CA-4B2E-B4C2-EE0312E50245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B0604020202020204" charset="-122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100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DA76D-81CA-4B2E-B4C2-EE0312E50245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B0604020202020204" charset="-122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391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DA76D-81CA-4B2E-B4C2-EE0312E5024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15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4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4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96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82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23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15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5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34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4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8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2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23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59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18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55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37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21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9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22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2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00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85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61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9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3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4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4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2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3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3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8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5D7CA3A-3581-4A21-8615-1449E55C56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B4C490-B2D0-4335-999D-1C7664E12EA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1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1630363" y="-4023971"/>
            <a:ext cx="11998960" cy="10248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57" y="0"/>
            <a:ext cx="4849683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0" t="50411" b="1"/>
          <a:stretch>
            <a:fillRect/>
          </a:stretch>
        </p:blipFill>
        <p:spPr>
          <a:xfrm flipH="1">
            <a:off x="0" y="1965960"/>
            <a:ext cx="1617345" cy="4892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8" t="55095"/>
          <a:stretch>
            <a:fillRect/>
          </a:stretch>
        </p:blipFill>
        <p:spPr>
          <a:xfrm>
            <a:off x="10367645" y="3043555"/>
            <a:ext cx="1889125" cy="38144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b="44905"/>
          <a:stretch>
            <a:fillRect/>
          </a:stretch>
        </p:blipFill>
        <p:spPr>
          <a:xfrm>
            <a:off x="9803679" y="-134844"/>
            <a:ext cx="2866285" cy="26485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 rot="21385323">
            <a:off x="1156429" y="83759"/>
            <a:ext cx="8308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72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7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mừng</a:t>
            </a:r>
            <a:r>
              <a:rPr lang="en-US" altLang="zh-CN" sz="7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7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72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đến</a:t>
            </a:r>
            <a:r>
              <a:rPr lang="en-US" altLang="zh-CN" sz="7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7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7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Toán</a:t>
            </a:r>
            <a:endParaRPr lang="zh-CN" altLang="en-US" sz="72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>
          <a:xfrm>
            <a:off x="7475174" y="2350571"/>
            <a:ext cx="1778689" cy="16916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7610" r="21658" b="32076"/>
          <a:stretch>
            <a:fillRect/>
          </a:stretch>
        </p:blipFill>
        <p:spPr>
          <a:xfrm>
            <a:off x="10050695" y="149636"/>
            <a:ext cx="1843161" cy="2136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4283075"/>
            <a:ext cx="2707005" cy="19119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>
          <a:xfrm>
            <a:off x="4096385" y="4986020"/>
            <a:ext cx="1401445" cy="13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32633"/>
      </p:ext>
    </p:extLst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5399D-E5BF-47C2-8DF2-CA58B19A2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334" r="7250"/>
          <a:stretch/>
        </p:blipFill>
        <p:spPr>
          <a:xfrm>
            <a:off x="0" y="-40005"/>
            <a:ext cx="12192000" cy="68980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1D5713-B234-4F52-804A-12B0A9F15FFC}"/>
              </a:ext>
            </a:extLst>
          </p:cNvPr>
          <p:cNvSpPr/>
          <p:nvPr/>
        </p:nvSpPr>
        <p:spPr>
          <a:xfrm>
            <a:off x="2771548" y="1906485"/>
            <a:ext cx="58978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VẬN DỤNG </a:t>
            </a:r>
            <a:endParaRPr lang="en-US" sz="8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56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1489" y="2658140"/>
            <a:ext cx="9526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Yêu</a:t>
            </a:r>
            <a:r>
              <a:rPr lang="en-US" sz="4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cầu</a:t>
            </a:r>
            <a:r>
              <a:rPr lang="en-US" sz="4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HS </a:t>
            </a:r>
            <a:r>
              <a:rPr lang="en-US" sz="48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đọc</a:t>
            </a:r>
            <a:r>
              <a:rPr lang="en-US" sz="4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nối</a:t>
            </a:r>
            <a:r>
              <a:rPr lang="en-US" sz="4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tiếp</a:t>
            </a:r>
            <a:r>
              <a:rPr lang="en-US" sz="4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bảng</a:t>
            </a:r>
            <a:r>
              <a:rPr lang="en-US" sz="4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sz="4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2, </a:t>
            </a:r>
            <a:r>
              <a:rPr lang="en-US" sz="48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bảng</a:t>
            </a:r>
            <a:r>
              <a:rPr lang="en-US" sz="4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sz="4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5</a:t>
            </a:r>
            <a:endParaRPr lang="en-US" sz="4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7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1454217" y="-4468813"/>
            <a:ext cx="11998960" cy="10248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72" y="0"/>
            <a:ext cx="4849683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0" t="50411" b="1"/>
          <a:stretch>
            <a:fillRect/>
          </a:stretch>
        </p:blipFill>
        <p:spPr>
          <a:xfrm flipH="1">
            <a:off x="0" y="1965960"/>
            <a:ext cx="1617345" cy="4892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8" t="55095"/>
          <a:stretch>
            <a:fillRect/>
          </a:stretch>
        </p:blipFill>
        <p:spPr>
          <a:xfrm>
            <a:off x="10367645" y="3043555"/>
            <a:ext cx="1889125" cy="38144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>
          <a:xfrm>
            <a:off x="7110409" y="1240862"/>
            <a:ext cx="1778689" cy="16916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80" y="4823460"/>
            <a:ext cx="2707005" cy="19119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>
          <a:xfrm>
            <a:off x="4096385" y="4986020"/>
            <a:ext cx="1401445" cy="1332865"/>
          </a:xfrm>
          <a:prstGeom prst="rect">
            <a:avLst/>
          </a:prstGeom>
        </p:spPr>
      </p:pic>
      <p:sp>
        <p:nvSpPr>
          <p:cNvPr id="12" name="文本框 9"/>
          <p:cNvSpPr txBox="1"/>
          <p:nvPr/>
        </p:nvSpPr>
        <p:spPr>
          <a:xfrm rot="21385323">
            <a:off x="996861" y="716246"/>
            <a:ext cx="73911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88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VN Banh Mi" pitchFamily="2" charset="0"/>
                <a:ea typeface="字魂27号-布丁体" panose="00000500000000000000" pitchFamily="2" charset="-122"/>
              </a:rPr>
              <a:t>Tạm</a:t>
            </a:r>
            <a:r>
              <a:rPr lang="en-US" altLang="zh-CN" sz="8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VN Banh Mi" pitchFamily="2" charset="0"/>
                <a:ea typeface="字魂27号-布丁体" panose="00000500000000000000" pitchFamily="2" charset="-122"/>
              </a:rPr>
              <a:t> </a:t>
            </a:r>
            <a:r>
              <a:rPr lang="en-US" altLang="zh-CN" sz="88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VN Banh Mi" pitchFamily="2" charset="0"/>
                <a:ea typeface="字魂27号-布丁体" panose="00000500000000000000" pitchFamily="2" charset="-122"/>
              </a:rPr>
              <a:t>biệt</a:t>
            </a:r>
            <a:r>
              <a:rPr lang="en-US" altLang="zh-CN" sz="8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VN Banh Mi" pitchFamily="2" charset="0"/>
                <a:ea typeface="字魂27号-布丁体" panose="00000500000000000000" pitchFamily="2" charset="-122"/>
              </a:rPr>
              <a:t> </a:t>
            </a:r>
            <a:r>
              <a:rPr lang="en-US" altLang="zh-CN" sz="88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VN Banh Mi" pitchFamily="2" charset="0"/>
                <a:ea typeface="字魂27号-布丁体" panose="00000500000000000000" pitchFamily="2" charset="-122"/>
              </a:rPr>
              <a:t>và</a:t>
            </a:r>
            <a:r>
              <a:rPr lang="en-US" altLang="zh-CN" sz="8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VN Banh Mi" pitchFamily="2" charset="0"/>
                <a:ea typeface="字魂27号-布丁体" panose="00000500000000000000" pitchFamily="2" charset="-122"/>
              </a:rPr>
              <a:t> </a:t>
            </a:r>
          </a:p>
          <a:p>
            <a:pPr algn="ctr" defTabSz="914400"/>
            <a:r>
              <a:rPr lang="en-US" altLang="zh-CN" sz="88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VN Banh Mi" pitchFamily="2" charset="0"/>
                <a:ea typeface="字魂27号-布丁体" panose="00000500000000000000" pitchFamily="2" charset="-122"/>
              </a:rPr>
              <a:t>hẹn</a:t>
            </a:r>
            <a:r>
              <a:rPr lang="en-US" altLang="zh-CN" sz="8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VN Banh Mi" pitchFamily="2" charset="0"/>
                <a:ea typeface="字魂27号-布丁体" panose="00000500000000000000" pitchFamily="2" charset="-122"/>
              </a:rPr>
              <a:t> </a:t>
            </a:r>
            <a:r>
              <a:rPr lang="en-US" altLang="zh-CN" sz="88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VN Banh Mi" pitchFamily="2" charset="0"/>
                <a:ea typeface="字魂27号-布丁体" panose="00000500000000000000" pitchFamily="2" charset="-122"/>
              </a:rPr>
              <a:t>gặp</a:t>
            </a:r>
            <a:r>
              <a:rPr lang="en-US" altLang="zh-CN" sz="8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VN Banh Mi" pitchFamily="2" charset="0"/>
                <a:ea typeface="字魂27号-布丁体" panose="00000500000000000000" pitchFamily="2" charset="-122"/>
              </a:rPr>
              <a:t> </a:t>
            </a:r>
            <a:r>
              <a:rPr lang="en-US" altLang="zh-CN" sz="88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VN Banh Mi" pitchFamily="2" charset="0"/>
                <a:ea typeface="字魂27号-布丁体" panose="00000500000000000000" pitchFamily="2" charset="-122"/>
              </a:rPr>
              <a:t>lại</a:t>
            </a:r>
            <a:endParaRPr lang="zh-CN" altLang="en-US" sz="88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  <a:latin typeface="UVN Banh Mi" pitchFamily="2" charset="0"/>
              <a:ea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44835"/>
      </p:ext>
    </p:extLst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9703" y="1212112"/>
            <a:ext cx="1014346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Helvetica" charset="0"/>
                <a:ea typeface="Helvetica" charset="0"/>
                <a:cs typeface="Helvetica" charset="0"/>
              </a:rPr>
              <a:t>TRÒ CHƠI: </a:t>
            </a:r>
            <a:r>
              <a:rPr lang="en-US" sz="138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XÌ ĐIỆN</a:t>
            </a:r>
            <a:endParaRPr lang="en-US" sz="138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6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5399D-E5BF-47C2-8DF2-CA58B19A2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334" r="7250"/>
          <a:stretch/>
        </p:blipFill>
        <p:spPr>
          <a:xfrm>
            <a:off x="0" y="-40005"/>
            <a:ext cx="12192000" cy="68980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1D5713-B234-4F52-804A-12B0A9F15FFC}"/>
              </a:ext>
            </a:extLst>
          </p:cNvPr>
          <p:cNvSpPr/>
          <p:nvPr/>
        </p:nvSpPr>
        <p:spPr>
          <a:xfrm>
            <a:off x="2771548" y="1906486"/>
            <a:ext cx="622359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LUYỆN TẬP THỰC HÀNH</a:t>
            </a:r>
            <a:endParaRPr lang="en-US" sz="8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53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749935" y="-2108835"/>
            <a:ext cx="13679872" cy="10242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5" r="74115" b="32579"/>
          <a:stretch>
            <a:fillRect/>
          </a:stretch>
        </p:blipFill>
        <p:spPr>
          <a:xfrm>
            <a:off x="0" y="3195002"/>
            <a:ext cx="1255342" cy="37956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0" t="56210" b="1"/>
          <a:stretch>
            <a:fillRect/>
          </a:stretch>
        </p:blipFill>
        <p:spPr>
          <a:xfrm>
            <a:off x="9508490" y="3160967"/>
            <a:ext cx="2682240" cy="37096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>
          <a:xfrm>
            <a:off x="10681916" y="-345918"/>
            <a:ext cx="1778689" cy="1691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-307" t="-257" r="31669" b="86450"/>
          <a:stretch/>
        </p:blipFill>
        <p:spPr>
          <a:xfrm>
            <a:off x="689684" y="-7182"/>
            <a:ext cx="9307248" cy="1118246"/>
          </a:xfrm>
          <a:prstGeom prst="roundRect">
            <a:avLst>
              <a:gd name="adj" fmla="val 10497"/>
            </a:avLst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1313" t="14683" b="1109"/>
          <a:stretch/>
        </p:blipFill>
        <p:spPr>
          <a:xfrm>
            <a:off x="934858" y="1007588"/>
            <a:ext cx="10310286" cy="5642003"/>
          </a:xfrm>
          <a:prstGeom prst="roundRect">
            <a:avLst>
              <a:gd name="adj" fmla="val 11483"/>
            </a:avLst>
          </a:prstGeom>
        </p:spPr>
      </p:pic>
      <p:sp>
        <p:nvSpPr>
          <p:cNvPr id="16" name="Rounded Rectangle 15"/>
          <p:cNvSpPr/>
          <p:nvPr/>
        </p:nvSpPr>
        <p:spPr>
          <a:xfrm>
            <a:off x="1395663" y="5903495"/>
            <a:ext cx="529390" cy="5916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05277" y="5903495"/>
            <a:ext cx="529376" cy="5916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x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39561" y="5932684"/>
            <a:ext cx="529390" cy="5916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53960" y="5932684"/>
            <a:ext cx="529390" cy="5916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02257" y="5932684"/>
            <a:ext cx="529390" cy="5916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21178" y="5903495"/>
            <a:ext cx="529376" cy="5916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x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945047" y="5903495"/>
            <a:ext cx="529390" cy="5916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54484" y="5932684"/>
            <a:ext cx="529390" cy="5916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4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013055" y="5903495"/>
            <a:ext cx="529390" cy="5916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631029" y="5903495"/>
            <a:ext cx="529376" cy="5916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x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48989" y="5932684"/>
            <a:ext cx="529390" cy="5916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146126" y="5903495"/>
            <a:ext cx="529390" cy="5916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9809816"/>
      </p:ext>
    </p:extLst>
  </p:cSld>
  <p:clrMapOvr>
    <a:masterClrMapping/>
  </p:clrMapOvr>
  <p:transition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685766" y="-1515277"/>
            <a:ext cx="13210540" cy="9773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5" r="74115" b="32579"/>
          <a:stretch>
            <a:fillRect/>
          </a:stretch>
        </p:blipFill>
        <p:spPr>
          <a:xfrm>
            <a:off x="0" y="5881442"/>
            <a:ext cx="375141" cy="11342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0" t="56210" b="1"/>
          <a:stretch>
            <a:fillRect/>
          </a:stretch>
        </p:blipFill>
        <p:spPr>
          <a:xfrm>
            <a:off x="9523064" y="5881442"/>
            <a:ext cx="2682240" cy="3709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92" y="534554"/>
            <a:ext cx="11157024" cy="5048099"/>
          </a:xfrm>
          <a:prstGeom prst="roundRect">
            <a:avLst>
              <a:gd name="adj" fmla="val 8296"/>
            </a:avLst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>
          <a:xfrm>
            <a:off x="10412409" y="-182173"/>
            <a:ext cx="1778689" cy="16916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>
          <a:xfrm flipH="1">
            <a:off x="10579551" y="331624"/>
            <a:ext cx="1238463" cy="117787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84444" y="4707185"/>
            <a:ext cx="575388" cy="6990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5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57727" y="4729195"/>
            <a:ext cx="602103" cy="6769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x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57725" y="4707185"/>
            <a:ext cx="597770" cy="6990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96417" y="4729195"/>
            <a:ext cx="585836" cy="6769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5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53838" y="4712539"/>
            <a:ext cx="595678" cy="6936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5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67757" y="4729194"/>
            <a:ext cx="569385" cy="6769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x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71425" y="4729193"/>
            <a:ext cx="596429" cy="6769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78316" y="4716558"/>
            <a:ext cx="699983" cy="6769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84843" y="4728913"/>
            <a:ext cx="529390" cy="6646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5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078869" y="4728913"/>
            <a:ext cx="541907" cy="6646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x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765310" y="4728912"/>
            <a:ext cx="575449" cy="6772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786248" y="4707185"/>
            <a:ext cx="711767" cy="6863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43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15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48682"/>
      </p:ext>
    </p:extLst>
  </p:cSld>
  <p:clrMapOvr>
    <a:masterClrMapping/>
  </p:clrMapOvr>
  <p:transition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685766" y="-1515277"/>
            <a:ext cx="13210540" cy="9773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5" r="74115" b="32579"/>
          <a:stretch>
            <a:fillRect/>
          </a:stretch>
        </p:blipFill>
        <p:spPr>
          <a:xfrm>
            <a:off x="0" y="5881442"/>
            <a:ext cx="375141" cy="11342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0" t="56210" b="1"/>
          <a:stretch>
            <a:fillRect/>
          </a:stretch>
        </p:blipFill>
        <p:spPr>
          <a:xfrm>
            <a:off x="9523064" y="5881442"/>
            <a:ext cx="2682240" cy="37096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>
          <a:xfrm>
            <a:off x="10412409" y="-182173"/>
            <a:ext cx="1778689" cy="16916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>
          <a:xfrm flipH="1">
            <a:off x="10579551" y="331624"/>
            <a:ext cx="1238463" cy="117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75105" b="69355"/>
          <a:stretch/>
        </p:blipFill>
        <p:spPr>
          <a:xfrm>
            <a:off x="1074821" y="141487"/>
            <a:ext cx="3368842" cy="107771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43686"/>
              </p:ext>
            </p:extLst>
          </p:nvPr>
        </p:nvGraphicFramePr>
        <p:xfrm>
          <a:off x="545431" y="1732997"/>
          <a:ext cx="1147010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9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0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2 x 7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2 x 5 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2 x 2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2 x 4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2 x 9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2 x 6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5 x 5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5 x 7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5 x 3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5 x 6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5 x 8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5 x 9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36295" y="2116063"/>
            <a:ext cx="11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= 14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36294" y="3210826"/>
            <a:ext cx="11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= 10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6293" y="4305589"/>
            <a:ext cx="11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= 4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43663" y="2116062"/>
            <a:ext cx="11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= 8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43662" y="3210826"/>
            <a:ext cx="11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= 18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3661" y="4305588"/>
            <a:ext cx="11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= 12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24703" y="2116062"/>
            <a:ext cx="11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= 30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61271" y="3210825"/>
            <a:ext cx="11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= 35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61271" y="4298948"/>
            <a:ext cx="11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= 15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90883" y="3210825"/>
            <a:ext cx="11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= 40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579551" y="4305588"/>
            <a:ext cx="11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= 45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79999" y="2116062"/>
            <a:ext cx="11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= 25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3678285"/>
      </p:ext>
    </p:extLst>
  </p:cSld>
  <p:clrMapOvr>
    <a:masterClrMapping/>
  </p:clrMapOvr>
  <p:transition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685766" y="-1515277"/>
            <a:ext cx="13210540" cy="9773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5" r="74115" b="32579"/>
          <a:stretch>
            <a:fillRect/>
          </a:stretch>
        </p:blipFill>
        <p:spPr>
          <a:xfrm>
            <a:off x="0" y="5881442"/>
            <a:ext cx="375141" cy="11342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0" t="56210" b="1"/>
          <a:stretch>
            <a:fillRect/>
          </a:stretch>
        </p:blipFill>
        <p:spPr>
          <a:xfrm>
            <a:off x="9523064" y="5881442"/>
            <a:ext cx="2682240" cy="37096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>
          <a:xfrm>
            <a:off x="10412409" y="-182173"/>
            <a:ext cx="1778689" cy="16916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>
          <a:xfrm flipH="1">
            <a:off x="10579551" y="331624"/>
            <a:ext cx="1238463" cy="1177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3329" y="0"/>
            <a:ext cx="6028434" cy="1136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663" y="920561"/>
            <a:ext cx="10225681" cy="3200801"/>
          </a:xfrm>
          <a:prstGeom prst="roundRect">
            <a:avLst>
              <a:gd name="adj" fmla="val 8147"/>
            </a:avLst>
          </a:prstGeom>
        </p:spPr>
      </p:pic>
      <p:sp>
        <p:nvSpPr>
          <p:cNvPr id="12" name="TextBox 11"/>
          <p:cNvSpPr txBox="1"/>
          <p:nvPr/>
        </p:nvSpPr>
        <p:spPr>
          <a:xfrm>
            <a:off x="1820744" y="4151164"/>
            <a:ext cx="8197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giải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trứng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rổ</a:t>
            </a:r>
            <a:r>
              <a:rPr lang="en-US" sz="3600" b="1" dirty="0" smtClean="0">
                <a:solidFill>
                  <a:srgbClr val="FF0000"/>
                </a:solidFill>
              </a:rPr>
              <a:t> 4 </a:t>
            </a:r>
            <a:r>
              <a:rPr lang="en-US" sz="3600" b="1" dirty="0" err="1" smtClean="0">
                <a:solidFill>
                  <a:srgbClr val="FF0000"/>
                </a:solidFill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  5 x 4 = 20 (</a:t>
            </a:r>
            <a:r>
              <a:rPr lang="en-US" sz="3600" b="1" dirty="0" err="1" smtClean="0">
                <a:solidFill>
                  <a:srgbClr val="FF0000"/>
                </a:solidFill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                  </a:t>
            </a:r>
            <a:r>
              <a:rPr lang="en-US" sz="3600" b="1" dirty="0" err="1" smtClean="0">
                <a:solidFill>
                  <a:srgbClr val="FF0000"/>
                </a:solidFill>
              </a:rPr>
              <a:t>Đáp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</a:rPr>
              <a:t>: 20 </a:t>
            </a:r>
            <a:r>
              <a:rPr lang="en-US" sz="3600" b="1" dirty="0" err="1" smtClean="0">
                <a:solidFill>
                  <a:srgbClr val="FF0000"/>
                </a:solidFill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trứng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32094"/>
      </p:ext>
    </p:extLst>
  </p:cSld>
  <p:clrMapOvr>
    <a:masterClrMapping/>
  </p:clrMapOvr>
  <p:transition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685766" y="-1515277"/>
            <a:ext cx="13210540" cy="9773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5" r="74115" b="32579"/>
          <a:stretch>
            <a:fillRect/>
          </a:stretch>
        </p:blipFill>
        <p:spPr>
          <a:xfrm>
            <a:off x="0" y="5881442"/>
            <a:ext cx="375141" cy="11342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0" t="56210" b="1"/>
          <a:stretch>
            <a:fillRect/>
          </a:stretch>
        </p:blipFill>
        <p:spPr>
          <a:xfrm>
            <a:off x="9523064" y="5881442"/>
            <a:ext cx="2682240" cy="37096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>
          <a:xfrm>
            <a:off x="10412409" y="-182173"/>
            <a:ext cx="1778689" cy="16916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>
          <a:xfrm flipH="1">
            <a:off x="10579551" y="331624"/>
            <a:ext cx="1238463" cy="11778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0759" y="512984"/>
            <a:ext cx="9697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toán</a:t>
            </a:r>
            <a:r>
              <a:rPr lang="en-US" sz="3600" b="1" dirty="0" smtClean="0">
                <a:solidFill>
                  <a:srgbClr val="002060"/>
                </a:solidFill>
              </a:rPr>
              <a:t>: </a:t>
            </a:r>
            <a:r>
              <a:rPr lang="en-US" sz="3600" dirty="0" err="1" smtClean="0"/>
              <a:t>Mỗi</a:t>
            </a:r>
            <a:r>
              <a:rPr lang="en-US" sz="3600" dirty="0" smtClean="0"/>
              <a:t> con </a:t>
            </a:r>
            <a:r>
              <a:rPr lang="en-US" sz="3600" dirty="0" err="1" smtClean="0"/>
              <a:t>gà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2 </a:t>
            </a:r>
            <a:r>
              <a:rPr lang="en-US" sz="3600" dirty="0" err="1" smtClean="0"/>
              <a:t>chân</a:t>
            </a:r>
            <a:r>
              <a:rPr lang="en-US" sz="3600" dirty="0" smtClean="0"/>
              <a:t>. </a:t>
            </a:r>
            <a:r>
              <a:rPr lang="en-US" sz="3600" dirty="0" err="1" smtClean="0"/>
              <a:t>Hỏi</a:t>
            </a:r>
            <a:r>
              <a:rPr lang="en-US" sz="3600" dirty="0" smtClean="0"/>
              <a:t> 8 con </a:t>
            </a:r>
            <a:r>
              <a:rPr lang="en-US" sz="3600" dirty="0" err="1" smtClean="0"/>
              <a:t>gà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tất</a:t>
            </a:r>
            <a:r>
              <a:rPr lang="en-US" sz="3600" dirty="0" smtClean="0"/>
              <a:t> </a:t>
            </a:r>
            <a:r>
              <a:rPr lang="en-US" sz="3600" dirty="0" err="1" smtClean="0"/>
              <a:t>cả</a:t>
            </a:r>
            <a:r>
              <a:rPr lang="en-US" sz="3600" dirty="0" smtClean="0"/>
              <a:t> </a:t>
            </a:r>
            <a:r>
              <a:rPr lang="en-US" sz="3600" dirty="0" err="1" smtClean="0"/>
              <a:t>bao</a:t>
            </a:r>
            <a:r>
              <a:rPr lang="en-US" sz="3600" dirty="0" smtClean="0"/>
              <a:t> </a:t>
            </a:r>
            <a:r>
              <a:rPr lang="en-US" sz="3600" dirty="0" err="1" smtClean="0"/>
              <a:t>nhiêu</a:t>
            </a:r>
            <a:r>
              <a:rPr lang="en-US" sz="3600" dirty="0" smtClean="0"/>
              <a:t> </a:t>
            </a:r>
            <a:r>
              <a:rPr lang="en-US" sz="3600" dirty="0" err="1" smtClean="0"/>
              <a:t>chân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069" y="1830470"/>
            <a:ext cx="8468289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1494"/>
      </p:ext>
    </p:extLst>
  </p:cSld>
  <p:clrMapOvr>
    <a:masterClrMapping/>
  </p:clrMapOvr>
  <p:transition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685766" y="-1515277"/>
            <a:ext cx="13210540" cy="9773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5" r="74115" b="32579"/>
          <a:stretch>
            <a:fillRect/>
          </a:stretch>
        </p:blipFill>
        <p:spPr>
          <a:xfrm>
            <a:off x="0" y="5881442"/>
            <a:ext cx="375141" cy="11342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0" t="56210" b="1"/>
          <a:stretch>
            <a:fillRect/>
          </a:stretch>
        </p:blipFill>
        <p:spPr>
          <a:xfrm>
            <a:off x="9523064" y="5881442"/>
            <a:ext cx="2682240" cy="37096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>
          <a:xfrm>
            <a:off x="10412409" y="-182173"/>
            <a:ext cx="1778689" cy="16916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30298" r="28532" b="45140"/>
          <a:stretch>
            <a:fillRect/>
          </a:stretch>
        </p:blipFill>
        <p:spPr>
          <a:xfrm flipH="1">
            <a:off x="10579551" y="331624"/>
            <a:ext cx="1238463" cy="1177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5547" y="2654692"/>
            <a:ext cx="8197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giải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8 con </a:t>
            </a:r>
            <a:r>
              <a:rPr lang="en-US" sz="3600" b="1" dirty="0" err="1" smtClean="0">
                <a:solidFill>
                  <a:srgbClr val="FF0000"/>
                </a:solidFill>
              </a:rPr>
              <a:t>gà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tất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cả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chân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  2 x 8 = 16 (</a:t>
            </a:r>
            <a:r>
              <a:rPr lang="en-US" sz="3600" b="1" dirty="0" err="1" smtClean="0">
                <a:solidFill>
                  <a:srgbClr val="FF0000"/>
                </a:solidFill>
              </a:rPr>
              <a:t>chân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                  </a:t>
            </a:r>
            <a:r>
              <a:rPr lang="en-US" sz="3600" b="1" dirty="0" err="1" smtClean="0">
                <a:solidFill>
                  <a:srgbClr val="FF0000"/>
                </a:solidFill>
              </a:rPr>
              <a:t>Đáp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</a:rPr>
              <a:t>: 16 </a:t>
            </a:r>
            <a:r>
              <a:rPr lang="en-US" sz="3600" b="1" dirty="0" err="1" smtClean="0">
                <a:solidFill>
                  <a:srgbClr val="FF0000"/>
                </a:solidFill>
              </a:rPr>
              <a:t>chân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0938" y="975721"/>
            <a:ext cx="9637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toán</a:t>
            </a:r>
            <a:r>
              <a:rPr lang="en-US" sz="3600" b="1" dirty="0" smtClean="0">
                <a:solidFill>
                  <a:srgbClr val="002060"/>
                </a:solidFill>
              </a:rPr>
              <a:t>: </a:t>
            </a:r>
            <a:r>
              <a:rPr lang="en-US" sz="3600" dirty="0" err="1" smtClean="0"/>
              <a:t>Mỗi</a:t>
            </a:r>
            <a:r>
              <a:rPr lang="en-US" sz="3600" dirty="0" smtClean="0"/>
              <a:t> con </a:t>
            </a:r>
            <a:r>
              <a:rPr lang="en-US" sz="3600" dirty="0" err="1" smtClean="0"/>
              <a:t>gà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2 </a:t>
            </a:r>
            <a:r>
              <a:rPr lang="en-US" sz="3600" dirty="0" err="1" smtClean="0"/>
              <a:t>chân</a:t>
            </a:r>
            <a:r>
              <a:rPr lang="en-US" sz="3600" dirty="0" smtClean="0"/>
              <a:t>. </a:t>
            </a:r>
            <a:r>
              <a:rPr lang="en-US" sz="3600" dirty="0" err="1" smtClean="0"/>
              <a:t>Hỏi</a:t>
            </a:r>
            <a:r>
              <a:rPr lang="en-US" sz="3600" dirty="0" smtClean="0"/>
              <a:t> 8 con </a:t>
            </a:r>
            <a:r>
              <a:rPr lang="en-US" sz="3600" dirty="0" err="1" smtClean="0"/>
              <a:t>gà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tất</a:t>
            </a:r>
            <a:r>
              <a:rPr lang="en-US" sz="3600" dirty="0" smtClean="0"/>
              <a:t> </a:t>
            </a:r>
            <a:r>
              <a:rPr lang="en-US" sz="3600" dirty="0" err="1" smtClean="0"/>
              <a:t>cả</a:t>
            </a:r>
            <a:r>
              <a:rPr lang="en-US" sz="3600" dirty="0" smtClean="0"/>
              <a:t> </a:t>
            </a:r>
            <a:r>
              <a:rPr lang="en-US" sz="3600" dirty="0" err="1" smtClean="0"/>
              <a:t>bao</a:t>
            </a:r>
            <a:r>
              <a:rPr lang="en-US" sz="3600" dirty="0" smtClean="0"/>
              <a:t> </a:t>
            </a:r>
            <a:r>
              <a:rPr lang="en-US" sz="3600" dirty="0" err="1" smtClean="0"/>
              <a:t>nhiêu</a:t>
            </a:r>
            <a:r>
              <a:rPr lang="en-US" sz="3600" dirty="0" smtClean="0"/>
              <a:t> </a:t>
            </a:r>
            <a:r>
              <a:rPr lang="en-US" sz="3600" dirty="0" err="1" smtClean="0"/>
              <a:t>chân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7058493"/>
      </p:ext>
    </p:extLst>
  </p:cSld>
  <p:clrMapOvr>
    <a:masterClrMapping/>
  </p:clrMapOvr>
  <p:transition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229</Words>
  <Application>Microsoft Office PowerPoint</Application>
  <PresentationFormat>Widescreen</PresentationFormat>
  <Paragraphs>73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宋体</vt:lpstr>
      <vt:lpstr>Arial</vt:lpstr>
      <vt:lpstr>Calibri</vt:lpstr>
      <vt:lpstr>等线</vt:lpstr>
      <vt:lpstr>等线 Light</vt:lpstr>
      <vt:lpstr>Helvetica</vt:lpstr>
      <vt:lpstr>Times New Roman</vt:lpstr>
      <vt:lpstr>UVN Banh Mi</vt:lpstr>
      <vt:lpstr>字魂27号-布丁体</vt:lpstr>
      <vt:lpstr>Office 主题​​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tekhnologic</dc:creator>
  <cp:lastModifiedBy>10P191221</cp:lastModifiedBy>
  <cp:revision>22</cp:revision>
  <dcterms:created xsi:type="dcterms:W3CDTF">2017-03-18T02:43:21Z</dcterms:created>
  <dcterms:modified xsi:type="dcterms:W3CDTF">2022-09-17T07:48:28Z</dcterms:modified>
</cp:coreProperties>
</file>