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68" r:id="rId2"/>
    <p:sldId id="351" r:id="rId3"/>
    <p:sldId id="361" r:id="rId4"/>
    <p:sldId id="363" r:id="rId5"/>
    <p:sldId id="357" r:id="rId6"/>
    <p:sldId id="362" r:id="rId7"/>
    <p:sldId id="360" r:id="rId8"/>
    <p:sldId id="346" r:id="rId9"/>
    <p:sldId id="365" r:id="rId10"/>
    <p:sldId id="366" r:id="rId11"/>
    <p:sldId id="367" r:id="rId12"/>
    <p:sldId id="347" r:id="rId13"/>
  </p:sldIdLst>
  <p:sldSz cx="6858000" cy="5143500"/>
  <p:notesSz cx="6858000" cy="9144000"/>
  <p:embeddedFontLst>
    <p:embeddedFont>
      <p:font typeface="UTM Avo" panose="02040603050506020204" pitchFamily="18" charset="0"/>
      <p:regular r:id="rId15"/>
      <p:bold r:id="rId16"/>
      <p:italic r:id="rId17"/>
      <p:boldItalic r:id="rId18"/>
    </p:embeddedFont>
    <p:embeddedFont>
      <p:font typeface="HP001 5 hàng" panose="020B0603050302020204" pitchFamily="34" charset="0"/>
      <p:regular r:id="rId19"/>
      <p:bold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HP001" panose="020B0604020202020204" charset="0"/>
      <p:regular r:id="rId25"/>
      <p:bold r:id="rId26"/>
    </p:embeddedFont>
    <p:embeddedFont>
      <p:font typeface="UTM Cookies" panose="02040603050506020204" pitchFamily="18" charset="0"/>
      <p:regular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Kalam" panose="020B0604020202020204" charset="0"/>
      <p:regular r:id="rId30"/>
      <p:bold r:id="rId31"/>
    </p:embeddedFont>
    <p:embeddedFont>
      <p:font typeface="Arial-Rounded" panose="020B0500000000000000" pitchFamily="3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3506" autoAdjust="0"/>
  </p:normalViewPr>
  <p:slideViewPr>
    <p:cSldViewPr snapToGrid="0">
      <p:cViewPr varScale="1">
        <p:scale>
          <a:sx n="107" d="100"/>
          <a:sy n="107" d="100"/>
        </p:scale>
        <p:origin x="1594" y="7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2832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0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9" y="241892"/>
            <a:ext cx="1099262" cy="1045880"/>
          </a:xfrm>
          <a:prstGeom prst="rect">
            <a:avLst/>
          </a:prstGeom>
        </p:spPr>
      </p:pic>
      <p:sp>
        <p:nvSpPr>
          <p:cNvPr id="4" name="Text Box 194"/>
          <p:cNvSpPr txBox="1">
            <a:spLocks noChangeArrowheads="1"/>
          </p:cNvSpPr>
          <p:nvPr/>
        </p:nvSpPr>
        <p:spPr bwMode="auto">
          <a:xfrm>
            <a:off x="99392" y="1669537"/>
            <a:ext cx="6842610" cy="80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 2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91"/>
          <p:cNvSpPr txBox="1">
            <a:spLocks noChangeArrowheads="1"/>
          </p:cNvSpPr>
          <p:nvPr/>
        </p:nvSpPr>
        <p:spPr bwMode="auto">
          <a:xfrm>
            <a:off x="453202" y="629706"/>
            <a:ext cx="6392164" cy="55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5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15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6" name="Text Box 195"/>
          <p:cNvSpPr txBox="1">
            <a:spLocks noChangeArrowheads="1"/>
          </p:cNvSpPr>
          <p:nvPr/>
        </p:nvSpPr>
        <p:spPr bwMode="auto">
          <a:xfrm>
            <a:off x="99392" y="2367995"/>
            <a:ext cx="684261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CHỮ HOA 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2360404" y="4205224"/>
            <a:ext cx="4397583" cy="4001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Nhung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2" y="3402213"/>
            <a:ext cx="1823918" cy="13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6858000" cy="5138928"/>
          </a:xfrm>
          <a:prstGeom prst="rect">
            <a:avLst/>
          </a:prstGeom>
        </p:spPr>
      </p:pic>
      <p:pic>
        <p:nvPicPr>
          <p:cNvPr id="1026" name="Picture 2" descr="C:\Users\Admin\Desktop\z2741873780585_c094fca390eb26bca9325b0071a4a7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3" y="857760"/>
            <a:ext cx="2563178" cy="34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z2741873796895_f65c3dcd5f052216486b75396c67aa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16" y="857760"/>
            <a:ext cx="2480480" cy="34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90" y="4270391"/>
            <a:ext cx="1007914" cy="543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87FF6E-AB2B-43A3-AB65-0FC2F75F5A7E}"/>
              </a:ext>
            </a:extLst>
          </p:cNvPr>
          <p:cNvSpPr txBox="1"/>
          <p:nvPr/>
        </p:nvSpPr>
        <p:spPr>
          <a:xfrm>
            <a:off x="931024" y="3695392"/>
            <a:ext cx="6181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HP001 5 hàng" pitchFamily="34" charset="0"/>
              </a:rPr>
              <a:t>Ánh</a:t>
            </a:r>
            <a:r>
              <a:rPr lang="en-US" sz="24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5 hàng" pitchFamily="34" charset="0"/>
              </a:rPr>
              <a:t>nắng</a:t>
            </a:r>
            <a:r>
              <a:rPr lang="en-US" sz="24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5 hàng" pitchFamily="34" charset="0"/>
              </a:rPr>
              <a:t>tràn</a:t>
            </a:r>
            <a:r>
              <a:rPr lang="en-US" sz="24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5 hàng" pitchFamily="34" charset="0"/>
              </a:rPr>
              <a:t>ngập</a:t>
            </a:r>
            <a:r>
              <a:rPr lang="en-US" sz="24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5 hàng" pitchFamily="34" charset="0"/>
              </a:rPr>
              <a:t>sân</a:t>
            </a:r>
            <a:r>
              <a:rPr lang="en-US" sz="24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5 hàng" pitchFamily="34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HP001 5 hàng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7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098789" y="2341707"/>
            <a:ext cx="64290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18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98789" y="2965677"/>
            <a:ext cx="6429090" cy="4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98788" y="1669633"/>
            <a:ext cx="6429091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Nắm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cấu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en-US" altLang="en-US" sz="1800" b="1" dirty="0">
              <a:solidFill>
                <a:srgbClr val="0000CC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9" y="1601238"/>
            <a:ext cx="524135" cy="477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9" y="2300931"/>
            <a:ext cx="524135" cy="477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3" y="2965677"/>
            <a:ext cx="524135" cy="4778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5099" y="865521"/>
            <a:ext cx="3268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đạt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6855968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7444" y="617893"/>
            <a:ext cx="1645546" cy="646331"/>
            <a:chOff x="337444" y="617893"/>
            <a:chExt cx="1645546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EM LÀ HỌC SINH LỚP 2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90" y="4270391"/>
            <a:ext cx="1007914" cy="543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87FF6E-AB2B-43A3-AB65-0FC2F75F5A7E}"/>
              </a:ext>
            </a:extLst>
          </p:cNvPr>
          <p:cNvSpPr txBox="1"/>
          <p:nvPr/>
        </p:nvSpPr>
        <p:spPr>
          <a:xfrm>
            <a:off x="931024" y="3695392"/>
            <a:ext cx="6181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HP001 5 hàng" pitchFamily="34" charset="0"/>
              </a:rPr>
              <a:t>Ánh</a:t>
            </a:r>
            <a:r>
              <a:rPr lang="en-US" sz="24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5 hàng" pitchFamily="34" charset="0"/>
              </a:rPr>
              <a:t>nắng</a:t>
            </a:r>
            <a:r>
              <a:rPr lang="en-US" sz="24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5 hàng" pitchFamily="34" charset="0"/>
              </a:rPr>
              <a:t>tràn</a:t>
            </a:r>
            <a:r>
              <a:rPr lang="en-US" sz="24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5 hàng" pitchFamily="34" charset="0"/>
              </a:rPr>
              <a:t>ngập</a:t>
            </a:r>
            <a:r>
              <a:rPr lang="en-US" sz="24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5 hàng" pitchFamily="34" charset="0"/>
              </a:rPr>
              <a:t>sân</a:t>
            </a:r>
            <a:r>
              <a:rPr lang="en-US" sz="24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5 hàng" pitchFamily="34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HP001 5 hàng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7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098789" y="2341707"/>
            <a:ext cx="64290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18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98789" y="2965677"/>
            <a:ext cx="6429090" cy="4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1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98788" y="1669633"/>
            <a:ext cx="6429091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Nắm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cấu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1800" b="1" dirty="0" smtClean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en-US" altLang="en-US" sz="1800" b="1" dirty="0">
              <a:solidFill>
                <a:srgbClr val="0000CC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9" y="1601238"/>
            <a:ext cx="524135" cy="477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9" y="2300931"/>
            <a:ext cx="524135" cy="477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3" y="2965677"/>
            <a:ext cx="524135" cy="4778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5099" y="865521"/>
            <a:ext cx="3268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đạt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ý thuyết chữ hoa: a, ă, â tiếng việt 2">
            <a:extLst>
              <a:ext uri="{FF2B5EF4-FFF2-40B4-BE49-F238E27FC236}">
                <a16:creationId xmlns:a16="http://schemas.microsoft.com/office/drawing/2014/main" id="{2F0AC522-00C8-4E28-AB69-799524C07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r="68588" b="-880"/>
          <a:stretch/>
        </p:blipFill>
        <p:spPr bwMode="auto">
          <a:xfrm>
            <a:off x="1606280" y="800298"/>
            <a:ext cx="3490155" cy="358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3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81B361-1ECC-4264-AFAC-6159444B7DE8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Hướng dẫn cách viết chữ a thường và hoa">
            <a:extLst>
              <a:ext uri="{FF2B5EF4-FFF2-40B4-BE49-F238E27FC236}">
                <a16:creationId xmlns:a16="http://schemas.microsoft.com/office/drawing/2014/main" id="{EE3B27F0-4E90-4B24-832E-80BD9100C8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2" y="1288498"/>
            <a:ext cx="5683727" cy="3326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ữ mẫu cỡ nhỏ viết hoa">
            <a:extLst>
              <a:ext uri="{FF2B5EF4-FFF2-40B4-BE49-F238E27FC236}">
                <a16:creationId xmlns:a16="http://schemas.microsoft.com/office/drawing/2014/main" id="{4E2DAFCC-8483-41F0-A18F-D437217CB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2" t="24581" r="13576" b="23336"/>
          <a:stretch/>
        </p:blipFill>
        <p:spPr bwMode="auto">
          <a:xfrm>
            <a:off x="1818742" y="945346"/>
            <a:ext cx="3353759" cy="32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A">
            <a:hlinkClick r:id="" action="ppaction://media"/>
            <a:extLst>
              <a:ext uri="{FF2B5EF4-FFF2-40B4-BE49-F238E27FC236}">
                <a16:creationId xmlns:a16="http://schemas.microsoft.com/office/drawing/2014/main" id="{AC9051FF-B2E2-433C-96D7-DA28DC15D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434" t="-1" r="7542" b="13936"/>
          <a:stretch/>
        </p:blipFill>
        <p:spPr>
          <a:xfrm>
            <a:off x="1471115" y="1236664"/>
            <a:ext cx="3915766" cy="350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25684" y="3056467"/>
            <a:ext cx="6119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b="1" dirty="0">
                <a:latin typeface="UTM Avo" panose="02040603050506020204" pitchFamily="18" charset="0"/>
              </a:rPr>
              <a:t>a. </a:t>
            </a:r>
            <a:r>
              <a:rPr lang="en-US" sz="1600" b="1" dirty="0" err="1">
                <a:latin typeface="UTM Avo" panose="02040603050506020204" pitchFamily="18" charset="0"/>
              </a:rPr>
              <a:t>Chữ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cái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nào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được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viết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hoa</a:t>
            </a:r>
            <a:r>
              <a:rPr lang="en-US" sz="1600" b="1" dirty="0">
                <a:latin typeface="UTM Avo" panose="02040603050506020204" pitchFamily="18" charset="0"/>
              </a:rPr>
              <a:t>? </a:t>
            </a:r>
          </a:p>
          <a:p>
            <a:pPr algn="just"/>
            <a:endParaRPr lang="vi-VN" sz="1600" b="1" dirty="0">
              <a:latin typeface="UTM Avo" panose="02040603050506020204" pitchFamily="18" charset="0"/>
            </a:endParaRPr>
          </a:p>
          <a:p>
            <a:pPr algn="just"/>
            <a:r>
              <a:rPr lang="vi-VN" sz="1600" b="1" dirty="0">
                <a:latin typeface="UTM Avo" panose="02040603050506020204" pitchFamily="18" charset="0"/>
              </a:rPr>
              <a:t>b. </a:t>
            </a:r>
            <a:r>
              <a:rPr lang="en-US" sz="1600" b="1" dirty="0" err="1">
                <a:latin typeface="UTM Avo" panose="02040603050506020204" pitchFamily="18" charset="0"/>
              </a:rPr>
              <a:t>Khoảng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cách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giữa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các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chữ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ghi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tiếng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như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thế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nào</a:t>
            </a:r>
            <a:r>
              <a:rPr lang="en-US" sz="1600" b="1" dirty="0">
                <a:latin typeface="UTM Avo" panose="02040603050506020204" pitchFamily="18" charset="0"/>
              </a:rPr>
              <a:t>?</a:t>
            </a:r>
            <a:endParaRPr lang="vi-VN" sz="1600" b="1" dirty="0">
              <a:latin typeface="UTM Avo" panose="02040603050506020204" pitchFamily="18" charset="0"/>
            </a:endParaRPr>
          </a:p>
          <a:p>
            <a:pPr algn="just"/>
            <a:endParaRPr lang="vi-VN" sz="1600" b="1" dirty="0">
              <a:latin typeface="UTM Avo" panose="02040603050506020204" pitchFamily="18" charset="0"/>
            </a:endParaRPr>
          </a:p>
          <a:p>
            <a:pPr algn="just"/>
            <a:r>
              <a:rPr lang="en-US" sz="1600" b="1" dirty="0">
                <a:latin typeface="UTM Avo" panose="02040603050506020204" pitchFamily="18" charset="0"/>
              </a:rPr>
              <a:t>c. </a:t>
            </a:r>
            <a:r>
              <a:rPr lang="en-US" sz="1600" b="1" dirty="0" err="1">
                <a:latin typeface="UTM Avo" panose="02040603050506020204" pitchFamily="18" charset="0"/>
              </a:rPr>
              <a:t>Những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chữ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cái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nào</a:t>
            </a:r>
            <a:r>
              <a:rPr lang="en-US" sz="1600" b="1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</a:rPr>
              <a:t>cao</a:t>
            </a:r>
            <a:r>
              <a:rPr lang="en-US" sz="1600" b="1" dirty="0">
                <a:latin typeface="UTM Avo" panose="02040603050506020204" pitchFamily="18" charset="0"/>
              </a:rPr>
              <a:t> 2.5 li ?</a:t>
            </a:r>
            <a:endParaRPr lang="vi-VN" sz="1600" b="1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338042" y="1797843"/>
            <a:ext cx="6181915" cy="892832"/>
            <a:chOff x="318992" y="2043957"/>
            <a:chExt cx="6181915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5FD1E18-6AE2-4D65-9BB4-BE87D3192F64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87FF6E-AB2B-43A3-AB65-0FC2F75F5A7E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b="1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b="1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b="1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b="1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b="1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b="1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BFE0392-AC8E-489A-B542-8A28BF54E9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6858000" cy="5138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4632334" y="2688840"/>
            <a:ext cx="1320791" cy="119736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4632334" y="1008342"/>
            <a:ext cx="1320791" cy="1244985"/>
            <a:chOff x="179882" y="202717"/>
            <a:chExt cx="3326130" cy="30073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:\Users\Admin\Desktop\z2741873780585_c094fca390eb26bca9325b0071a4a7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63" y="352450"/>
            <a:ext cx="3338738" cy="44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193</Words>
  <Application>Microsoft Office PowerPoint</Application>
  <PresentationFormat>Custom</PresentationFormat>
  <Paragraphs>32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UTM Avo</vt:lpstr>
      <vt:lpstr>HP001 5 hàng</vt:lpstr>
      <vt:lpstr>Montserrat</vt:lpstr>
      <vt:lpstr>HP001</vt:lpstr>
      <vt:lpstr>Times New Roman</vt:lpstr>
      <vt:lpstr>UTM Cookies</vt:lpstr>
      <vt:lpstr>HP001 4 hàng</vt:lpstr>
      <vt:lpstr>Arial</vt:lpstr>
      <vt:lpstr>Kalam</vt:lpstr>
      <vt:lpstr>Arial-Rounded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94</cp:revision>
  <dcterms:modified xsi:type="dcterms:W3CDTF">2022-09-23T15:42:56Z</dcterms:modified>
</cp:coreProperties>
</file>