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31" r:id="rId2"/>
    <p:sldId id="338" r:id="rId3"/>
    <p:sldId id="349" r:id="rId4"/>
    <p:sldId id="292" r:id="rId5"/>
    <p:sldId id="339" r:id="rId6"/>
    <p:sldId id="316" r:id="rId7"/>
    <p:sldId id="295" r:id="rId8"/>
    <p:sldId id="350" r:id="rId9"/>
    <p:sldId id="342" r:id="rId10"/>
    <p:sldId id="321" r:id="rId11"/>
    <p:sldId id="351" r:id="rId12"/>
    <p:sldId id="333" r:id="rId13"/>
    <p:sldId id="323" r:id="rId14"/>
    <p:sldId id="324" r:id="rId15"/>
    <p:sldId id="325" r:id="rId16"/>
    <p:sldId id="326" r:id="rId17"/>
    <p:sldId id="344" r:id="rId18"/>
    <p:sldId id="334" r:id="rId19"/>
    <p:sldId id="352" r:id="rId20"/>
    <p:sldId id="328" r:id="rId21"/>
    <p:sldId id="303" r:id="rId22"/>
    <p:sldId id="418" r:id="rId23"/>
    <p:sldId id="348" r:id="rId24"/>
    <p:sldId id="347" r:id="rId25"/>
    <p:sldId id="336" r:id="rId26"/>
    <p:sldId id="280" r:id="rId2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224" y="4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7965B-4CEB-4A06-A53A-BAA44C18E4F8}" type="datetimeFigureOut">
              <a:rPr lang="vi-VN" smtClean="0"/>
              <a:t>22/09/2021</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B4E82-2B03-436E-BC5A-2D514448EF28}" type="slidenum">
              <a:rPr lang="vi-VN" smtClean="0"/>
              <a:t>‹#›</a:t>
            </a:fld>
            <a:endParaRPr lang="vi-VN"/>
          </a:p>
        </p:txBody>
      </p:sp>
    </p:spTree>
    <p:extLst>
      <p:ext uri="{BB962C8B-B14F-4D97-AF65-F5344CB8AC3E}">
        <p14:creationId xmlns:p14="http://schemas.microsoft.com/office/powerpoint/2010/main" val="44348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B4E82-2B03-436E-BC5A-2D514448EF28}" type="slidenum">
              <a:rPr lang="vi-VN" smtClean="0"/>
              <a:t>14</a:t>
            </a:fld>
            <a:endParaRPr lang="vi-VN"/>
          </a:p>
        </p:txBody>
      </p:sp>
    </p:spTree>
    <p:extLst>
      <p:ext uri="{BB962C8B-B14F-4D97-AF65-F5344CB8AC3E}">
        <p14:creationId xmlns:p14="http://schemas.microsoft.com/office/powerpoint/2010/main" val="291467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EEE61A-F3E3-4876-82BE-2235FDD851D5}" type="slidenum">
              <a:rPr lang="en-US" smtClean="0"/>
              <a:pPr/>
              <a:t>25</a:t>
            </a:fld>
            <a:endParaRPr lang="en-US"/>
          </a:p>
        </p:txBody>
      </p:sp>
    </p:spTree>
    <p:extLst>
      <p:ext uri="{BB962C8B-B14F-4D97-AF65-F5344CB8AC3E}">
        <p14:creationId xmlns:p14="http://schemas.microsoft.com/office/powerpoint/2010/main" val="139819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92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12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47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175875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07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06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39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34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56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09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01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59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37AE9-7493-4D06-9A54-306D6C40B0E8}" type="datetimeFigureOut">
              <a:rPr lang="en-US" smtClean="0">
                <a:solidFill>
                  <a:prstClr val="black">
                    <a:tint val="75000"/>
                  </a:prstClr>
                </a:solidFill>
              </a:rPr>
              <a:pPr/>
              <a:t>22/09/2021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98C82-7458-43E2-95C6-6D06F0A282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731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16F43146-6CED-4E40-83C9-D7C7E47BD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86"/>
            <a:ext cx="9213161" cy="6875286"/>
          </a:xfrm>
          <a:prstGeom prst="rect">
            <a:avLst/>
          </a:prstGeom>
        </p:spPr>
      </p:pic>
      <p:sp>
        <p:nvSpPr>
          <p:cNvPr id="15" name="Title 14">
            <a:extLst>
              <a:ext uri="{FF2B5EF4-FFF2-40B4-BE49-F238E27FC236}">
                <a16:creationId xmlns:a16="http://schemas.microsoft.com/office/drawing/2014/main" id="{E7CE1078-DEE3-4E62-94AE-FAE8846C72AC}"/>
              </a:ext>
            </a:extLst>
          </p:cNvPr>
          <p:cNvSpPr>
            <a:spLocks noGrp="1"/>
          </p:cNvSpPr>
          <p:nvPr>
            <p:ph type="ctrTitle"/>
          </p:nvPr>
        </p:nvSpPr>
        <p:spPr>
          <a:xfrm>
            <a:off x="445471" y="1914423"/>
            <a:ext cx="8346281" cy="1597727"/>
          </a:xfrm>
          <a:prstGeom prst="rect">
            <a:avLst/>
          </a:prstGeom>
        </p:spPr>
        <p:txBody>
          <a:bodyPr wrap="none">
            <a:prstTxWarp prst="textArchUp">
              <a:avLst/>
            </a:prstTxWarp>
            <a:spAutoFit/>
          </a:bodyPr>
          <a:lstStyle/>
          <a:p>
            <a:r>
              <a:rPr lang="en-US" b="1" dirty="0" err="1">
                <a:solidFill>
                  <a:srgbClr val="FFFF00"/>
                </a:solidFill>
                <a:latin typeface="HP001 4 hàng" panose="020B0603050302020204" pitchFamily="34" charset="0"/>
                <a:cs typeface="Times New Roman" panose="02020603050405020304" pitchFamily="18" charset="0"/>
              </a:rPr>
              <a:t>Chào</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mừng</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Quý</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phụ</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huynh</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và</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các</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em</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học</a:t>
            </a:r>
            <a:r>
              <a:rPr lang="en-US" b="1" dirty="0">
                <a:solidFill>
                  <a:srgbClr val="FFFF00"/>
                </a:solidFill>
                <a:latin typeface="HP001 4 hàng" panose="020B0603050302020204" pitchFamily="34" charset="0"/>
                <a:cs typeface="Times New Roman" panose="02020603050405020304" pitchFamily="18" charset="0"/>
              </a:rPr>
              <a:t> </a:t>
            </a:r>
            <a:r>
              <a:rPr lang="en-US" b="1" dirty="0" err="1">
                <a:solidFill>
                  <a:srgbClr val="FFFF00"/>
                </a:solidFill>
                <a:latin typeface="HP001 4 hàng" panose="020B0603050302020204" pitchFamily="34" charset="0"/>
                <a:cs typeface="Times New Roman" panose="02020603050405020304" pitchFamily="18" charset="0"/>
              </a:rPr>
              <a:t>sinh</a:t>
            </a:r>
            <a:endParaRPr lang="en-US" b="1" dirty="0">
              <a:solidFill>
                <a:srgbClr val="FFFF00"/>
              </a:solidFill>
              <a:latin typeface="HP001 4 hàng" panose="020B0603050302020204" pitchFamily="34" charset="0"/>
              <a:cs typeface="Times New Roman" panose="02020603050405020304" pitchFamily="18" charset="0"/>
            </a:endParaRPr>
          </a:p>
        </p:txBody>
      </p:sp>
      <p:sp>
        <p:nvSpPr>
          <p:cNvPr id="16" name="Subtitle 15">
            <a:extLst>
              <a:ext uri="{FF2B5EF4-FFF2-40B4-BE49-F238E27FC236}">
                <a16:creationId xmlns:a16="http://schemas.microsoft.com/office/drawing/2014/main" id="{539141D6-A7AF-4305-ACBC-0DE0D8CF9A91}"/>
              </a:ext>
            </a:extLst>
          </p:cNvPr>
          <p:cNvSpPr>
            <a:spLocks noGrp="1"/>
          </p:cNvSpPr>
          <p:nvPr>
            <p:ph type="subTitle" idx="1"/>
          </p:nvPr>
        </p:nvSpPr>
        <p:spPr>
          <a:xfrm>
            <a:off x="2045617" y="2495728"/>
            <a:ext cx="5052764" cy="424732"/>
          </a:xfrm>
          <a:prstGeom prst="rect">
            <a:avLst/>
          </a:prstGeom>
        </p:spPr>
        <p:txBody>
          <a:bodyPr wrap="square">
            <a:spAutoFit/>
          </a:bodyPr>
          <a:lstStyle/>
          <a:p>
            <a:r>
              <a:rPr lang="en-US" sz="2400" b="1" dirty="0">
                <a:ln w="22225">
                  <a:solidFill>
                    <a:schemeClr val="accent2"/>
                  </a:solidFill>
                  <a:prstDash val="solid"/>
                </a:ln>
                <a:solidFill>
                  <a:srgbClr val="FF0066"/>
                </a:solidFill>
                <a:latin typeface="+mn-lt"/>
                <a:cs typeface="+mn-cs"/>
              </a:rPr>
              <a:t>ĐẾN VỚI GIỜ HỌC MÔN TẬP ĐỌC</a:t>
            </a:r>
          </a:p>
        </p:txBody>
      </p:sp>
      <p:sp>
        <p:nvSpPr>
          <p:cNvPr id="17" name="TextBox 16">
            <a:extLst>
              <a:ext uri="{FF2B5EF4-FFF2-40B4-BE49-F238E27FC236}">
                <a16:creationId xmlns:a16="http://schemas.microsoft.com/office/drawing/2014/main" id="{6DFA816D-E93A-4A4E-9711-A82079F15DE1}"/>
              </a:ext>
            </a:extLst>
          </p:cNvPr>
          <p:cNvSpPr txBox="1"/>
          <p:nvPr/>
        </p:nvSpPr>
        <p:spPr>
          <a:xfrm>
            <a:off x="2626016" y="3198167"/>
            <a:ext cx="3653430" cy="461665"/>
          </a:xfrm>
          <a:prstGeom prst="rect">
            <a:avLst/>
          </a:prstGeom>
          <a:noFill/>
        </p:spPr>
        <p:txBody>
          <a:bodyPr wrap="square" rtlCol="0">
            <a:spAutoFit/>
          </a:bodyPr>
          <a:lstStyle/>
          <a:p>
            <a:pPr algn="ctr"/>
            <a:r>
              <a:rPr lang="en-US" sz="2400" b="1" dirty="0" err="1">
                <a:solidFill>
                  <a:schemeClr val="bg1"/>
                </a:solidFill>
                <a:latin typeface="HP001 4 hàng" panose="020B0603050302020204" pitchFamily="34" charset="0"/>
                <a:cs typeface="Times New Roman" panose="02020603050405020304" pitchFamily="18" charset="0"/>
              </a:rPr>
              <a:t>Lớp</a:t>
            </a:r>
            <a:r>
              <a:rPr lang="en-US" sz="2400" b="1" dirty="0">
                <a:solidFill>
                  <a:schemeClr val="bg1"/>
                </a:solidFill>
                <a:latin typeface="HP001 4 hàng" panose="020B0603050302020204" pitchFamily="34" charset="0"/>
                <a:cs typeface="Times New Roman" panose="02020603050405020304" pitchFamily="18" charset="0"/>
              </a:rPr>
              <a:t> </a:t>
            </a:r>
            <a:r>
              <a:rPr lang="en-US" sz="2400" b="1" dirty="0" smtClean="0">
                <a:solidFill>
                  <a:schemeClr val="bg1"/>
                </a:solidFill>
                <a:latin typeface="HP001 4 hàng" panose="020B0603050302020204" pitchFamily="34" charset="0"/>
                <a:cs typeface="Times New Roman" panose="02020603050405020304" pitchFamily="18" charset="0"/>
              </a:rPr>
              <a:t>4A5</a:t>
            </a:r>
            <a:endParaRPr lang="en-US" sz="2400" b="1" dirty="0">
              <a:solidFill>
                <a:schemeClr val="bg1"/>
              </a:solidFill>
              <a:latin typeface="HP001 4 hàng" panose="020B0603050302020204" pitchFamily="34" charset="0"/>
              <a:cs typeface="Times New Roman" panose="02020603050405020304" pitchFamily="18" charset="0"/>
            </a:endParaRPr>
          </a:p>
        </p:txBody>
      </p:sp>
      <p:sp>
        <p:nvSpPr>
          <p:cNvPr id="20" name="Subtitle 15">
            <a:extLst>
              <a:ext uri="{FF2B5EF4-FFF2-40B4-BE49-F238E27FC236}">
                <a16:creationId xmlns:a16="http://schemas.microsoft.com/office/drawing/2014/main" id="{409E5F2D-4F0B-437C-ACD5-EFE5B64BE42D}"/>
              </a:ext>
            </a:extLst>
          </p:cNvPr>
          <p:cNvSpPr txBox="1">
            <a:spLocks/>
          </p:cNvSpPr>
          <p:nvPr/>
        </p:nvSpPr>
        <p:spPr>
          <a:xfrm>
            <a:off x="2310991" y="892196"/>
            <a:ext cx="4283480" cy="383182"/>
          </a:xfrm>
          <a:prstGeom prst="rect">
            <a:avLst/>
          </a:prstGeom>
        </p:spPr>
        <p:txBody>
          <a:bodyPr wrap="none">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inpin heiti" charset="-122"/>
                <a:ea typeface="inpin heiti"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solidFill>
                  <a:schemeClr val="accent5">
                    <a:lumMod val="40000"/>
                    <a:lumOff val="60000"/>
                  </a:schemeClr>
                </a:solidFill>
                <a:latin typeface="Times New Roman" panose="02020603050405020304" pitchFamily="18" charset="0"/>
                <a:cs typeface="Times New Roman" panose="02020603050405020304" pitchFamily="18" charset="0"/>
              </a:rPr>
              <a:t>TR</a:t>
            </a:r>
            <a:r>
              <a:rPr lang="vi-VN" sz="2100" b="1" dirty="0">
                <a:solidFill>
                  <a:schemeClr val="accent5">
                    <a:lumMod val="40000"/>
                    <a:lumOff val="60000"/>
                  </a:schemeClr>
                </a:solidFill>
                <a:latin typeface="Times New Roman" panose="02020603050405020304" pitchFamily="18" charset="0"/>
                <a:cs typeface="Times New Roman" panose="02020603050405020304" pitchFamily="18" charset="0"/>
              </a:rPr>
              <a:t>ƯỜNG</a:t>
            </a:r>
            <a:r>
              <a:rPr lang="en-US" sz="2100" b="1" dirty="0">
                <a:solidFill>
                  <a:schemeClr val="accent5">
                    <a:lumMod val="40000"/>
                    <a:lumOff val="60000"/>
                  </a:schemeClr>
                </a:solidFill>
                <a:latin typeface="Times New Roman" panose="02020603050405020304" pitchFamily="18" charset="0"/>
                <a:cs typeface="Times New Roman" panose="02020603050405020304" pitchFamily="18" charset="0"/>
              </a:rPr>
              <a:t> TIỂU HỌC ĐOÀN KẾT</a:t>
            </a:r>
          </a:p>
        </p:txBody>
      </p:sp>
      <p:pic>
        <p:nvPicPr>
          <p:cNvPr id="6" name="Picture 5">
            <a:extLst>
              <a:ext uri="{FF2B5EF4-FFF2-40B4-BE49-F238E27FC236}">
                <a16:creationId xmlns:a16="http://schemas.microsoft.com/office/drawing/2014/main" id="{FC6A27D1-1684-4805-8D28-5926B3F3D1F6}"/>
              </a:ext>
            </a:extLst>
          </p:cNvPr>
          <p:cNvPicPr>
            <a:picLocks noChangeAspect="1"/>
          </p:cNvPicPr>
          <p:nvPr/>
        </p:nvPicPr>
        <p:blipFill>
          <a:blip r:embed="rId3" cstate="print"/>
          <a:stretch>
            <a:fillRect/>
          </a:stretch>
        </p:blipFill>
        <p:spPr>
          <a:xfrm>
            <a:off x="-118499" y="-17286"/>
            <a:ext cx="1848559" cy="1848559"/>
          </a:xfrm>
          <a:prstGeom prst="ellipse">
            <a:avLst/>
          </a:prstGeom>
          <a:ln>
            <a:noFill/>
          </a:ln>
          <a:effectLst>
            <a:softEdge rad="112500"/>
          </a:effectLst>
        </p:spPr>
      </p:pic>
    </p:spTree>
    <p:extLst>
      <p:ext uri="{BB962C8B-B14F-4D97-AF65-F5344CB8AC3E}">
        <p14:creationId xmlns:p14="http://schemas.microsoft.com/office/powerpoint/2010/main" val="425860003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5;p9">
            <a:extLst>
              <a:ext uri="{FF2B5EF4-FFF2-40B4-BE49-F238E27FC236}">
                <a16:creationId xmlns:a16="http://schemas.microsoft.com/office/drawing/2014/main" id="{47FACE1B-CDF7-42CE-92E0-41942B9BCB0F}"/>
              </a:ext>
            </a:extLst>
          </p:cNvPr>
          <p:cNvSpPr/>
          <p:nvPr/>
        </p:nvSpPr>
        <p:spPr>
          <a:xfrm>
            <a:off x="2078596" y="2297736"/>
            <a:ext cx="4986807" cy="1131264"/>
          </a:xfrm>
          <a:custGeom>
            <a:avLst/>
            <a:gdLst/>
            <a:ahLst/>
            <a:cxnLst/>
            <a:rect l="l" t="t" r="r" b="b"/>
            <a:pathLst>
              <a:path w="437" h="451" extrusionOk="0">
                <a:moveTo>
                  <a:pt x="213" y="3"/>
                </a:moveTo>
                <a:cubicBezTo>
                  <a:pt x="170" y="12"/>
                  <a:pt x="39" y="5"/>
                  <a:pt x="16" y="48"/>
                </a:cubicBezTo>
                <a:cubicBezTo>
                  <a:pt x="3" y="67"/>
                  <a:pt x="1" y="197"/>
                  <a:pt x="2" y="221"/>
                </a:cubicBezTo>
                <a:cubicBezTo>
                  <a:pt x="3" y="257"/>
                  <a:pt x="0" y="353"/>
                  <a:pt x="16" y="382"/>
                </a:cubicBezTo>
                <a:cubicBezTo>
                  <a:pt x="48" y="451"/>
                  <a:pt x="158" y="429"/>
                  <a:pt x="216" y="426"/>
                </a:cubicBezTo>
                <a:cubicBezTo>
                  <a:pt x="250" y="424"/>
                  <a:pt x="367" y="437"/>
                  <a:pt x="400" y="411"/>
                </a:cubicBezTo>
                <a:cubicBezTo>
                  <a:pt x="437" y="379"/>
                  <a:pt x="426" y="279"/>
                  <a:pt x="423" y="219"/>
                </a:cubicBezTo>
                <a:cubicBezTo>
                  <a:pt x="422" y="184"/>
                  <a:pt x="425" y="91"/>
                  <a:pt x="409" y="56"/>
                </a:cubicBezTo>
                <a:cubicBezTo>
                  <a:pt x="382" y="4"/>
                  <a:pt x="303" y="0"/>
                  <a:pt x="213" y="3"/>
                </a:cubicBezTo>
              </a:path>
            </a:pathLst>
          </a:custGeom>
          <a:solidFill>
            <a:srgbClr val="FEDA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 name="Title 3">
            <a:extLst>
              <a:ext uri="{FF2B5EF4-FFF2-40B4-BE49-F238E27FC236}">
                <a16:creationId xmlns:a16="http://schemas.microsoft.com/office/drawing/2014/main" id="{E47DEE38-4E6E-446D-BA49-0E9E9475BD8A}"/>
              </a:ext>
            </a:extLst>
          </p:cNvPr>
          <p:cNvSpPr txBox="1">
            <a:spLocks noGrp="1"/>
          </p:cNvSpPr>
          <p:nvPr>
            <p:ph type="title"/>
          </p:nvPr>
        </p:nvSpPr>
        <p:spPr>
          <a:xfrm>
            <a:off x="729131" y="2589447"/>
            <a:ext cx="7886700" cy="547842"/>
          </a:xfrm>
          <a:prstGeom prst="rect">
            <a:avLst/>
          </a:prstGeom>
          <a:noFill/>
        </p:spPr>
        <p:txBody>
          <a:bodyPr wrap="square" rtlCol="0">
            <a:spAutoFit/>
          </a:bodyPr>
          <a:lstStyle/>
          <a:p>
            <a:pPr algn="ctr"/>
            <a:r>
              <a:rPr lang="en-US" sz="3200" b="1" i="1" dirty="0" err="1">
                <a:latin typeface="HP001 4 hàng" panose="020B0603050302020204" pitchFamily="34" charset="0"/>
                <a:cs typeface="Times New Roman" pitchFamily="18" charset="0"/>
              </a:rPr>
              <a:t>Luyện</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đọc</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cá</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nhân</a:t>
            </a:r>
            <a:endParaRPr lang="en-US" sz="3200" b="1" i="1" dirty="0">
              <a:latin typeface="HP001 4 hàng" panose="020B0603050302020204" pitchFamily="34" charset="0"/>
              <a:cs typeface="Times New Roman" pitchFamily="18" charset="0"/>
            </a:endParaRPr>
          </a:p>
        </p:txBody>
      </p:sp>
      <p:sp>
        <p:nvSpPr>
          <p:cNvPr id="7" name="Rectangle: Rounded Corners 6">
            <a:extLst>
              <a:ext uri="{FF2B5EF4-FFF2-40B4-BE49-F238E27FC236}">
                <a16:creationId xmlns:a16="http://schemas.microsoft.com/office/drawing/2014/main" id="{C38D84C9-1676-4254-B43E-50B51BFE9E06}"/>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980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B75EB8-F959-4D18-97C2-97EF601A5FBC}"/>
              </a:ext>
            </a:extLst>
          </p:cNvPr>
          <p:cNvSpPr txBox="1"/>
          <p:nvPr/>
        </p:nvSpPr>
        <p:spPr>
          <a:xfrm>
            <a:off x="193790" y="610618"/>
            <a:ext cx="8834084" cy="2246769"/>
          </a:xfrm>
          <a:prstGeom prst="rect">
            <a:avLst/>
          </a:prstGeom>
          <a:noFill/>
        </p:spPr>
        <p:txBody>
          <a:bodyPr wrap="square" rtlCol="0">
            <a:spAutoFit/>
          </a:bodyPr>
          <a:lstStyle/>
          <a:p>
            <a:pPr algn="just">
              <a:defRPr/>
            </a:pP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Lúc ấy, tôi đang đi trên phố. Một người ăn xin già lọm khọm đứng ngay trước mặt tôi. </a:t>
            </a:r>
          </a:p>
          <a:p>
            <a:pPr algn="just">
              <a:defRPr/>
            </a:pPr>
            <a:r>
              <a:rPr lang="vi-VN" sz="2000" dirty="0">
                <a:solidFill>
                  <a:schemeClr val="accent2">
                    <a:lumMod val="75000"/>
                  </a:schemeClr>
                </a:solidFill>
                <a:latin typeface="Times New Roman" pitchFamily="18" charset="0"/>
                <a:cs typeface="Times New Roman" pitchFamily="18" charset="0"/>
              </a:rPr>
              <a:t>    </a:t>
            </a: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Đôi mắt ông lão đỏ đọc và giàn giụa nước mắt. Đôi môi tái nhợt, áo quần tả tơi thảm hại... Chao ôi! Cảnh nghèo đói đã gặm nát con người đau khổ kia thành xấu xí biết nhường nào!</a:t>
            </a:r>
          </a:p>
          <a:p>
            <a:pPr algn="just">
              <a:defRPr/>
            </a:pPr>
            <a:r>
              <a:rPr lang="vi-VN" sz="2000" dirty="0">
                <a:solidFill>
                  <a:schemeClr val="accent2">
                    <a:lumMod val="75000"/>
                  </a:schemeClr>
                </a:solidFill>
                <a:latin typeface="Times New Roman" pitchFamily="18" charset="0"/>
                <a:cs typeface="Times New Roman" pitchFamily="18" charset="0"/>
              </a:rPr>
              <a:t>    </a:t>
            </a: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Ông già chìa trước mặt tôi bàn tay sưng húp, bẩn thỉu. Ông rên rỉ cầu xin cứu giúp.</a:t>
            </a:r>
            <a:endParaRPr lang="en-US" sz="2000" b="1" dirty="0">
              <a:solidFill>
                <a:schemeClr val="accent2">
                  <a:lumMod val="75000"/>
                </a:schemeClr>
              </a:solidFill>
              <a:latin typeface="HP001 4 hàng" panose="020B0603050302020204" pitchFamily="34" charset="0"/>
            </a:endParaRPr>
          </a:p>
        </p:txBody>
      </p:sp>
      <p:sp>
        <p:nvSpPr>
          <p:cNvPr id="12" name="TextBox 11">
            <a:extLst>
              <a:ext uri="{FF2B5EF4-FFF2-40B4-BE49-F238E27FC236}">
                <a16:creationId xmlns:a16="http://schemas.microsoft.com/office/drawing/2014/main" id="{F41E766A-23C6-4CE2-83CF-CBA6941AED39}"/>
              </a:ext>
            </a:extLst>
          </p:cNvPr>
          <p:cNvSpPr txBox="1"/>
          <p:nvPr/>
        </p:nvSpPr>
        <p:spPr>
          <a:xfrm>
            <a:off x="157516" y="4599003"/>
            <a:ext cx="8567531" cy="1938992"/>
          </a:xfrm>
          <a:prstGeom prst="rect">
            <a:avLst/>
          </a:prstGeom>
          <a:noFill/>
        </p:spPr>
        <p:txBody>
          <a:bodyPr wrap="square" rtlCol="0">
            <a:spAutoFit/>
          </a:bodyPr>
          <a:lstStyle/>
          <a:p>
            <a:pPr algn="just">
              <a:defRPr/>
            </a:pP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defRPr/>
            </a:pP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 Cháu ơi, cảm ơn cháu! Như vậy là cháu đã cho lão rồi. - Ông lão nói bằng giọng khản đặc.</a:t>
            </a:r>
          </a:p>
          <a:p>
            <a:pPr algn="just">
              <a:defRPr/>
            </a:pPr>
            <a:r>
              <a:rPr lang="vi-VN" sz="2000" dirty="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Khi ấy, tôi chợt hiểu rằng: cả tôi nữa, tôi cũng vừa nhận được chút gì của ông lão.</a:t>
            </a:r>
          </a:p>
        </p:txBody>
      </p:sp>
      <p:sp>
        <p:nvSpPr>
          <p:cNvPr id="13" name="TextBox 12">
            <a:extLst>
              <a:ext uri="{FF2B5EF4-FFF2-40B4-BE49-F238E27FC236}">
                <a16:creationId xmlns:a16="http://schemas.microsoft.com/office/drawing/2014/main" id="{5E6C6FC6-CBC5-4888-9424-C7F736599764}"/>
              </a:ext>
            </a:extLst>
          </p:cNvPr>
          <p:cNvSpPr txBox="1"/>
          <p:nvPr/>
        </p:nvSpPr>
        <p:spPr>
          <a:xfrm>
            <a:off x="78758" y="2832449"/>
            <a:ext cx="8986484" cy="1631216"/>
          </a:xfrm>
          <a:prstGeom prst="rect">
            <a:avLst/>
          </a:prstGeom>
          <a:noFill/>
        </p:spPr>
        <p:txBody>
          <a:bodyPr wrap="square" rtlCol="0">
            <a:spAutoFit/>
          </a:bodyPr>
          <a:lstStyle/>
          <a:p>
            <a:pPr algn="just">
              <a:defRPr/>
            </a:pP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defRPr/>
            </a:pPr>
            <a:r>
              <a:rPr lang="vi-VN" sz="200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Người ăn xin vẫn đợi tôi. Tay vẫn chìa ra, run lẩy bẩy.</a:t>
            </a:r>
          </a:p>
          <a:p>
            <a:pPr algn="just">
              <a:defRPr/>
            </a:pPr>
            <a:r>
              <a:rPr lang="vi-VN" sz="200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Tôi chẳng biết làm cách nào. Tôi nắm chặt lấy bàn tay run rẩy kia:</a:t>
            </a:r>
          </a:p>
          <a:p>
            <a:pPr algn="just">
              <a:defRPr/>
            </a:pP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Ông đừng giận cháu, cháu không có gì để cho ông cả.</a:t>
            </a:r>
          </a:p>
        </p:txBody>
      </p:sp>
      <p:sp>
        <p:nvSpPr>
          <p:cNvPr id="18" name="TextBox 17">
            <a:extLst>
              <a:ext uri="{FF2B5EF4-FFF2-40B4-BE49-F238E27FC236}">
                <a16:creationId xmlns:a16="http://schemas.microsoft.com/office/drawing/2014/main" id="{AB87D7B3-E769-4234-9575-E53AD3E36743}"/>
              </a:ext>
            </a:extLst>
          </p:cNvPr>
          <p:cNvSpPr txBox="1"/>
          <p:nvPr/>
        </p:nvSpPr>
        <p:spPr>
          <a:xfrm>
            <a:off x="4441281" y="6396335"/>
            <a:ext cx="5040943" cy="461665"/>
          </a:xfrm>
          <a:prstGeom prst="rect">
            <a:avLst/>
          </a:prstGeom>
          <a:noFill/>
        </p:spPr>
        <p:txBody>
          <a:bodyPr wrap="square" rtlCol="0">
            <a:spAutoFit/>
          </a:bodyPr>
          <a:lstStyle/>
          <a:p>
            <a:pPr algn="ctr"/>
            <a:r>
              <a:rPr lang="en-US" sz="2400" i="1" dirty="0">
                <a:solidFill>
                  <a:prstClr val="black"/>
                </a:solidFill>
                <a:latin typeface="Times New Roman" pitchFamily="18" charset="0"/>
                <a:cs typeface="Times New Roman" pitchFamily="18" charset="0"/>
              </a:rPr>
              <a:t>T</a:t>
            </a:r>
            <a:r>
              <a:rPr lang="vi-VN" sz="2400" i="1" dirty="0">
                <a:solidFill>
                  <a:prstClr val="black"/>
                </a:solidFill>
                <a:latin typeface="Times New Roman" pitchFamily="18" charset="0"/>
                <a:cs typeface="Times New Roman" pitchFamily="18" charset="0"/>
              </a:rPr>
              <a:t>heo</a:t>
            </a:r>
            <a:r>
              <a:rPr lang="vi-VN" sz="2400" dirty="0">
                <a:solidFill>
                  <a:prstClr val="black"/>
                </a:solidFill>
                <a:latin typeface="Times New Roman" pitchFamily="18" charset="0"/>
                <a:cs typeface="Times New Roman" pitchFamily="18" charset="0"/>
              </a:rPr>
              <a:t> </a:t>
            </a:r>
            <a:r>
              <a:rPr lang="vi-VN" sz="2400" b="1" dirty="0">
                <a:solidFill>
                  <a:prstClr val="black"/>
                </a:solidFill>
                <a:latin typeface="Times New Roman" pitchFamily="18" charset="0"/>
                <a:cs typeface="Times New Roman" pitchFamily="18" charset="0"/>
              </a:rPr>
              <a:t>Tuốc-ghê-nhép</a:t>
            </a:r>
            <a:endParaRPr lang="en-US" sz="2400" b="1" dirty="0">
              <a:latin typeface="HP001 4 hàng" panose="020B0603050302020204" pitchFamily="34" charset="0"/>
            </a:endParaRPr>
          </a:p>
        </p:txBody>
      </p:sp>
      <p:sp>
        <p:nvSpPr>
          <p:cNvPr id="20" name="Rectangle: Rounded Corners 19">
            <a:extLst>
              <a:ext uri="{FF2B5EF4-FFF2-40B4-BE49-F238E27FC236}">
                <a16:creationId xmlns:a16="http://schemas.microsoft.com/office/drawing/2014/main" id="{413C3084-463C-4D7B-AC2B-EE4D71A05BB0}"/>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E7C2D5F-19F9-412C-8FB1-ED5EC06DCD91}"/>
              </a:ext>
            </a:extLst>
          </p:cNvPr>
          <p:cNvSpPr txBox="1"/>
          <p:nvPr/>
        </p:nvSpPr>
        <p:spPr>
          <a:xfrm>
            <a:off x="2299628" y="161736"/>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1514269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3;p9">
            <a:extLst>
              <a:ext uri="{FF2B5EF4-FFF2-40B4-BE49-F238E27FC236}">
                <a16:creationId xmlns:a16="http://schemas.microsoft.com/office/drawing/2014/main" id="{A11A8269-50AE-4420-AC62-750A7584BA1A}"/>
              </a:ext>
            </a:extLst>
          </p:cNvPr>
          <p:cNvSpPr/>
          <p:nvPr/>
        </p:nvSpPr>
        <p:spPr>
          <a:xfrm>
            <a:off x="2177716" y="2305673"/>
            <a:ext cx="4848725" cy="1524000"/>
          </a:xfrm>
          <a:custGeom>
            <a:avLst/>
            <a:gdLst/>
            <a:ahLst/>
            <a:cxnLst/>
            <a:rect l="l" t="t" r="r" b="b"/>
            <a:pathLst>
              <a:path w="394" h="406" extrusionOk="0">
                <a:moveTo>
                  <a:pt x="192" y="3"/>
                </a:moveTo>
                <a:cubicBezTo>
                  <a:pt x="153" y="11"/>
                  <a:pt x="35" y="4"/>
                  <a:pt x="15" y="43"/>
                </a:cubicBezTo>
                <a:cubicBezTo>
                  <a:pt x="3" y="60"/>
                  <a:pt x="1" y="178"/>
                  <a:pt x="2" y="199"/>
                </a:cubicBezTo>
                <a:cubicBezTo>
                  <a:pt x="3" y="231"/>
                  <a:pt x="0" y="318"/>
                  <a:pt x="14" y="344"/>
                </a:cubicBezTo>
                <a:cubicBezTo>
                  <a:pt x="43" y="406"/>
                  <a:pt x="142" y="386"/>
                  <a:pt x="195" y="383"/>
                </a:cubicBezTo>
                <a:cubicBezTo>
                  <a:pt x="225" y="381"/>
                  <a:pt x="330" y="393"/>
                  <a:pt x="360" y="370"/>
                </a:cubicBezTo>
                <a:cubicBezTo>
                  <a:pt x="394" y="341"/>
                  <a:pt x="383" y="251"/>
                  <a:pt x="381" y="197"/>
                </a:cubicBezTo>
                <a:cubicBezTo>
                  <a:pt x="380" y="165"/>
                  <a:pt x="382" y="82"/>
                  <a:pt x="368" y="50"/>
                </a:cubicBezTo>
                <a:cubicBezTo>
                  <a:pt x="344" y="4"/>
                  <a:pt x="273" y="0"/>
                  <a:pt x="192" y="3"/>
                </a:cubicBezTo>
              </a:path>
            </a:pathLst>
          </a:custGeom>
          <a:solidFill>
            <a:srgbClr val="FC6C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 name="Title 3">
            <a:extLst>
              <a:ext uri="{FF2B5EF4-FFF2-40B4-BE49-F238E27FC236}">
                <a16:creationId xmlns:a16="http://schemas.microsoft.com/office/drawing/2014/main" id="{E6173B60-DFD1-4168-B4EA-D91E0A4A9C32}"/>
              </a:ext>
            </a:extLst>
          </p:cNvPr>
          <p:cNvSpPr txBox="1">
            <a:spLocks noGrp="1"/>
          </p:cNvSpPr>
          <p:nvPr>
            <p:ph type="title"/>
          </p:nvPr>
        </p:nvSpPr>
        <p:spPr>
          <a:xfrm>
            <a:off x="628650" y="2793752"/>
            <a:ext cx="7886700" cy="547842"/>
          </a:xfrm>
          <a:prstGeom prst="rect">
            <a:avLst/>
          </a:prstGeom>
          <a:noFill/>
        </p:spPr>
        <p:txBody>
          <a:bodyPr wrap="square" rtlCol="0">
            <a:spAutoFit/>
          </a:bodyPr>
          <a:lstStyle/>
          <a:p>
            <a:pPr algn="ctr"/>
            <a:r>
              <a:rPr lang="en-US" sz="3200" b="1" i="1" dirty="0">
                <a:latin typeface="HP001 4 hàng" panose="020B0603050302020204" pitchFamily="34" charset="0"/>
                <a:cs typeface="Times New Roman" pitchFamily="18" charset="0"/>
              </a:rPr>
              <a:t>2. </a:t>
            </a:r>
            <a:r>
              <a:rPr lang="en-US" sz="3200" b="1" i="1" dirty="0" err="1">
                <a:latin typeface="HP001 4 hàng" panose="020B0603050302020204" pitchFamily="34" charset="0"/>
                <a:cs typeface="Times New Roman" pitchFamily="18" charset="0"/>
              </a:rPr>
              <a:t>Tìm</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hiểu</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bài</a:t>
            </a:r>
            <a:endParaRPr lang="en-US" sz="3200" b="1" i="1" dirty="0">
              <a:latin typeface="HP001 4 hàng" panose="020B0603050302020204" pitchFamily="34" charset="0"/>
              <a:cs typeface="Times New Roman" pitchFamily="18" charset="0"/>
            </a:endParaRPr>
          </a:p>
        </p:txBody>
      </p:sp>
      <p:sp>
        <p:nvSpPr>
          <p:cNvPr id="7" name="Rectangle: Rounded Corners 6">
            <a:extLst>
              <a:ext uri="{FF2B5EF4-FFF2-40B4-BE49-F238E27FC236}">
                <a16:creationId xmlns:a16="http://schemas.microsoft.com/office/drawing/2014/main" id="{A83F21FB-D0C9-4DE7-B678-21539D032BE8}"/>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342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B10F0E50-9C7A-43F1-8EF2-13A827243650}"/>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utoShape 5">
            <a:extLst>
              <a:ext uri="{FF2B5EF4-FFF2-40B4-BE49-F238E27FC236}">
                <a16:creationId xmlns:a16="http://schemas.microsoft.com/office/drawing/2014/main" id="{C82E224A-B910-4A58-8BC0-903C25BA97BE}"/>
              </a:ext>
            </a:extLst>
          </p:cNvPr>
          <p:cNvSpPr>
            <a:spLocks noChangeArrowheads="1"/>
          </p:cNvSpPr>
          <p:nvPr/>
        </p:nvSpPr>
        <p:spPr bwMode="gray">
          <a:xfrm>
            <a:off x="5584480" y="4442956"/>
            <a:ext cx="3466755" cy="1282700"/>
          </a:xfrm>
          <a:prstGeom prst="roundRect">
            <a:avLst>
              <a:gd name="adj" fmla="val 16667"/>
            </a:avLst>
          </a:prstGeom>
          <a:noFill/>
          <a:ln w="57150">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600"/>
          </a:p>
        </p:txBody>
      </p:sp>
      <p:sp>
        <p:nvSpPr>
          <p:cNvPr id="23" name="Text Box 11">
            <a:extLst>
              <a:ext uri="{FF2B5EF4-FFF2-40B4-BE49-F238E27FC236}">
                <a16:creationId xmlns:a16="http://schemas.microsoft.com/office/drawing/2014/main" id="{AABEC95D-FA26-439E-B66D-D41803814C5D}"/>
              </a:ext>
            </a:extLst>
          </p:cNvPr>
          <p:cNvSpPr txBox="1">
            <a:spLocks noChangeArrowheads="1"/>
          </p:cNvSpPr>
          <p:nvPr/>
        </p:nvSpPr>
        <p:spPr bwMode="gray">
          <a:xfrm>
            <a:off x="292894" y="4519983"/>
            <a:ext cx="4279106" cy="954107"/>
          </a:xfrm>
          <a:prstGeom prst="rect">
            <a:avLst/>
          </a:prstGeom>
          <a:solidFill>
            <a:schemeClr val="accent4">
              <a:lumMod val="60000"/>
              <a:lumOff val="40000"/>
            </a:schemeClr>
          </a:solidFill>
          <a:ln>
            <a:noFill/>
          </a:ln>
          <a:effectLst/>
        </p:spPr>
        <p:txBody>
          <a:bodyPr wrap="square">
            <a:spAutoFit/>
          </a:bodyPr>
          <a:lstStyle/>
          <a:p>
            <a:pPr algn="just" eaLnBrk="1" fontAlgn="auto" hangingPunct="1">
              <a:spcBef>
                <a:spcPct val="50000"/>
              </a:spcBef>
              <a:spcAft>
                <a:spcPts val="0"/>
              </a:spcAft>
              <a:defRPr/>
            </a:pPr>
            <a:r>
              <a:rPr lang="en-US" altLang="en-US" sz="2800" b="1" dirty="0" err="1">
                <a:solidFill>
                  <a:srgbClr val="0033CC"/>
                </a:solidFill>
                <a:latin typeface="Times New Roman" panose="02020603050405020304" pitchFamily="18" charset="0"/>
                <a:cs typeface="Times New Roman" panose="02020603050405020304" pitchFamily="18" charset="0"/>
              </a:rPr>
              <a:t>Cậu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bé</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gặp</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ông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lão</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ăn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xin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khi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nào</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sp>
        <p:nvSpPr>
          <p:cNvPr id="24" name="Text Box 14">
            <a:extLst>
              <a:ext uri="{FF2B5EF4-FFF2-40B4-BE49-F238E27FC236}">
                <a16:creationId xmlns:a16="http://schemas.microsoft.com/office/drawing/2014/main" id="{BF862BBC-1134-422A-B641-8287C9F50037}"/>
              </a:ext>
            </a:extLst>
          </p:cNvPr>
          <p:cNvSpPr txBox="1">
            <a:spLocks noChangeArrowheads="1"/>
          </p:cNvSpPr>
          <p:nvPr/>
        </p:nvSpPr>
        <p:spPr bwMode="gray">
          <a:xfrm>
            <a:off x="5746958" y="4355461"/>
            <a:ext cx="2999478" cy="138499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dirty="0" err="1">
                <a:latin typeface="Times New Roman" panose="02020603050405020304" pitchFamily="18" charset="0"/>
                <a:cs typeface="Times New Roman" panose="02020603050405020304" pitchFamily="18" charset="0"/>
              </a:rPr>
              <a:t>Cậu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gặp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đang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phố</a:t>
            </a:r>
            <a:r>
              <a:rPr lang="en-US" altLang="en-US" dirty="0">
                <a:latin typeface="Times New Roman" panose="02020603050405020304" pitchFamily="18" charset="0"/>
                <a:cs typeface="Times New Roman" panose="02020603050405020304" pitchFamily="18" charset="0"/>
              </a:rPr>
              <a:t>.</a:t>
            </a:r>
          </a:p>
        </p:txBody>
      </p:sp>
      <p:sp>
        <p:nvSpPr>
          <p:cNvPr id="28" name="Arrow: Right 27">
            <a:extLst>
              <a:ext uri="{FF2B5EF4-FFF2-40B4-BE49-F238E27FC236}">
                <a16:creationId xmlns:a16="http://schemas.microsoft.com/office/drawing/2014/main" id="{1D86DE71-192C-416F-9C39-BF9D9B0B6502}"/>
              </a:ext>
            </a:extLst>
          </p:cNvPr>
          <p:cNvSpPr/>
          <p:nvPr/>
        </p:nvSpPr>
        <p:spPr>
          <a:xfrm>
            <a:off x="4601817" y="4822792"/>
            <a:ext cx="836165" cy="22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35" name="TextBox 34">
            <a:extLst>
              <a:ext uri="{FF2B5EF4-FFF2-40B4-BE49-F238E27FC236}">
                <a16:creationId xmlns:a16="http://schemas.microsoft.com/office/drawing/2014/main" id="{7114881F-729C-4DD2-B407-294803BAD49D}"/>
              </a:ext>
            </a:extLst>
          </p:cNvPr>
          <p:cNvSpPr txBox="1">
            <a:spLocks noChangeArrowheads="1"/>
          </p:cNvSpPr>
          <p:nvPr/>
        </p:nvSpPr>
        <p:spPr bwMode="auto">
          <a:xfrm>
            <a:off x="162339" y="795155"/>
            <a:ext cx="875637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600" dirty="0">
                <a:solidFill>
                  <a:srgbClr val="00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Lúc ấy, tôi đang đi trên phố. Một người ăn xin già lọm khọm đứng ngay trước mặt tôi. </a:t>
            </a:r>
          </a:p>
          <a:p>
            <a:pPr algn="just" eaLnBrk="1" hangingPunct="1">
              <a:lnSpc>
                <a:spcPct val="100000"/>
              </a:lnSpc>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eaLnBrk="1" hangingPunct="1">
              <a:lnSpc>
                <a:spcPct val="100000"/>
              </a:lnSpc>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Ông già chìa trước mặt tôi bàn tay sưng húp, bẩn thỉu. Ông rên rỉ cầu xin cứu giúp.</a:t>
            </a:r>
            <a:endParaRPr lang="en-US" altLang="en-US" sz="2400" dirty="0">
              <a:latin typeface="Arial" panose="020B0604020202020204" pitchFamily="34" charset="0"/>
            </a:endParaRPr>
          </a:p>
        </p:txBody>
      </p:sp>
      <p:sp>
        <p:nvSpPr>
          <p:cNvPr id="36" name="TextBox 35">
            <a:extLst>
              <a:ext uri="{FF2B5EF4-FFF2-40B4-BE49-F238E27FC236}">
                <a16:creationId xmlns:a16="http://schemas.microsoft.com/office/drawing/2014/main" id="{0A1798DD-9ACC-4C88-8F00-34BA96354F14}"/>
              </a:ext>
            </a:extLst>
          </p:cNvPr>
          <p:cNvSpPr txBox="1"/>
          <p:nvPr/>
        </p:nvSpPr>
        <p:spPr>
          <a:xfrm>
            <a:off x="2260795" y="238780"/>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
        <p:nvSpPr>
          <p:cNvPr id="37" name="Text Box 11">
            <a:extLst>
              <a:ext uri="{FF2B5EF4-FFF2-40B4-BE49-F238E27FC236}">
                <a16:creationId xmlns:a16="http://schemas.microsoft.com/office/drawing/2014/main" id="{7A9F2AFD-D644-4A86-8182-C470F026B48D}"/>
              </a:ext>
            </a:extLst>
          </p:cNvPr>
          <p:cNvSpPr txBox="1">
            <a:spLocks noChangeArrowheads="1"/>
          </p:cNvSpPr>
          <p:nvPr/>
        </p:nvSpPr>
        <p:spPr bwMode="gray">
          <a:xfrm>
            <a:off x="292892" y="4519983"/>
            <a:ext cx="4279106" cy="954107"/>
          </a:xfrm>
          <a:prstGeom prst="rect">
            <a:avLst/>
          </a:prstGeom>
          <a:solidFill>
            <a:schemeClr val="accent4">
              <a:lumMod val="60000"/>
              <a:lumOff val="40000"/>
            </a:schemeClr>
          </a:solidFill>
          <a:ln>
            <a:noFill/>
          </a:ln>
          <a:effectLst/>
        </p:spPr>
        <p:txBody>
          <a:bodyPr wrap="square">
            <a:spAutoFit/>
          </a:bodyPr>
          <a:lstStyle/>
          <a:p>
            <a:pPr algn="just">
              <a:spcBef>
                <a:spcPct val="50000"/>
              </a:spcBef>
              <a:defRPr/>
            </a:pP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Hình</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ảnh</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ông</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lão</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ăn</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xin</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đáng</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thương</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thế</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a:t>
            </a:r>
          </a:p>
        </p:txBody>
      </p:sp>
      <p:cxnSp>
        <p:nvCxnSpPr>
          <p:cNvPr id="39" name="Đường nối Thẳng 3">
            <a:extLst>
              <a:ext uri="{FF2B5EF4-FFF2-40B4-BE49-F238E27FC236}">
                <a16:creationId xmlns:a16="http://schemas.microsoft.com/office/drawing/2014/main" id="{03E9A21D-980E-42AE-904C-2B968D425062}"/>
              </a:ext>
            </a:extLst>
          </p:cNvPr>
          <p:cNvCxnSpPr>
            <a:cxnSpLocks/>
          </p:cNvCxnSpPr>
          <p:nvPr/>
        </p:nvCxnSpPr>
        <p:spPr>
          <a:xfrm>
            <a:off x="6864625" y="1209597"/>
            <a:ext cx="1974575"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0" name="Đường nối Thẳng 3">
            <a:extLst>
              <a:ext uri="{FF2B5EF4-FFF2-40B4-BE49-F238E27FC236}">
                <a16:creationId xmlns:a16="http://schemas.microsoft.com/office/drawing/2014/main" id="{D3F531DE-0D2C-4C79-B520-15D948389EEB}"/>
              </a:ext>
            </a:extLst>
          </p:cNvPr>
          <p:cNvCxnSpPr>
            <a:cxnSpLocks/>
          </p:cNvCxnSpPr>
          <p:nvPr/>
        </p:nvCxnSpPr>
        <p:spPr>
          <a:xfrm>
            <a:off x="534405" y="1911961"/>
            <a:ext cx="5980557"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1" name="Đường nối Thẳng 3">
            <a:extLst>
              <a:ext uri="{FF2B5EF4-FFF2-40B4-BE49-F238E27FC236}">
                <a16:creationId xmlns:a16="http://schemas.microsoft.com/office/drawing/2014/main" id="{ED21CC54-C7EF-4240-8E5D-9BE87120E7CB}"/>
              </a:ext>
            </a:extLst>
          </p:cNvPr>
          <p:cNvCxnSpPr>
            <a:cxnSpLocks/>
          </p:cNvCxnSpPr>
          <p:nvPr/>
        </p:nvCxnSpPr>
        <p:spPr>
          <a:xfrm flipV="1">
            <a:off x="7014719" y="1911961"/>
            <a:ext cx="1824481" cy="2"/>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2" name="Đường nối Thẳng 3">
            <a:extLst>
              <a:ext uri="{FF2B5EF4-FFF2-40B4-BE49-F238E27FC236}">
                <a16:creationId xmlns:a16="http://schemas.microsoft.com/office/drawing/2014/main" id="{AFCC9E2C-2ABA-4CB7-A74C-1B8AFCB57DD9}"/>
              </a:ext>
            </a:extLst>
          </p:cNvPr>
          <p:cNvCxnSpPr>
            <a:cxnSpLocks/>
          </p:cNvCxnSpPr>
          <p:nvPr/>
        </p:nvCxnSpPr>
        <p:spPr>
          <a:xfrm>
            <a:off x="162339" y="2296275"/>
            <a:ext cx="28194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3" name="Đường nối Thẳng 3">
            <a:extLst>
              <a:ext uri="{FF2B5EF4-FFF2-40B4-BE49-F238E27FC236}">
                <a16:creationId xmlns:a16="http://schemas.microsoft.com/office/drawing/2014/main" id="{B2048B73-300E-4ADB-A20B-4282806FCD7C}"/>
              </a:ext>
            </a:extLst>
          </p:cNvPr>
          <p:cNvCxnSpPr>
            <a:cxnSpLocks/>
          </p:cNvCxnSpPr>
          <p:nvPr/>
        </p:nvCxnSpPr>
        <p:spPr>
          <a:xfrm>
            <a:off x="4024574" y="2985389"/>
            <a:ext cx="3444768"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4" name="Đường nối Thẳng 3">
            <a:extLst>
              <a:ext uri="{FF2B5EF4-FFF2-40B4-BE49-F238E27FC236}">
                <a16:creationId xmlns:a16="http://schemas.microsoft.com/office/drawing/2014/main" id="{DEFD7238-D827-4114-AF13-5926ACE00799}"/>
              </a:ext>
            </a:extLst>
          </p:cNvPr>
          <p:cNvCxnSpPr>
            <a:cxnSpLocks/>
          </p:cNvCxnSpPr>
          <p:nvPr/>
        </p:nvCxnSpPr>
        <p:spPr>
          <a:xfrm>
            <a:off x="8136835" y="2985389"/>
            <a:ext cx="781878" cy="365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C8236FFD-172A-4231-B322-A3806A146C8D}"/>
              </a:ext>
            </a:extLst>
          </p:cNvPr>
          <p:cNvGrpSpPr>
            <a:grpSpLocks/>
          </p:cNvGrpSpPr>
          <p:nvPr/>
        </p:nvGrpSpPr>
        <p:grpSpPr bwMode="auto">
          <a:xfrm>
            <a:off x="858582" y="5906802"/>
            <a:ext cx="7363888" cy="624614"/>
            <a:chOff x="816491" y="2991051"/>
            <a:chExt cx="8144003" cy="674821"/>
          </a:xfrm>
        </p:grpSpPr>
        <p:sp>
          <p:nvSpPr>
            <p:cNvPr id="49" name="Pentagon 177">
              <a:extLst>
                <a:ext uri="{FF2B5EF4-FFF2-40B4-BE49-F238E27FC236}">
                  <a16:creationId xmlns:a16="http://schemas.microsoft.com/office/drawing/2014/main" id="{65F1C4D3-04F9-4EDA-8016-2BBC30E1CB7E}"/>
                </a:ext>
              </a:extLst>
            </p:cNvPr>
            <p:cNvSpPr/>
            <p:nvPr/>
          </p:nvSpPr>
          <p:spPr>
            <a:xfrm>
              <a:off x="1715751" y="3018734"/>
              <a:ext cx="7244743" cy="647138"/>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88687BEE-0562-4F68-9E75-1E31E12B5065}"/>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Ý 1</a:t>
              </a:r>
            </a:p>
          </p:txBody>
        </p:sp>
        <p:sp>
          <p:nvSpPr>
            <p:cNvPr id="51" name="TextBox 50">
              <a:extLst>
                <a:ext uri="{FF2B5EF4-FFF2-40B4-BE49-F238E27FC236}">
                  <a16:creationId xmlns:a16="http://schemas.microsoft.com/office/drawing/2014/main" id="{E1C73722-1A7A-40BC-BF2E-5838BC409E1B}"/>
                </a:ext>
              </a:extLst>
            </p:cNvPr>
            <p:cNvSpPr txBox="1"/>
            <p:nvPr/>
          </p:nvSpPr>
          <p:spPr>
            <a:xfrm>
              <a:off x="2693855" y="2991051"/>
              <a:ext cx="5395561" cy="631779"/>
            </a:xfrm>
            <a:prstGeom prst="rect">
              <a:avLst/>
            </a:prstGeom>
            <a:noFill/>
            <a:effectLst/>
          </p:spPr>
          <p:txBody>
            <a:bodyPr>
              <a:spAutoFit/>
            </a:bodyPr>
            <a:lstStyle/>
            <a:p>
              <a:pPr>
                <a:defRPr/>
              </a:pPr>
              <a:r>
                <a:rPr lang="en-US" sz="3200" b="1" dirty="0" err="1">
                  <a:solidFill>
                    <a:schemeClr val="bg2">
                      <a:lumMod val="10000"/>
                    </a:schemeClr>
                  </a:solidFill>
                  <a:latin typeface="Times New Roman" panose="02020603050405020304" pitchFamily="18" charset="0"/>
                  <a:cs typeface="Times New Roman" panose="02020603050405020304" pitchFamily="18" charset="0"/>
                </a:rPr>
                <a:t>Ô</a:t>
              </a:r>
              <a:r>
                <a:rPr lang="en-US" sz="2400" b="1" dirty="0" err="1">
                  <a:solidFill>
                    <a:schemeClr val="bg2">
                      <a:lumMod val="10000"/>
                    </a:schemeClr>
                  </a:solidFill>
                  <a:latin typeface="Times New Roman" panose="02020603050405020304" pitchFamily="18" charset="0"/>
                  <a:cs typeface="Times New Roman" panose="02020603050405020304" pitchFamily="18" charset="0"/>
                </a:rPr>
                <a:t>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lão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ăn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xin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đáng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th</a:t>
              </a:r>
              <a:r>
                <a:rPr lang="vi-VN" sz="2400" b="1" dirty="0">
                  <a:solidFill>
                    <a:schemeClr val="bg2">
                      <a:lumMod val="10000"/>
                    </a:schemeClr>
                  </a:solidFill>
                  <a:latin typeface="Times New Roman" panose="02020603050405020304" pitchFamily="18" charset="0"/>
                  <a:cs typeface="Times New Roman" panose="02020603050405020304" pitchFamily="18" charset="0"/>
                </a:rPr>
                <a:t>ươn</a:t>
              </a:r>
              <a:r>
                <a:rPr lang="en-US" sz="2400" b="1" dirty="0">
                  <a:solidFill>
                    <a:schemeClr val="bg2">
                      <a:lumMod val="10000"/>
                    </a:schemeClr>
                  </a:solidFill>
                  <a:latin typeface="Times New Roman" panose="02020603050405020304" pitchFamily="18" charset="0"/>
                  <a:cs typeface="Times New Roman" panose="02020603050405020304" pitchFamily="18" charset="0"/>
                </a:rPr>
                <a:t>g.</a:t>
              </a:r>
              <a:endParaRPr lang="en-US" sz="3200" b="1" dirty="0">
                <a:solidFill>
                  <a:schemeClr val="bg2">
                    <a:lumMod val="10000"/>
                  </a:schemeClr>
                </a:solidFill>
                <a:latin typeface="Times New Roman" panose="02020603050405020304" pitchFamily="18" charset="0"/>
                <a:cs typeface="Times New Roman" panose="02020603050405020304" pitchFamily="18" charset="0"/>
              </a:endParaRPr>
            </a:p>
          </p:txBody>
        </p:sp>
      </p:grpSp>
      <p:sp>
        <p:nvSpPr>
          <p:cNvPr id="52" name="Text Box 11">
            <a:extLst>
              <a:ext uri="{FF2B5EF4-FFF2-40B4-BE49-F238E27FC236}">
                <a16:creationId xmlns:a16="http://schemas.microsoft.com/office/drawing/2014/main" id="{CF6D66BD-D782-496D-8BC1-442FAFFC3527}"/>
              </a:ext>
            </a:extLst>
          </p:cNvPr>
          <p:cNvSpPr txBox="1">
            <a:spLocks noChangeArrowheads="1"/>
          </p:cNvSpPr>
          <p:nvPr/>
        </p:nvSpPr>
        <p:spPr bwMode="gray">
          <a:xfrm>
            <a:off x="277639" y="4520357"/>
            <a:ext cx="4279106" cy="1384995"/>
          </a:xfrm>
          <a:prstGeom prst="rect">
            <a:avLst/>
          </a:prstGeom>
          <a:solidFill>
            <a:schemeClr val="accent4">
              <a:lumMod val="60000"/>
              <a:lumOff val="40000"/>
            </a:schemeClr>
          </a:solidFill>
          <a:ln>
            <a:noFill/>
          </a:ln>
          <a:effectLst/>
        </p:spPr>
        <p:txBody>
          <a:bodyPr wrap="square">
            <a:spAutoFit/>
          </a:bodyPr>
          <a:lstStyle/>
          <a:p>
            <a:pPr algn="just">
              <a:spcBef>
                <a:spcPct val="50000"/>
              </a:spcBef>
              <a:defRPr/>
            </a:pP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Điều</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gì</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khiến</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ông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lão</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trông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thảm</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hại</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đáng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thương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đến</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vậy</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endParaRPr>
          </a:p>
        </p:txBody>
      </p:sp>
      <p:grpSp>
        <p:nvGrpSpPr>
          <p:cNvPr id="59" name="Group 58">
            <a:extLst>
              <a:ext uri="{FF2B5EF4-FFF2-40B4-BE49-F238E27FC236}">
                <a16:creationId xmlns:a16="http://schemas.microsoft.com/office/drawing/2014/main" id="{BA75A3D8-B12A-4F50-8B83-5FECC63D9EEB}"/>
              </a:ext>
            </a:extLst>
          </p:cNvPr>
          <p:cNvGrpSpPr/>
          <p:nvPr/>
        </p:nvGrpSpPr>
        <p:grpSpPr>
          <a:xfrm>
            <a:off x="4601818" y="4332677"/>
            <a:ext cx="4316896" cy="1300342"/>
            <a:chOff x="4559229" y="3174894"/>
            <a:chExt cx="4584771" cy="1300342"/>
          </a:xfrm>
        </p:grpSpPr>
        <p:sp>
          <p:nvSpPr>
            <p:cNvPr id="55" name="Arrow: Right 54">
              <a:extLst>
                <a:ext uri="{FF2B5EF4-FFF2-40B4-BE49-F238E27FC236}">
                  <a16:creationId xmlns:a16="http://schemas.microsoft.com/office/drawing/2014/main" id="{EA5760B0-0BD7-4B65-90AE-827DDE34E50B}"/>
                </a:ext>
              </a:extLst>
            </p:cNvPr>
            <p:cNvSpPr/>
            <p:nvPr/>
          </p:nvSpPr>
          <p:spPr>
            <a:xfrm>
              <a:off x="4559229" y="3669821"/>
              <a:ext cx="836165" cy="22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56" name="AutoShape 5">
              <a:extLst>
                <a:ext uri="{FF2B5EF4-FFF2-40B4-BE49-F238E27FC236}">
                  <a16:creationId xmlns:a16="http://schemas.microsoft.com/office/drawing/2014/main" id="{B7008776-A3DA-485C-88F3-56E2FCEBEA9C}"/>
                </a:ext>
              </a:extLst>
            </p:cNvPr>
            <p:cNvSpPr>
              <a:spLocks noChangeArrowheads="1"/>
            </p:cNvSpPr>
            <p:nvPr/>
          </p:nvSpPr>
          <p:spPr bwMode="gray">
            <a:xfrm>
              <a:off x="5677245" y="3192536"/>
              <a:ext cx="3466755" cy="1282700"/>
            </a:xfrm>
            <a:prstGeom prst="roundRect">
              <a:avLst>
                <a:gd name="adj" fmla="val 16667"/>
              </a:avLst>
            </a:prstGeom>
            <a:noFill/>
            <a:ln w="57150">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600"/>
            </a:p>
          </p:txBody>
        </p:sp>
        <p:sp>
          <p:nvSpPr>
            <p:cNvPr id="57" name="Text Box 14">
              <a:extLst>
                <a:ext uri="{FF2B5EF4-FFF2-40B4-BE49-F238E27FC236}">
                  <a16:creationId xmlns:a16="http://schemas.microsoft.com/office/drawing/2014/main" id="{D4E91D19-5A3E-41A8-9045-F79B4D283337}"/>
                </a:ext>
              </a:extLst>
            </p:cNvPr>
            <p:cNvSpPr txBox="1">
              <a:spLocks noChangeArrowheads="1"/>
            </p:cNvSpPr>
            <p:nvPr/>
          </p:nvSpPr>
          <p:spPr bwMode="gray">
            <a:xfrm>
              <a:off x="5982183" y="3174894"/>
              <a:ext cx="2999478" cy="82278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200000"/>
                </a:lnSpc>
                <a:spcBef>
                  <a:spcPct val="50000"/>
                </a:spcBef>
                <a:buNone/>
              </a:pPr>
              <a:r>
                <a:rPr lang="en-US" altLang="en-US" dirty="0" err="1">
                  <a:latin typeface="Times New Roman" panose="02020603050405020304" pitchFamily="18" charset="0"/>
                  <a:cs typeface="Times New Roman" panose="02020603050405020304" pitchFamily="18" charset="0"/>
                </a:rPr>
                <a:t>Cảnh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nghèo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đói</a:t>
              </a:r>
              <a:r>
                <a:rPr lang="en-US" altLang="en-US"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9145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7"/>
                                        </p:tgtEl>
                                        <p:attrNameLst>
                                          <p:attrName>style.visibility</p:attrName>
                                        </p:attrNameLst>
                                      </p:cBhvr>
                                      <p:to>
                                        <p:strVal val="visible"/>
                                      </p:to>
                                    </p:set>
                                  </p:childTnLst>
                                </p:cTn>
                              </p:par>
                              <p:par>
                                <p:cTn id="29" presetID="9" presetClass="exit" presetSubtype="0" fill="hold" grpId="1" nodeType="withEffect">
                                  <p:stCondLst>
                                    <p:cond delay="0"/>
                                  </p:stCondLst>
                                  <p:childTnLst>
                                    <p:animEffect transition="out" filter="dissolv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par>
                                <p:cTn id="49" presetID="16" presetClass="entr" presetSubtype="21"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arn(inVertical)">
                                      <p:cBhvr>
                                        <p:cTn id="51" dur="500"/>
                                        <p:tgtEl>
                                          <p:spTgt spid="41"/>
                                        </p:tgtEl>
                                      </p:cBhvr>
                                    </p:animEffect>
                                  </p:childTnLst>
                                </p:cTn>
                              </p:par>
                              <p:par>
                                <p:cTn id="52" presetID="16" presetClass="entr" presetSubtype="21"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inVertical)">
                                      <p:cBhvr>
                                        <p:cTn id="54" dur="500"/>
                                        <p:tgtEl>
                                          <p:spTgt spid="42"/>
                                        </p:tgtEl>
                                      </p:cBhvr>
                                    </p:animEffect>
                                  </p:childTnLst>
                                </p:cTn>
                              </p:par>
                              <p:par>
                                <p:cTn id="55" presetID="16" presetClass="entr" presetSubtype="21"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inVertical)">
                                      <p:cBhvr>
                                        <p:cTn id="57" dur="500"/>
                                        <p:tgtEl>
                                          <p:spTgt spid="43"/>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52"/>
                                        </p:tgtEl>
                                        <p:attrNameLst>
                                          <p:attrName>style.visibility</p:attrName>
                                        </p:attrNameLst>
                                      </p:cBhvr>
                                      <p:to>
                                        <p:strVal val="visible"/>
                                      </p:to>
                                    </p:set>
                                  </p:childTnLst>
                                </p:cTn>
                              </p:par>
                              <p:par>
                                <p:cTn id="65" presetID="9" presetClass="exit" presetSubtype="0" fill="hold" grpId="1" nodeType="withEffect">
                                  <p:stCondLst>
                                    <p:cond delay="0"/>
                                  </p:stCondLst>
                                  <p:childTnLst>
                                    <p:animEffect transition="out" filter="dissolv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barn(inVertical)">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arn(inVertical)">
                                      <p:cBhvr>
                                        <p:cTn id="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21" grpId="1" animBg="1"/>
      <p:bldP spid="23" grpId="0" animBg="1" autoUpdateAnimBg="0"/>
      <p:bldP spid="23" grpId="1" animBg="1"/>
      <p:bldP spid="24" grpId="0" autoUpdateAnimBg="0"/>
      <p:bldP spid="24" grpId="1"/>
      <p:bldP spid="28" grpId="0" animBg="1" autoUpdateAnimBg="0"/>
      <p:bldP spid="28" grpId="1" animBg="1"/>
      <p:bldP spid="35" grpId="0" autoUpdateAnimBg="0"/>
      <p:bldP spid="37" grpId="0" animBg="1" autoUpdateAnimBg="0"/>
      <p:bldP spid="37" grpId="1" animBg="1"/>
      <p:bldP spid="5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9C2C6D3-7C04-4342-B19E-9F0B845468E9}"/>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B23F29A-8D64-4FED-8D77-7CEAA65590D3}"/>
              </a:ext>
            </a:extLst>
          </p:cNvPr>
          <p:cNvSpPr txBox="1"/>
          <p:nvPr/>
        </p:nvSpPr>
        <p:spPr>
          <a:xfrm>
            <a:off x="0" y="846692"/>
            <a:ext cx="8905290" cy="2308324"/>
          </a:xfrm>
          <a:prstGeom prst="rect">
            <a:avLst/>
          </a:prstGeom>
          <a:noFill/>
        </p:spPr>
        <p:txBody>
          <a:bodyPr wrap="square" rtlCol="0">
            <a:spAutoFit/>
          </a:bodyPr>
          <a:lstStyle/>
          <a:p>
            <a:pPr algn="just">
              <a:defRPr/>
            </a:pP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defRPr/>
            </a:pPr>
            <a:r>
              <a:rPr lang="vi-VN" sz="2400" dirty="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 Người ăn xin vẫn đợi tôi. Tay vẫn chìa ra, run lẩy bẩy.</a:t>
            </a:r>
          </a:p>
          <a:p>
            <a:pPr algn="just">
              <a:defRPr/>
            </a:pPr>
            <a:r>
              <a:rPr lang="vi-VN" sz="2400" dirty="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 Tôi chẳng biết làm cách nào. Tôi nắm chặt lấy bàn tay run rẩy kia:</a:t>
            </a:r>
          </a:p>
          <a:p>
            <a:pPr algn="just">
              <a:defRPr/>
            </a:pP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 Ông đừng giận cháu, cháu không có gì để cho ông cả.</a:t>
            </a:r>
          </a:p>
        </p:txBody>
      </p:sp>
      <p:sp>
        <p:nvSpPr>
          <p:cNvPr id="27" name="TextBox 26">
            <a:extLst>
              <a:ext uri="{FF2B5EF4-FFF2-40B4-BE49-F238E27FC236}">
                <a16:creationId xmlns:a16="http://schemas.microsoft.com/office/drawing/2014/main" id="{049202D3-D0FB-4917-AB5F-980C7172121B}"/>
              </a:ext>
            </a:extLst>
          </p:cNvPr>
          <p:cNvSpPr txBox="1"/>
          <p:nvPr/>
        </p:nvSpPr>
        <p:spPr>
          <a:xfrm>
            <a:off x="2299628" y="161736"/>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
        <p:nvSpPr>
          <p:cNvPr id="29" name="Text Box 11">
            <a:extLst>
              <a:ext uri="{FF2B5EF4-FFF2-40B4-BE49-F238E27FC236}">
                <a16:creationId xmlns:a16="http://schemas.microsoft.com/office/drawing/2014/main" id="{EFC4D335-F33F-4076-83D4-8B6261041EF1}"/>
              </a:ext>
            </a:extLst>
          </p:cNvPr>
          <p:cNvSpPr txBox="1">
            <a:spLocks noChangeArrowheads="1"/>
          </p:cNvSpPr>
          <p:nvPr/>
        </p:nvSpPr>
        <p:spPr bwMode="gray">
          <a:xfrm>
            <a:off x="2471279" y="3485584"/>
            <a:ext cx="4279106" cy="1384995"/>
          </a:xfrm>
          <a:prstGeom prst="rect">
            <a:avLst/>
          </a:prstGeom>
          <a:solidFill>
            <a:schemeClr val="accent4">
              <a:lumMod val="60000"/>
              <a:lumOff val="40000"/>
            </a:schemeClr>
          </a:solidFill>
          <a:ln>
            <a:noFill/>
          </a:ln>
          <a:effectLst/>
        </p:spPr>
        <p:txBody>
          <a:bodyPr wrap="square">
            <a:spAutoFit/>
          </a:bodyPr>
          <a:lstStyle/>
          <a:p>
            <a:pPr algn="just">
              <a:spcBef>
                <a:spcPct val="50000"/>
              </a:spcBef>
              <a:defRPr/>
            </a:pP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Cậu</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bé</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đã</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làm</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gì</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để</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chứng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tỏ</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tình</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cảm</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của</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mình</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đối</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với</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ông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lão</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ăn</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xin</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endParaRPr>
          </a:p>
        </p:txBody>
      </p:sp>
      <p:cxnSp>
        <p:nvCxnSpPr>
          <p:cNvPr id="33" name="Đường nối Thẳng 3">
            <a:extLst>
              <a:ext uri="{FF2B5EF4-FFF2-40B4-BE49-F238E27FC236}">
                <a16:creationId xmlns:a16="http://schemas.microsoft.com/office/drawing/2014/main" id="{70BE6751-F71F-4278-B495-97D5968BA3CD}"/>
              </a:ext>
            </a:extLst>
          </p:cNvPr>
          <p:cNvCxnSpPr>
            <a:cxnSpLocks/>
          </p:cNvCxnSpPr>
          <p:nvPr/>
        </p:nvCxnSpPr>
        <p:spPr>
          <a:xfrm>
            <a:off x="1581721" y="1236101"/>
            <a:ext cx="7191218"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4" name="Đường nối Thẳng 3">
            <a:extLst>
              <a:ext uri="{FF2B5EF4-FFF2-40B4-BE49-F238E27FC236}">
                <a16:creationId xmlns:a16="http://schemas.microsoft.com/office/drawing/2014/main" id="{33C57E07-063D-49E2-A487-B3EC3D5187B3}"/>
              </a:ext>
            </a:extLst>
          </p:cNvPr>
          <p:cNvCxnSpPr>
            <a:cxnSpLocks/>
          </p:cNvCxnSpPr>
          <p:nvPr/>
        </p:nvCxnSpPr>
        <p:spPr>
          <a:xfrm>
            <a:off x="0" y="1580656"/>
            <a:ext cx="408167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6" name="Đường nối Thẳng 3">
            <a:extLst>
              <a:ext uri="{FF2B5EF4-FFF2-40B4-BE49-F238E27FC236}">
                <a16:creationId xmlns:a16="http://schemas.microsoft.com/office/drawing/2014/main" id="{9E0C2475-9E42-4F57-BF3A-6BAAAFBA429D}"/>
              </a:ext>
            </a:extLst>
          </p:cNvPr>
          <p:cNvCxnSpPr>
            <a:cxnSpLocks/>
          </p:cNvCxnSpPr>
          <p:nvPr/>
        </p:nvCxnSpPr>
        <p:spPr>
          <a:xfrm>
            <a:off x="5314123" y="2349284"/>
            <a:ext cx="3524907"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1" name="Đường nối Thẳng 3">
            <a:extLst>
              <a:ext uri="{FF2B5EF4-FFF2-40B4-BE49-F238E27FC236}">
                <a16:creationId xmlns:a16="http://schemas.microsoft.com/office/drawing/2014/main" id="{24294DA0-9368-4191-86D0-56284AE3405D}"/>
              </a:ext>
            </a:extLst>
          </p:cNvPr>
          <p:cNvCxnSpPr>
            <a:cxnSpLocks/>
          </p:cNvCxnSpPr>
          <p:nvPr/>
        </p:nvCxnSpPr>
        <p:spPr>
          <a:xfrm>
            <a:off x="941480" y="3064899"/>
            <a:ext cx="6506242"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42" name="Text Box 11">
            <a:extLst>
              <a:ext uri="{FF2B5EF4-FFF2-40B4-BE49-F238E27FC236}">
                <a16:creationId xmlns:a16="http://schemas.microsoft.com/office/drawing/2014/main" id="{154D806A-92A7-4410-BBED-D50BBCEA76D5}"/>
              </a:ext>
            </a:extLst>
          </p:cNvPr>
          <p:cNvSpPr txBox="1">
            <a:spLocks noChangeArrowheads="1"/>
          </p:cNvSpPr>
          <p:nvPr/>
        </p:nvSpPr>
        <p:spPr bwMode="gray">
          <a:xfrm>
            <a:off x="2497159" y="3491417"/>
            <a:ext cx="4279106" cy="1384995"/>
          </a:xfrm>
          <a:prstGeom prst="rect">
            <a:avLst/>
          </a:prstGeom>
          <a:solidFill>
            <a:schemeClr val="accent4">
              <a:lumMod val="60000"/>
              <a:lumOff val="40000"/>
            </a:schemeClr>
          </a:solidFill>
          <a:ln>
            <a:noFill/>
          </a:ln>
          <a:effectLst/>
        </p:spPr>
        <p:txBody>
          <a:bodyPr wrap="square">
            <a:spAutoFit/>
          </a:bodyPr>
          <a:lstStyle/>
          <a:p>
            <a:pPr algn="just">
              <a:spcBef>
                <a:spcPct val="50000"/>
              </a:spcBef>
              <a:defRPr/>
            </a:pP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Những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hành</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động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và</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lời</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nói</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của</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bạn</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nhỏ</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với</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ông</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lão</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thể</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hiện</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điều</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gì</a:t>
            </a:r>
            <a:r>
              <a:rPr lang="es-E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ea typeface="Times" panose="02020603050405020304" pitchFamily="18" charset="0"/>
              <a:cs typeface="Times New Roman" panose="02020603050405020304" pitchFamily="18" charset="0"/>
            </a:endParaRPr>
          </a:p>
        </p:txBody>
      </p:sp>
      <p:grpSp>
        <p:nvGrpSpPr>
          <p:cNvPr id="43" name="Group 42">
            <a:extLst>
              <a:ext uri="{FF2B5EF4-FFF2-40B4-BE49-F238E27FC236}">
                <a16:creationId xmlns:a16="http://schemas.microsoft.com/office/drawing/2014/main" id="{8CD24E77-E9B5-47FD-800B-4DD204C9579F}"/>
              </a:ext>
            </a:extLst>
          </p:cNvPr>
          <p:cNvGrpSpPr>
            <a:grpSpLocks/>
          </p:cNvGrpSpPr>
          <p:nvPr/>
        </p:nvGrpSpPr>
        <p:grpSpPr bwMode="auto">
          <a:xfrm>
            <a:off x="932429" y="5867688"/>
            <a:ext cx="7408565" cy="830997"/>
            <a:chOff x="816491" y="2991051"/>
            <a:chExt cx="8193413" cy="897793"/>
          </a:xfrm>
        </p:grpSpPr>
        <p:sp>
          <p:nvSpPr>
            <p:cNvPr id="44" name="Pentagon 177">
              <a:extLst>
                <a:ext uri="{FF2B5EF4-FFF2-40B4-BE49-F238E27FC236}">
                  <a16:creationId xmlns:a16="http://schemas.microsoft.com/office/drawing/2014/main" id="{BAC62E91-6183-4C92-B86E-2B2E72443CF4}"/>
                </a:ext>
              </a:extLst>
            </p:cNvPr>
            <p:cNvSpPr/>
            <p:nvPr/>
          </p:nvSpPr>
          <p:spPr>
            <a:xfrm>
              <a:off x="1715751" y="3018734"/>
              <a:ext cx="7244743" cy="870110"/>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E0979639-5231-4AAC-81A7-23C08E25A085}"/>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Ý 2</a:t>
              </a:r>
            </a:p>
          </p:txBody>
        </p:sp>
        <p:sp>
          <p:nvSpPr>
            <p:cNvPr id="46" name="TextBox 45">
              <a:extLst>
                <a:ext uri="{FF2B5EF4-FFF2-40B4-BE49-F238E27FC236}">
                  <a16:creationId xmlns:a16="http://schemas.microsoft.com/office/drawing/2014/main" id="{E3010D38-5443-428A-A85C-EE6182B03D4E}"/>
                </a:ext>
              </a:extLst>
            </p:cNvPr>
            <p:cNvSpPr txBox="1"/>
            <p:nvPr/>
          </p:nvSpPr>
          <p:spPr>
            <a:xfrm>
              <a:off x="2693854" y="2991051"/>
              <a:ext cx="6316050" cy="897793"/>
            </a:xfrm>
            <a:prstGeom prst="rect">
              <a:avLst/>
            </a:prstGeom>
            <a:noFill/>
            <a:effectLst/>
          </p:spPr>
          <p:txBody>
            <a:bodyPr wrap="square">
              <a:spAutoFit/>
            </a:bodyPr>
            <a:lstStyle/>
            <a:p>
              <a:pPr>
                <a:defRPr/>
              </a:pPr>
              <a:r>
                <a:rPr lang="en-US" sz="2400" b="1" dirty="0" err="1">
                  <a:solidFill>
                    <a:schemeClr val="bg2">
                      <a:lumMod val="10000"/>
                    </a:schemeClr>
                  </a:solidFill>
                  <a:latin typeface="Times New Roman" panose="02020603050405020304" pitchFamily="18" charset="0"/>
                  <a:cs typeface="Times New Roman" panose="02020603050405020304" pitchFamily="18" charset="0"/>
                </a:rPr>
                <a:t>Tình</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bạn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nhỏ</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dành</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cho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ông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lão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đáng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th</a:t>
              </a:r>
              <a:r>
                <a:rPr lang="vi-VN" sz="2400" b="1" dirty="0">
                  <a:solidFill>
                    <a:schemeClr val="bg2">
                      <a:lumMod val="10000"/>
                    </a:schemeClr>
                  </a:solidFill>
                  <a:latin typeface="Times New Roman" panose="02020603050405020304" pitchFamily="18" charset="0"/>
                  <a:cs typeface="Times New Roman" panose="02020603050405020304" pitchFamily="18" charset="0"/>
                </a:rPr>
                <a:t>ươn</a:t>
              </a:r>
              <a:r>
                <a:rPr lang="en-US" sz="2400" b="1" dirty="0">
                  <a:solidFill>
                    <a:schemeClr val="bg2">
                      <a:lumMod val="10000"/>
                    </a:schemeClr>
                  </a:solidFill>
                  <a:latin typeface="Times New Roman" panose="02020603050405020304" pitchFamily="18" charset="0"/>
                  <a:cs typeface="Times New Roman" panose="02020603050405020304" pitchFamily="18" charset="0"/>
                </a:rPr>
                <a:t>g.</a:t>
              </a:r>
            </a:p>
          </p:txBody>
        </p:sp>
      </p:grpSp>
      <p:sp>
        <p:nvSpPr>
          <p:cNvPr id="47" name="TextBox 46">
            <a:extLst>
              <a:ext uri="{FF2B5EF4-FFF2-40B4-BE49-F238E27FC236}">
                <a16:creationId xmlns:a16="http://schemas.microsoft.com/office/drawing/2014/main" id="{93C4A3EB-3990-4D4A-A427-CA5E7128877A}"/>
              </a:ext>
            </a:extLst>
          </p:cNvPr>
          <p:cNvSpPr txBox="1">
            <a:spLocks noChangeArrowheads="1"/>
          </p:cNvSpPr>
          <p:nvPr/>
        </p:nvSpPr>
        <p:spPr bwMode="auto">
          <a:xfrm>
            <a:off x="631546" y="4863009"/>
            <a:ext cx="85124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latin typeface="Times New Roman" panose="02020603050405020304" pitchFamily="18" charset="0"/>
                <a:cs typeface="Times New Roman" panose="02020603050405020304" pitchFamily="18" charset="0"/>
              </a:rPr>
              <a:t>Cậu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tốt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bụng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cậu</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0033CC"/>
                </a:solidFill>
                <a:latin typeface="Times New Roman" panose="02020603050405020304" pitchFamily="18" charset="0"/>
                <a:cs typeface="Times New Roman" panose="02020603050405020304" pitchFamily="18" charset="0"/>
              </a:rPr>
              <a:t>xót</a:t>
            </a:r>
            <a:r>
              <a:rPr lang="en-US" altLang="en-US" b="1" dirty="0">
                <a:solidFill>
                  <a:srgbClr val="0033CC"/>
                </a:solidFill>
                <a:latin typeface="Times New Roman" panose="02020603050405020304" pitchFamily="18" charset="0"/>
                <a:cs typeface="Times New Roman" panose="02020603050405020304" pitchFamily="18" charset="0"/>
              </a:rPr>
              <a:t> </a:t>
            </a:r>
            <a:r>
              <a:rPr lang="en-US" altLang="en-US" b="1" dirty="0" err="1">
                <a:solidFill>
                  <a:srgbClr val="0033CC"/>
                </a:solidFill>
                <a:latin typeface="Times New Roman" panose="02020603050405020304" pitchFamily="18" charset="0"/>
                <a:cs typeface="Times New Roman" panose="02020603050405020304" pitchFamily="18" charset="0"/>
              </a:rPr>
              <a:t>thương</a:t>
            </a:r>
            <a:r>
              <a:rPr lang="en-US" altLang="en-US" b="1" dirty="0">
                <a:solidFill>
                  <a:srgbClr val="0033CC"/>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lão</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0033CC"/>
                </a:solidFill>
                <a:latin typeface="Times New Roman" panose="02020603050405020304" pitchFamily="18" charset="0"/>
                <a:cs typeface="Times New Roman" panose="02020603050405020304" pitchFamily="18" charset="0"/>
              </a:rPr>
              <a:t>tôn</a:t>
            </a:r>
            <a:r>
              <a:rPr lang="en-US" altLang="en-US" b="1" dirty="0">
                <a:solidFill>
                  <a:srgbClr val="0033CC"/>
                </a:solidFill>
                <a:latin typeface="Times New Roman" panose="02020603050405020304" pitchFamily="18" charset="0"/>
                <a:cs typeface="Times New Roman" panose="02020603050405020304" pitchFamily="18" charset="0"/>
              </a:rPr>
              <a:t> </a:t>
            </a:r>
            <a:r>
              <a:rPr lang="en-US" altLang="en-US" b="1" dirty="0" err="1">
                <a:solidFill>
                  <a:srgbClr val="0033CC"/>
                </a:solidFill>
                <a:latin typeface="Times New Roman" panose="02020603050405020304" pitchFamily="18" charset="0"/>
                <a:cs typeface="Times New Roman" panose="02020603050405020304" pitchFamily="18" charset="0"/>
              </a:rPr>
              <a:t>trọng</a:t>
            </a:r>
            <a:r>
              <a:rPr lang="en-US" altLang="en-US" b="1" dirty="0">
                <a:solidFill>
                  <a:srgbClr val="0033CC"/>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0033CC"/>
                </a:solidFill>
                <a:latin typeface="Times New Roman" panose="02020603050405020304" pitchFamily="18" charset="0"/>
                <a:cs typeface="Times New Roman" panose="02020603050405020304" pitchFamily="18" charset="0"/>
              </a:rPr>
              <a:t>muốn</a:t>
            </a:r>
            <a:r>
              <a:rPr lang="en-US" altLang="en-US" b="1" dirty="0">
                <a:solidFill>
                  <a:srgbClr val="0033CC"/>
                </a:solidFill>
                <a:latin typeface="Times New Roman" panose="02020603050405020304" pitchFamily="18" charset="0"/>
                <a:cs typeface="Times New Roman" panose="02020603050405020304" pitchFamily="18" charset="0"/>
              </a:rPr>
              <a:t> </a:t>
            </a:r>
            <a:r>
              <a:rPr lang="en-US" altLang="en-US" b="1" dirty="0" err="1">
                <a:solidFill>
                  <a:srgbClr val="0033CC"/>
                </a:solidFill>
                <a:latin typeface="Times New Roman" panose="02020603050405020304" pitchFamily="18" charset="0"/>
                <a:cs typeface="Times New Roman" panose="02020603050405020304" pitchFamily="18" charset="0"/>
              </a:rPr>
              <a:t>giúp</a:t>
            </a:r>
            <a:r>
              <a:rPr lang="en-US" altLang="en-US" b="1" dirty="0">
                <a:solidFill>
                  <a:srgbClr val="0033CC"/>
                </a:solidFill>
                <a:latin typeface="Times New Roman" panose="02020603050405020304" pitchFamily="18" charset="0"/>
                <a:cs typeface="Times New Roman" panose="02020603050405020304" pitchFamily="18" charset="0"/>
              </a:rPr>
              <a:t> </a:t>
            </a:r>
            <a:r>
              <a:rPr lang="en-US" altLang="en-US" b="1" dirty="0" err="1">
                <a:solidFill>
                  <a:srgbClr val="0033CC"/>
                </a:solidFill>
                <a:latin typeface="Times New Roman" panose="02020603050405020304" pitchFamily="18" charset="0"/>
                <a:cs typeface="Times New Roman" panose="02020603050405020304" pitchFamily="18" charset="0"/>
              </a:rPr>
              <a:t>đỡ</a:t>
            </a:r>
            <a:r>
              <a:rPr lang="en-US" altLang="en-US" b="1" dirty="0">
                <a:solidFill>
                  <a:srgbClr val="0033CC"/>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lão</a:t>
            </a:r>
            <a:r>
              <a:rPr lang="en-US" alt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58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par>
                                <p:cTn id="12" presetID="16" presetClass="entr" presetSubtype="21"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par>
                                <p:cTn id="15" presetID="16" presetClass="entr" presetSubtype="21"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par>
                                <p:cTn id="18" presetID="16" presetClass="entr" presetSubtype="2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arn(inVertical)">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arn(inVertical)">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utoUpdateAnimBg="0"/>
      <p:bldP spid="42" grpId="0" animBg="1" autoUpdateAnimBg="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54F70E3-36FB-452D-BD4E-AE00E9D482B8}"/>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BE288E-CC8C-4991-B01F-32D9A8C7D9F1}"/>
              </a:ext>
            </a:extLst>
          </p:cNvPr>
          <p:cNvSpPr txBox="1"/>
          <p:nvPr/>
        </p:nvSpPr>
        <p:spPr>
          <a:xfrm>
            <a:off x="327066" y="1073925"/>
            <a:ext cx="8567531" cy="2308324"/>
          </a:xfrm>
          <a:prstGeom prst="rect">
            <a:avLst/>
          </a:prstGeom>
          <a:noFill/>
        </p:spPr>
        <p:txBody>
          <a:bodyPr wrap="square" rtlCol="0">
            <a:spAutoFit/>
          </a:bodyPr>
          <a:lstStyle/>
          <a:p>
            <a:pPr algn="just">
              <a:defRPr/>
            </a:pPr>
            <a:r>
              <a:rPr lang="en-US" sz="2400" dirty="0">
                <a:solidFill>
                  <a:schemeClr val="bg2">
                    <a:lumMod val="50000"/>
                  </a:schemeClr>
                </a:solidFill>
                <a:latin typeface="Times New Roman" pitchFamily="18" charset="0"/>
                <a:cs typeface="Times New Roman" pitchFamily="18" charset="0"/>
              </a:rPr>
              <a:t>	</a:t>
            </a:r>
            <a:r>
              <a:rPr lang="vi-VN" sz="2400" dirty="0">
                <a:solidFill>
                  <a:schemeClr val="bg2">
                    <a:lumMod val="50000"/>
                  </a:schemeClr>
                </a:solidFill>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defRPr/>
            </a:pPr>
            <a:r>
              <a:rPr lang="en-US" sz="2400" dirty="0">
                <a:solidFill>
                  <a:schemeClr val="bg2">
                    <a:lumMod val="50000"/>
                  </a:schemeClr>
                </a:solidFill>
                <a:latin typeface="Times New Roman" pitchFamily="18" charset="0"/>
                <a:cs typeface="Times New Roman" pitchFamily="18" charset="0"/>
              </a:rPr>
              <a:t>         </a:t>
            </a:r>
            <a:r>
              <a:rPr lang="vi-VN" sz="2400" dirty="0">
                <a:solidFill>
                  <a:schemeClr val="bg2">
                    <a:lumMod val="50000"/>
                  </a:schemeClr>
                </a:solidFill>
                <a:latin typeface="Times New Roman" pitchFamily="18" charset="0"/>
                <a:cs typeface="Times New Roman" pitchFamily="18" charset="0"/>
              </a:rPr>
              <a:t>- Cháu ơi, cảm ơn cháu! Như vậy là cháu đã cho lão rồi. - Ông lão nói bằng giọng khản đặc.</a:t>
            </a:r>
          </a:p>
          <a:p>
            <a:pPr algn="just">
              <a:defRPr/>
            </a:pPr>
            <a:r>
              <a:rPr lang="vi-VN" sz="2400" dirty="0">
                <a:solidFill>
                  <a:schemeClr val="bg2">
                    <a:lumMod val="50000"/>
                  </a:schemeClr>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	</a:t>
            </a:r>
            <a:r>
              <a:rPr lang="vi-VN" sz="2400" dirty="0">
                <a:solidFill>
                  <a:schemeClr val="bg2">
                    <a:lumMod val="50000"/>
                  </a:schemeClr>
                </a:solidFill>
                <a:latin typeface="Times New Roman" pitchFamily="18" charset="0"/>
                <a:cs typeface="Times New Roman" pitchFamily="18" charset="0"/>
              </a:rPr>
              <a:t>Khi ấy, tôi chợt hiểu rằng: cả tôi nữa, tôi cũng vừa nhận được chút gì của ông lão.</a:t>
            </a:r>
          </a:p>
        </p:txBody>
      </p:sp>
      <p:sp>
        <p:nvSpPr>
          <p:cNvPr id="14" name="TextBox 13">
            <a:extLst>
              <a:ext uri="{FF2B5EF4-FFF2-40B4-BE49-F238E27FC236}">
                <a16:creationId xmlns:a16="http://schemas.microsoft.com/office/drawing/2014/main" id="{D8BCE574-E8D5-49A6-AC0D-98777FEBC7AD}"/>
              </a:ext>
            </a:extLst>
          </p:cNvPr>
          <p:cNvSpPr txBox="1"/>
          <p:nvPr/>
        </p:nvSpPr>
        <p:spPr>
          <a:xfrm>
            <a:off x="2299628" y="148484"/>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
        <p:nvSpPr>
          <p:cNvPr id="17" name="Text Box 5">
            <a:extLst>
              <a:ext uri="{FF2B5EF4-FFF2-40B4-BE49-F238E27FC236}">
                <a16:creationId xmlns:a16="http://schemas.microsoft.com/office/drawing/2014/main" id="{E0E79043-A62B-4176-841E-9175B4FCF209}"/>
              </a:ext>
            </a:extLst>
          </p:cNvPr>
          <p:cNvSpPr txBox="1">
            <a:spLocks noChangeArrowheads="1"/>
          </p:cNvSpPr>
          <p:nvPr/>
        </p:nvSpPr>
        <p:spPr bwMode="auto">
          <a:xfrm>
            <a:off x="327066" y="3962461"/>
            <a:ext cx="2646281" cy="2145268"/>
          </a:xfrm>
          <a:prstGeom prst="wedgeRoundRectCallout">
            <a:avLst>
              <a:gd name="adj1" fmla="val 100391"/>
              <a:gd name="adj2" fmla="val -41151"/>
              <a:gd name="adj3" fmla="val 16667"/>
            </a:avLst>
          </a:prstGeom>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fontAlgn="auto">
              <a:spcBef>
                <a:spcPts val="0"/>
              </a:spcBef>
              <a:spcAft>
                <a:spcPts val="0"/>
              </a:spcAft>
              <a:defRPr/>
            </a:pPr>
            <a:r>
              <a:rPr lang="vi-VN" sz="2400" i="1" dirty="0">
                <a:latin typeface="Times New Roman" pitchFamily="18" charset="0"/>
                <a:cs typeface="Times New Roman" pitchFamily="18" charset="0"/>
              </a:rPr>
              <a:t>Cậu</a:t>
            </a:r>
            <a:r>
              <a:rPr lang="en-US"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bé không có gì cho ông lão, nhưng ông lão lại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nói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cậu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cxnSp>
        <p:nvCxnSpPr>
          <p:cNvPr id="23" name="Đường nối Thẳng 3">
            <a:extLst>
              <a:ext uri="{FF2B5EF4-FFF2-40B4-BE49-F238E27FC236}">
                <a16:creationId xmlns:a16="http://schemas.microsoft.com/office/drawing/2014/main" id="{A09ED5FB-43C7-4043-9A33-6770C73780DE}"/>
              </a:ext>
            </a:extLst>
          </p:cNvPr>
          <p:cNvCxnSpPr>
            <a:cxnSpLocks/>
          </p:cNvCxnSpPr>
          <p:nvPr/>
        </p:nvCxnSpPr>
        <p:spPr>
          <a:xfrm>
            <a:off x="4161184" y="2177005"/>
            <a:ext cx="3816625"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26" name="Text Box 5">
            <a:extLst>
              <a:ext uri="{FF2B5EF4-FFF2-40B4-BE49-F238E27FC236}">
                <a16:creationId xmlns:a16="http://schemas.microsoft.com/office/drawing/2014/main" id="{6FA72EAC-E40D-4A26-ACA9-EAA6CFE6BFF7}"/>
              </a:ext>
            </a:extLst>
          </p:cNvPr>
          <p:cNvSpPr txBox="1">
            <a:spLocks noChangeArrowheads="1"/>
          </p:cNvSpPr>
          <p:nvPr/>
        </p:nvSpPr>
        <p:spPr bwMode="auto">
          <a:xfrm>
            <a:off x="331926" y="3975478"/>
            <a:ext cx="2646281" cy="2145268"/>
          </a:xfrm>
          <a:prstGeom prst="wedgeRoundRectCallout">
            <a:avLst>
              <a:gd name="adj1" fmla="val 100391"/>
              <a:gd name="adj2" fmla="val -41151"/>
              <a:gd name="adj3" fmla="val 16667"/>
            </a:avLst>
          </a:prstGeom>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fontAlgn="auto">
              <a:spcBef>
                <a:spcPts val="0"/>
              </a:spcBef>
              <a:spcAft>
                <a:spcPts val="0"/>
              </a:spcAft>
              <a:defRPr/>
            </a:pPr>
            <a:r>
              <a:rPr lang="pt-BR" sz="2400" i="1" dirty="0">
                <a:latin typeface="Times New Roman" pitchFamily="18" charset="0"/>
                <a:cs typeface="Times New Roman" pitchFamily="18" charset="0"/>
              </a:rPr>
              <a:t>Những chi tiết nào thể hiện điều đó?</a:t>
            </a:r>
            <a:br>
              <a:rPr lang="pt-BR" sz="2400" i="1" dirty="0">
                <a:latin typeface="Times New Roman" pitchFamily="18" charset="0"/>
                <a:cs typeface="Times New Roman" pitchFamily="18" charset="0"/>
              </a:rPr>
            </a:br>
            <a:endParaRPr lang="pt-BR" sz="2400" i="1" dirty="0">
              <a:latin typeface="Times New Roman" pitchFamily="18" charset="0"/>
              <a:cs typeface="Times New Roman" pitchFamily="18" charset="0"/>
            </a:endParaRPr>
          </a:p>
          <a:p>
            <a:pPr algn="just" fontAlgn="auto">
              <a:spcBef>
                <a:spcPts val="0"/>
              </a:spcBef>
              <a:spcAft>
                <a:spcPts val="0"/>
              </a:spcAft>
              <a:defRPr/>
            </a:pPr>
            <a:endParaRPr lang="vi-VN" sz="2400" i="1" dirty="0">
              <a:latin typeface="Times New Roman" pitchFamily="18" charset="0"/>
              <a:cs typeface="Times New Roman" pitchFamily="18" charset="0"/>
            </a:endParaRPr>
          </a:p>
        </p:txBody>
      </p:sp>
      <p:sp>
        <p:nvSpPr>
          <p:cNvPr id="28" name="Text Box 11">
            <a:extLst>
              <a:ext uri="{FF2B5EF4-FFF2-40B4-BE49-F238E27FC236}">
                <a16:creationId xmlns:a16="http://schemas.microsoft.com/office/drawing/2014/main" id="{C9E1E487-F1EC-4BCD-8BE5-AC24589B7219}"/>
              </a:ext>
            </a:extLst>
          </p:cNvPr>
          <p:cNvSpPr txBox="1">
            <a:spLocks noChangeArrowheads="1"/>
          </p:cNvSpPr>
          <p:nvPr/>
        </p:nvSpPr>
        <p:spPr bwMode="gray">
          <a:xfrm>
            <a:off x="4312707" y="3962461"/>
            <a:ext cx="4279106" cy="1384995"/>
          </a:xfrm>
          <a:prstGeom prst="rect">
            <a:avLst/>
          </a:prstGeom>
          <a:solidFill>
            <a:schemeClr val="accent4">
              <a:lumMod val="60000"/>
              <a:lumOff val="40000"/>
            </a:schemeClr>
          </a:solidFill>
          <a:ln>
            <a:noFill/>
          </a:ln>
          <a:effectLst/>
        </p:spPr>
        <p:txBody>
          <a:bodyPr wrap="square">
            <a:spAutoFit/>
          </a:bodyPr>
          <a:lstStyle/>
          <a:p>
            <a:pPr algn="just">
              <a:spcBef>
                <a:spcPct val="50000"/>
              </a:spcBef>
              <a:defRPr/>
            </a:pP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Những</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hành</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động</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và</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lời</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nói</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của</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bạn</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nhỏ</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với</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ông</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lão</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thể</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hiện</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điều</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 </a:t>
            </a:r>
            <a:r>
              <a:rPr lang="es-ES" sz="2800" b="1" dirty="0" err="1">
                <a:solidFill>
                  <a:srgbClr val="002060"/>
                </a:solidFill>
                <a:latin typeface="Times New Roman" panose="02020603050405020304" pitchFamily="18" charset="0"/>
                <a:ea typeface="Times" panose="02020603050405020304" pitchFamily="18" charset="0"/>
                <a:cs typeface="Times New Roman" panose="02020603050405020304" pitchFamily="18" charset="0"/>
              </a:rPr>
              <a:t>đó</a:t>
            </a:r>
            <a:r>
              <a:rPr lang="es-E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ea typeface="Times" panose="02020603050405020304" pitchFamily="18" charset="0"/>
              <a:cs typeface="Times New Roman" panose="02020603050405020304" pitchFamily="18" charset="0"/>
            </a:endParaRPr>
          </a:p>
        </p:txBody>
      </p:sp>
      <p:sp>
        <p:nvSpPr>
          <p:cNvPr id="30" name="Text Box 5">
            <a:extLst>
              <a:ext uri="{FF2B5EF4-FFF2-40B4-BE49-F238E27FC236}">
                <a16:creationId xmlns:a16="http://schemas.microsoft.com/office/drawing/2014/main" id="{B2777D15-0C29-4E47-AE13-B17D42EF09F5}"/>
              </a:ext>
            </a:extLst>
          </p:cNvPr>
          <p:cNvSpPr txBox="1">
            <a:spLocks noChangeArrowheads="1"/>
          </p:cNvSpPr>
          <p:nvPr/>
        </p:nvSpPr>
        <p:spPr bwMode="auto">
          <a:xfrm>
            <a:off x="335458" y="3983212"/>
            <a:ext cx="2646281" cy="2145268"/>
          </a:xfrm>
          <a:prstGeom prst="wedgeRoundRectCallout">
            <a:avLst>
              <a:gd name="adj1" fmla="val 100391"/>
              <a:gd name="adj2" fmla="val -41151"/>
              <a:gd name="adj3" fmla="val 16667"/>
            </a:avLst>
          </a:prstGeom>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defRPr/>
            </a:pPr>
            <a:r>
              <a:rPr lang="en-US" altLang="en-US" sz="2400" i="1" dirty="0" err="1">
                <a:latin typeface="Times New Roman" pitchFamily="18" charset="0"/>
                <a:cs typeface="Times New Roman" pitchFamily="18" charset="0"/>
              </a:rPr>
              <a:t>Em</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hiểu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cậu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bé</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đã</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cho</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ông</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lão</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cái</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gì</a:t>
            </a:r>
            <a:r>
              <a:rPr lang="en-US" altLang="en-US" sz="2400" i="1" dirty="0">
                <a:latin typeface="Times New Roman" pitchFamily="18" charset="0"/>
                <a:cs typeface="Times New Roman" pitchFamily="18" charset="0"/>
              </a:rPr>
              <a:t>?</a:t>
            </a:r>
          </a:p>
          <a:p>
            <a:pPr algn="just" fontAlgn="auto">
              <a:spcBef>
                <a:spcPts val="0"/>
              </a:spcBef>
              <a:spcAft>
                <a:spcPts val="0"/>
              </a:spcAft>
              <a:defRPr/>
            </a:pPr>
            <a:r>
              <a:rPr lang="pt-BR" sz="2400" i="1" dirty="0">
                <a:latin typeface="Times New Roman" pitchFamily="18" charset="0"/>
                <a:cs typeface="Times New Roman" pitchFamily="18" charset="0"/>
              </a:rPr>
              <a:t/>
            </a:r>
            <a:br>
              <a:rPr lang="pt-BR" sz="2400" i="1" dirty="0">
                <a:latin typeface="Times New Roman" pitchFamily="18" charset="0"/>
                <a:cs typeface="Times New Roman" pitchFamily="18" charset="0"/>
              </a:rPr>
            </a:br>
            <a:endParaRPr lang="pt-BR" sz="2400" i="1" dirty="0">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id="{F994ED7E-63A7-486F-AD51-82DA20C967DC}"/>
              </a:ext>
            </a:extLst>
          </p:cNvPr>
          <p:cNvSpPr txBox="1">
            <a:spLocks noChangeArrowheads="1"/>
          </p:cNvSpPr>
          <p:nvPr/>
        </p:nvSpPr>
        <p:spPr bwMode="auto">
          <a:xfrm>
            <a:off x="4290289" y="3981507"/>
            <a:ext cx="4301524" cy="138499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latin typeface="Times New Roman" panose="02020603050405020304" pitchFamily="18" charset="0"/>
                <a:cs typeface="Times New Roman" panose="02020603050405020304" pitchFamily="18" charset="0"/>
              </a:rPr>
              <a:t>Cậu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lão</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tình</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cảm</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sự</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cảm</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thông</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tôn</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trọng</a:t>
            </a:r>
            <a:r>
              <a:rPr lang="en-US" altLang="en-US" b="1" dirty="0">
                <a:latin typeface="Times New Roman" panose="02020603050405020304" pitchFamily="18" charset="0"/>
                <a:cs typeface="Times New Roman" panose="02020603050405020304" pitchFamily="18" charset="0"/>
              </a:rPr>
              <a:t>.</a:t>
            </a:r>
          </a:p>
        </p:txBody>
      </p:sp>
      <p:sp>
        <p:nvSpPr>
          <p:cNvPr id="32" name="Text Box 5">
            <a:extLst>
              <a:ext uri="{FF2B5EF4-FFF2-40B4-BE49-F238E27FC236}">
                <a16:creationId xmlns:a16="http://schemas.microsoft.com/office/drawing/2014/main" id="{1C27EAE8-70BA-4241-805C-234CD7C9AE65}"/>
              </a:ext>
            </a:extLst>
          </p:cNvPr>
          <p:cNvSpPr txBox="1">
            <a:spLocks noChangeArrowheads="1"/>
          </p:cNvSpPr>
          <p:nvPr/>
        </p:nvSpPr>
        <p:spPr bwMode="auto">
          <a:xfrm>
            <a:off x="-171808" y="3476480"/>
            <a:ext cx="4484515" cy="2108299"/>
          </a:xfrm>
          <a:prstGeom prst="cloudCallout">
            <a:avLst>
              <a:gd name="adj1" fmla="val 68697"/>
              <a:gd name="adj2" fmla="val -27702"/>
            </a:avLst>
          </a:prstGeom>
          <a:solidFill>
            <a:srgbClr val="FFFF00"/>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fontAlgn="auto">
              <a:spcBef>
                <a:spcPts val="0"/>
              </a:spcBef>
              <a:spcAft>
                <a:spcPts val="0"/>
              </a:spcAft>
              <a:defRPr/>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Theo em, cậu bé đã nhận</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được gì ở ông lão ăn xin?</a:t>
            </a:r>
          </a:p>
        </p:txBody>
      </p:sp>
      <p:sp>
        <p:nvSpPr>
          <p:cNvPr id="33" name="Rectangle 32">
            <a:extLst>
              <a:ext uri="{FF2B5EF4-FFF2-40B4-BE49-F238E27FC236}">
                <a16:creationId xmlns:a16="http://schemas.microsoft.com/office/drawing/2014/main" id="{6E8FD41C-0B73-4A42-A9EF-145B6E7B1BC0}"/>
              </a:ext>
            </a:extLst>
          </p:cNvPr>
          <p:cNvSpPr>
            <a:spLocks noChangeArrowheads="1"/>
          </p:cNvSpPr>
          <p:nvPr/>
        </p:nvSpPr>
        <p:spPr bwMode="auto">
          <a:xfrm>
            <a:off x="4261121" y="3086568"/>
            <a:ext cx="4758177" cy="2739211"/>
          </a:xfrm>
          <a:prstGeom prst="rect">
            <a:avLst/>
          </a:prstGeom>
          <a:solidFill>
            <a:schemeClr val="accent2">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a:t>
            </a:r>
            <a:r>
              <a:rPr lang="vi-VN" altLang="en-US" dirty="0">
                <a:solidFill>
                  <a:srgbClr val="0033CC"/>
                </a:solidFill>
                <a:latin typeface="Times New Roman" panose="02020603050405020304" pitchFamily="18" charset="0"/>
                <a:cs typeface="Times New Roman" panose="02020603050405020304" pitchFamily="18" charset="0"/>
              </a:rPr>
              <a:t>ậu bé đã </a:t>
            </a:r>
            <a:r>
              <a:rPr lang="vi-VN" altLang="en-US" b="1" dirty="0">
                <a:solidFill>
                  <a:srgbClr val="FF0000"/>
                </a:solidFill>
                <a:latin typeface="Times New Roman" panose="02020603050405020304" pitchFamily="18" charset="0"/>
                <a:cs typeface="Times New Roman" panose="02020603050405020304" pitchFamily="18" charset="0"/>
              </a:rPr>
              <a:t>nhận</a:t>
            </a:r>
            <a:r>
              <a:rPr lang="vi-VN" altLang="en-US" dirty="0">
                <a:solidFill>
                  <a:srgbClr val="0033CC"/>
                </a:solidFill>
                <a:latin typeface="Times New Roman" panose="02020603050405020304" pitchFamily="18" charset="0"/>
                <a:cs typeface="Times New Roman" panose="02020603050405020304" pitchFamily="18" charset="0"/>
              </a:rPr>
              <a:t> được ở ông lão ăn xin </a:t>
            </a:r>
            <a:r>
              <a:rPr lang="vi-VN" altLang="en-US" b="1" dirty="0">
                <a:solidFill>
                  <a:srgbClr val="FF0000"/>
                </a:solidFill>
                <a:latin typeface="Times New Roman" panose="02020603050405020304" pitchFamily="18" charset="0"/>
                <a:cs typeface="Times New Roman" panose="02020603050405020304" pitchFamily="18" charset="0"/>
              </a:rPr>
              <a:t>lòng biết 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chân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tôn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trọng</a:t>
            </a:r>
            <a:r>
              <a:rPr lang="vi-VN" altLang="en-US" dirty="0">
                <a:solidFill>
                  <a:srgbClr val="FF0000"/>
                </a:solidFill>
                <a:latin typeface="Times New Roman" panose="02020603050405020304" pitchFamily="18" charset="0"/>
                <a:cs typeface="Times New Roman" panose="02020603050405020304" pitchFamily="18" charset="0"/>
              </a:rPr>
              <a:t> </a:t>
            </a:r>
            <a:r>
              <a:rPr lang="vi-VN" altLang="en-US" dirty="0">
                <a:solidFill>
                  <a:srgbClr val="0033CC"/>
                </a:solidFill>
                <a:latin typeface="Times New Roman" panose="02020603050405020304" pitchFamily="18" charset="0"/>
                <a:cs typeface="Times New Roman" panose="02020603050405020304" pitchFamily="18" charset="0"/>
              </a:rPr>
              <a:t>và nhất là </a:t>
            </a:r>
            <a:r>
              <a:rPr lang="vi-VN" altLang="en-US" b="1" dirty="0">
                <a:solidFill>
                  <a:srgbClr val="FF0000"/>
                </a:solidFill>
                <a:latin typeface="Times New Roman" panose="02020603050405020304" pitchFamily="18" charset="0"/>
                <a:cs typeface="Times New Roman" panose="02020603050405020304" pitchFamily="18" charset="0"/>
              </a:rPr>
              <a:t>sự đồng cảm</a:t>
            </a:r>
            <a:r>
              <a:rPr lang="vi-VN" altLang="en-US" dirty="0">
                <a:solidFill>
                  <a:srgbClr val="0033CC"/>
                </a:solidFill>
                <a:latin typeface="Times New Roman" panose="02020603050405020304" pitchFamily="18" charset="0"/>
                <a:cs typeface="Times New Roman" panose="02020603050405020304" pitchFamily="18" charset="0"/>
              </a:rPr>
              <a:t>: ông lão </a:t>
            </a:r>
            <a:r>
              <a:rPr lang="en-US" altLang="en-US" dirty="0" err="1">
                <a:solidFill>
                  <a:srgbClr val="0033CC"/>
                </a:solidFill>
                <a:latin typeface="Times New Roman" panose="02020603050405020304" pitchFamily="18" charset="0"/>
                <a:cs typeface="Times New Roman" panose="02020603050405020304" pitchFamily="18" charset="0"/>
              </a:rPr>
              <a:t>cũng</a:t>
            </a:r>
            <a:r>
              <a:rPr lang="en-US" altLang="en-US" dirty="0">
                <a:solidFill>
                  <a:srgbClr val="0033CC"/>
                </a:solidFill>
                <a:latin typeface="Times New Roman" panose="02020603050405020304" pitchFamily="18" charset="0"/>
                <a:cs typeface="Times New Roman" panose="02020603050405020304" pitchFamily="18" charset="0"/>
              </a:rPr>
              <a:t> </a:t>
            </a:r>
            <a:r>
              <a:rPr lang="vi-VN" altLang="en-US" dirty="0">
                <a:solidFill>
                  <a:srgbClr val="0033CC"/>
                </a:solidFill>
                <a:latin typeface="Times New Roman" panose="02020603050405020304" pitchFamily="18" charset="0"/>
                <a:cs typeface="Times New Roman" panose="02020603050405020304" pitchFamily="18" charset="0"/>
              </a:rPr>
              <a:t>đã hiểu tấm lòng chân thành của cậu.</a:t>
            </a:r>
            <a:endParaRPr lang="en-US" altLang="en-US" dirty="0">
              <a:solidFill>
                <a:srgbClr val="0033CC"/>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EBD66321-8E5C-40AE-884F-0D786D6572B9}"/>
              </a:ext>
            </a:extLst>
          </p:cNvPr>
          <p:cNvGrpSpPr>
            <a:grpSpLocks/>
          </p:cNvGrpSpPr>
          <p:nvPr/>
        </p:nvGrpSpPr>
        <p:grpSpPr bwMode="auto">
          <a:xfrm>
            <a:off x="932429" y="5893313"/>
            <a:ext cx="7659384" cy="805374"/>
            <a:chOff x="816491" y="3018734"/>
            <a:chExt cx="8193413" cy="870110"/>
          </a:xfrm>
        </p:grpSpPr>
        <p:sp>
          <p:nvSpPr>
            <p:cNvPr id="35" name="Pentagon 177">
              <a:extLst>
                <a:ext uri="{FF2B5EF4-FFF2-40B4-BE49-F238E27FC236}">
                  <a16:creationId xmlns:a16="http://schemas.microsoft.com/office/drawing/2014/main" id="{6F401A40-A38A-4CD2-88F4-2FC01D92E00A}"/>
                </a:ext>
              </a:extLst>
            </p:cNvPr>
            <p:cNvSpPr/>
            <p:nvPr/>
          </p:nvSpPr>
          <p:spPr>
            <a:xfrm>
              <a:off x="1715751" y="3018734"/>
              <a:ext cx="7244743" cy="870110"/>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D03960C-F69E-44AB-B989-76D465F6F084}"/>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Ý 3</a:t>
              </a:r>
            </a:p>
          </p:txBody>
        </p:sp>
        <p:sp>
          <p:nvSpPr>
            <p:cNvPr id="37" name="TextBox 36">
              <a:extLst>
                <a:ext uri="{FF2B5EF4-FFF2-40B4-BE49-F238E27FC236}">
                  <a16:creationId xmlns:a16="http://schemas.microsoft.com/office/drawing/2014/main" id="{D9242523-132F-4620-80D0-A440F709F7FD}"/>
                </a:ext>
              </a:extLst>
            </p:cNvPr>
            <p:cNvSpPr txBox="1"/>
            <p:nvPr/>
          </p:nvSpPr>
          <p:spPr>
            <a:xfrm>
              <a:off x="2693855" y="3165937"/>
              <a:ext cx="6316049" cy="498774"/>
            </a:xfrm>
            <a:prstGeom prst="rect">
              <a:avLst/>
            </a:prstGeom>
            <a:noFill/>
            <a:effectLst/>
          </p:spPr>
          <p:txBody>
            <a:bodyPr wrap="square">
              <a:spAutoFit/>
            </a:bodyPr>
            <a:lstStyle/>
            <a:p>
              <a:pPr>
                <a:defRPr/>
              </a:pPr>
              <a:r>
                <a:rPr lang="en-US" sz="2400" b="1" dirty="0" err="1">
                  <a:solidFill>
                    <a:schemeClr val="bg2">
                      <a:lumMod val="10000"/>
                    </a:schemeClr>
                  </a:solidFill>
                  <a:latin typeface="Times New Roman" panose="02020603050405020304" pitchFamily="18" charset="0"/>
                  <a:cs typeface="Times New Roman" panose="02020603050405020304" pitchFamily="18" charset="0"/>
                </a:rPr>
                <a:t>Sự</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đồng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ông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lão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ăn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xin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và</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cậu</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bé</a:t>
              </a:r>
              <a:endParaRPr lang="en-US" sz="2400" b="1"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3576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6"/>
                                        </p:tgtEl>
                                        <p:attrNameLst>
                                          <p:attrName>style.visibility</p:attrName>
                                        </p:attrNameLst>
                                      </p:cBhvr>
                                      <p:to>
                                        <p:strVal val="visible"/>
                                      </p:to>
                                    </p:set>
                                  </p:childTnLst>
                                </p:cTn>
                              </p:par>
                              <p:par>
                                <p:cTn id="16" presetID="9" presetClass="exit" presetSubtype="0" fill="hold" grpId="1" nodeType="withEffect">
                                  <p:stCondLst>
                                    <p:cond delay="0"/>
                                  </p:stCondLst>
                                  <p:childTnLst>
                                    <p:animEffect transition="out" filter="dissolv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
                                        </p:tgtEl>
                                        <p:attrNameLst>
                                          <p:attrName>style.visibility</p:attrName>
                                        </p:attrNameLst>
                                      </p:cBhvr>
                                      <p:to>
                                        <p:strVal val="visible"/>
                                      </p:to>
                                    </p:set>
                                  </p:childTnLst>
                                </p:cTn>
                              </p:par>
                              <p:par>
                                <p:cTn id="27" presetID="9" presetClass="exit" presetSubtype="0" fill="hold" grpId="1" nodeType="withEffect">
                                  <p:stCondLst>
                                    <p:cond delay="0"/>
                                  </p:stCondLst>
                                  <p:childTnLst>
                                    <p:animEffect transition="out" filter="dissolv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2"/>
                                        </p:tgtEl>
                                        <p:attrNameLst>
                                          <p:attrName>style.visibility</p:attrName>
                                        </p:attrNameLst>
                                      </p:cBhvr>
                                      <p:to>
                                        <p:strVal val="visible"/>
                                      </p:to>
                                    </p:set>
                                  </p:childTnLst>
                                </p:cTn>
                              </p:par>
                              <p:par>
                                <p:cTn id="42" presetID="9" presetClass="exit" presetSubtype="0" fill="hold" grpId="1" nodeType="withEffect">
                                  <p:stCondLst>
                                    <p:cond delay="0"/>
                                  </p:stCondLst>
                                  <p:childTnLst>
                                    <p:animEffect transition="out" filter="dissolv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7" grpId="1" animBg="1"/>
      <p:bldP spid="26" grpId="0" animBg="1" autoUpdateAnimBg="0"/>
      <p:bldP spid="26" grpId="1" animBg="1"/>
      <p:bldP spid="28" grpId="0" animBg="1" autoUpdateAnimBg="0"/>
      <p:bldP spid="28" grpId="1" animBg="1"/>
      <p:bldP spid="30" grpId="0" animBg="1" autoUpdateAnimBg="0"/>
      <p:bldP spid="30" grpId="1" animBg="1"/>
      <p:bldP spid="31" grpId="0" animBg="1"/>
      <p:bldP spid="31" grpId="1" animBg="1"/>
      <p:bldP spid="32" grpId="0" animBg="1" autoUpdateAnimBg="0"/>
      <p:bldP spid="3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5D497B7-638C-4684-B374-0B51231F8A99}"/>
              </a:ext>
            </a:extLst>
          </p:cNvPr>
          <p:cNvSpPr/>
          <p:nvPr/>
        </p:nvSpPr>
        <p:spPr>
          <a:xfrm>
            <a:off x="252663" y="4301067"/>
            <a:ext cx="8662737" cy="15961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NỘI DUNG: </a:t>
            </a:r>
          </a:p>
        </p:txBody>
      </p:sp>
      <p:sp>
        <p:nvSpPr>
          <p:cNvPr id="16" name="TextBox 15">
            <a:extLst>
              <a:ext uri="{FF2B5EF4-FFF2-40B4-BE49-F238E27FC236}">
                <a16:creationId xmlns:a16="http://schemas.microsoft.com/office/drawing/2014/main" id="{3ECB425D-473F-4B90-B867-48B0206B775B}"/>
              </a:ext>
            </a:extLst>
          </p:cNvPr>
          <p:cNvSpPr txBox="1"/>
          <p:nvPr/>
        </p:nvSpPr>
        <p:spPr>
          <a:xfrm>
            <a:off x="1789696" y="4453478"/>
            <a:ext cx="7101641" cy="1200329"/>
          </a:xfrm>
          <a:prstGeom prst="rect">
            <a:avLst/>
          </a:prstGeom>
          <a:noFill/>
        </p:spPr>
        <p:txBody>
          <a:bodyPr wrap="square">
            <a:spAutoFit/>
          </a:bodyPr>
          <a:lstStyle/>
          <a:p>
            <a:pPr>
              <a:spcBef>
                <a:spcPct val="0"/>
              </a:spcBef>
            </a:pPr>
            <a:r>
              <a:rPr lang="en-US" altLang="en-US" sz="2400" b="1" i="1" dirty="0">
                <a:solidFill>
                  <a:srgbClr val="0033CC"/>
                </a:solidFill>
                <a:latin typeface="Times New Roman" panose="02020603050405020304" pitchFamily="18" charset="0"/>
                <a:cs typeface="Times New Roman" panose="02020603050405020304" pitchFamily="18" charset="0"/>
              </a:rPr>
              <a:t>Ca </a:t>
            </a:r>
            <a:r>
              <a:rPr lang="en-US" altLang="en-US" sz="2400" b="1" i="1" dirty="0" err="1">
                <a:solidFill>
                  <a:srgbClr val="0033CC"/>
                </a:solidFill>
                <a:latin typeface="Times New Roman" panose="02020603050405020304" pitchFamily="18" charset="0"/>
                <a:cs typeface="Times New Roman" panose="02020603050405020304" pitchFamily="18" charset="0"/>
              </a:rPr>
              <a:t>ngợi</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cậu</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bé</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có</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tấm</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lòng</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nhân</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hậu</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biết</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đồng</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cảm</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thương</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xót</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trước</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nỗi</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bất</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hạnh</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của</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ông</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lão</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ăn</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xin</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nghèo</a:t>
            </a:r>
            <a:r>
              <a:rPr lang="en-US" altLang="en-US" sz="2400" b="1" i="1" dirty="0">
                <a:solidFill>
                  <a:srgbClr val="0033CC"/>
                </a:solidFill>
                <a:latin typeface="Times New Roman" panose="02020603050405020304" pitchFamily="18" charset="0"/>
                <a:cs typeface="Times New Roman" panose="02020603050405020304" pitchFamily="18" charset="0"/>
              </a:rPr>
              <a:t> </a:t>
            </a:r>
            <a:r>
              <a:rPr lang="en-US" altLang="en-US" sz="2400" b="1" i="1" dirty="0" err="1">
                <a:solidFill>
                  <a:srgbClr val="0033CC"/>
                </a:solidFill>
                <a:latin typeface="Times New Roman" panose="02020603050405020304" pitchFamily="18" charset="0"/>
                <a:cs typeface="Times New Roman" panose="02020603050405020304" pitchFamily="18" charset="0"/>
              </a:rPr>
              <a:t>khổ</a:t>
            </a:r>
            <a:r>
              <a:rPr lang="en-US" altLang="en-US" sz="2400" b="1" i="1" dirty="0">
                <a:solidFill>
                  <a:srgbClr val="0033CC"/>
                </a:solidFill>
                <a:latin typeface="Times New Roman" panose="02020603050405020304" pitchFamily="18" charset="0"/>
                <a:cs typeface="Times New Roman" panose="02020603050405020304" pitchFamily="18" charset="0"/>
              </a:rPr>
              <a:t>.</a:t>
            </a:r>
            <a:endParaRPr lang="en-US" altLang="en-US" sz="2400" i="1" dirty="0">
              <a:solidFill>
                <a:srgbClr val="0033CC"/>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38A7FEAE-FE15-4A7F-9039-D09BC0E8041C}"/>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36316E4C-F6C1-4AAC-A5F6-CE51B454DE03}"/>
              </a:ext>
            </a:extLst>
          </p:cNvPr>
          <p:cNvGrpSpPr>
            <a:grpSpLocks/>
          </p:cNvGrpSpPr>
          <p:nvPr/>
        </p:nvGrpSpPr>
        <p:grpSpPr bwMode="auto">
          <a:xfrm>
            <a:off x="902087" y="287880"/>
            <a:ext cx="7363888" cy="624614"/>
            <a:chOff x="816491" y="2991051"/>
            <a:chExt cx="8144003" cy="674821"/>
          </a:xfrm>
        </p:grpSpPr>
        <p:sp>
          <p:nvSpPr>
            <p:cNvPr id="23" name="Pentagon 177">
              <a:extLst>
                <a:ext uri="{FF2B5EF4-FFF2-40B4-BE49-F238E27FC236}">
                  <a16:creationId xmlns:a16="http://schemas.microsoft.com/office/drawing/2014/main" id="{9AF4D8DD-4273-41B6-91A5-1AE7716C5128}"/>
                </a:ext>
              </a:extLst>
            </p:cNvPr>
            <p:cNvSpPr/>
            <p:nvPr/>
          </p:nvSpPr>
          <p:spPr>
            <a:xfrm>
              <a:off x="1715751" y="3018734"/>
              <a:ext cx="7244743" cy="647138"/>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BE048AE-5F79-425A-8957-27E6DE8AF464}"/>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Ý 1</a:t>
              </a:r>
            </a:p>
          </p:txBody>
        </p:sp>
        <p:sp>
          <p:nvSpPr>
            <p:cNvPr id="25" name="TextBox 24">
              <a:extLst>
                <a:ext uri="{FF2B5EF4-FFF2-40B4-BE49-F238E27FC236}">
                  <a16:creationId xmlns:a16="http://schemas.microsoft.com/office/drawing/2014/main" id="{58191512-7063-4283-8D62-25B7AC9EC2ED}"/>
                </a:ext>
              </a:extLst>
            </p:cNvPr>
            <p:cNvSpPr txBox="1"/>
            <p:nvPr/>
          </p:nvSpPr>
          <p:spPr>
            <a:xfrm>
              <a:off x="2693855" y="2991051"/>
              <a:ext cx="5395561" cy="631779"/>
            </a:xfrm>
            <a:prstGeom prst="rect">
              <a:avLst/>
            </a:prstGeom>
            <a:noFill/>
            <a:effectLst/>
          </p:spPr>
          <p:txBody>
            <a:bodyPr>
              <a:spAutoFit/>
            </a:bodyPr>
            <a:lstStyle/>
            <a:p>
              <a:pPr>
                <a:defRPr/>
              </a:pPr>
              <a:r>
                <a:rPr lang="en-US" sz="3200" b="1" dirty="0" err="1">
                  <a:solidFill>
                    <a:schemeClr val="bg2">
                      <a:lumMod val="10000"/>
                    </a:schemeClr>
                  </a:solidFill>
                  <a:latin typeface="Times New Roman" panose="02020603050405020304" pitchFamily="18" charset="0"/>
                  <a:cs typeface="Times New Roman" panose="02020603050405020304" pitchFamily="18" charset="0"/>
                </a:rPr>
                <a:t>Ô</a:t>
              </a:r>
              <a:r>
                <a:rPr lang="en-US" sz="2400" b="1" dirty="0" err="1">
                  <a:solidFill>
                    <a:schemeClr val="bg2">
                      <a:lumMod val="10000"/>
                    </a:schemeClr>
                  </a:solidFill>
                  <a:latin typeface="Times New Roman" panose="02020603050405020304" pitchFamily="18" charset="0"/>
                  <a:cs typeface="Times New Roman" panose="02020603050405020304" pitchFamily="18" charset="0"/>
                </a:rPr>
                <a:t>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lão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ăn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xin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đáng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th</a:t>
              </a:r>
              <a:r>
                <a:rPr lang="vi-VN" sz="2400" b="1" dirty="0">
                  <a:solidFill>
                    <a:schemeClr val="bg2">
                      <a:lumMod val="10000"/>
                    </a:schemeClr>
                  </a:solidFill>
                  <a:latin typeface="Times New Roman" panose="02020603050405020304" pitchFamily="18" charset="0"/>
                  <a:cs typeface="Times New Roman" panose="02020603050405020304" pitchFamily="18" charset="0"/>
                </a:rPr>
                <a:t>ươn</a:t>
              </a:r>
              <a:r>
                <a:rPr lang="en-US" sz="2400" b="1" dirty="0">
                  <a:solidFill>
                    <a:schemeClr val="bg2">
                      <a:lumMod val="10000"/>
                    </a:schemeClr>
                  </a:solidFill>
                  <a:latin typeface="Times New Roman" panose="02020603050405020304" pitchFamily="18" charset="0"/>
                  <a:cs typeface="Times New Roman" panose="02020603050405020304" pitchFamily="18" charset="0"/>
                </a:rPr>
                <a:t>g.</a:t>
              </a:r>
              <a:endParaRPr lang="en-US" sz="3200" b="1"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54D0A3E7-8A68-4401-A0AA-7ACB6BEEF779}"/>
              </a:ext>
            </a:extLst>
          </p:cNvPr>
          <p:cNvGrpSpPr>
            <a:grpSpLocks/>
          </p:cNvGrpSpPr>
          <p:nvPr/>
        </p:nvGrpSpPr>
        <p:grpSpPr bwMode="auto">
          <a:xfrm>
            <a:off x="902087" y="1443789"/>
            <a:ext cx="7408565" cy="830997"/>
            <a:chOff x="816491" y="2991051"/>
            <a:chExt cx="8193413" cy="897793"/>
          </a:xfrm>
        </p:grpSpPr>
        <p:sp>
          <p:nvSpPr>
            <p:cNvPr id="27" name="Pentagon 177">
              <a:extLst>
                <a:ext uri="{FF2B5EF4-FFF2-40B4-BE49-F238E27FC236}">
                  <a16:creationId xmlns:a16="http://schemas.microsoft.com/office/drawing/2014/main" id="{6AC98946-52DD-4CCD-BCE1-B76DDA01E275}"/>
                </a:ext>
              </a:extLst>
            </p:cNvPr>
            <p:cNvSpPr/>
            <p:nvPr/>
          </p:nvSpPr>
          <p:spPr>
            <a:xfrm>
              <a:off x="1715751" y="3018734"/>
              <a:ext cx="7244743" cy="870110"/>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085CCDE-68D4-4C8C-B671-2A4082CBF831}"/>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Ý 2</a:t>
              </a:r>
            </a:p>
          </p:txBody>
        </p:sp>
        <p:sp>
          <p:nvSpPr>
            <p:cNvPr id="29" name="TextBox 28">
              <a:extLst>
                <a:ext uri="{FF2B5EF4-FFF2-40B4-BE49-F238E27FC236}">
                  <a16:creationId xmlns:a16="http://schemas.microsoft.com/office/drawing/2014/main" id="{7168EA57-D37C-4521-AD08-EE924A88E020}"/>
                </a:ext>
              </a:extLst>
            </p:cNvPr>
            <p:cNvSpPr txBox="1"/>
            <p:nvPr/>
          </p:nvSpPr>
          <p:spPr>
            <a:xfrm>
              <a:off x="2693854" y="2991051"/>
              <a:ext cx="6316050" cy="897793"/>
            </a:xfrm>
            <a:prstGeom prst="rect">
              <a:avLst/>
            </a:prstGeom>
            <a:noFill/>
            <a:effectLst/>
          </p:spPr>
          <p:txBody>
            <a:bodyPr wrap="square">
              <a:spAutoFit/>
            </a:bodyPr>
            <a:lstStyle/>
            <a:p>
              <a:pPr>
                <a:defRPr/>
              </a:pPr>
              <a:r>
                <a:rPr lang="en-US" sz="2400" b="1" dirty="0" err="1">
                  <a:solidFill>
                    <a:schemeClr val="bg2">
                      <a:lumMod val="10000"/>
                    </a:schemeClr>
                  </a:solidFill>
                  <a:latin typeface="Times New Roman" panose="02020603050405020304" pitchFamily="18" charset="0"/>
                  <a:cs typeface="Times New Roman" panose="02020603050405020304" pitchFamily="18" charset="0"/>
                </a:rPr>
                <a:t>Tình</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bạn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nhỏ</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dành</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cho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ông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lão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đáng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th</a:t>
              </a:r>
              <a:r>
                <a:rPr lang="vi-VN" sz="2400" b="1" dirty="0">
                  <a:solidFill>
                    <a:schemeClr val="bg2">
                      <a:lumMod val="10000"/>
                    </a:schemeClr>
                  </a:solidFill>
                  <a:latin typeface="Times New Roman" panose="02020603050405020304" pitchFamily="18" charset="0"/>
                  <a:cs typeface="Times New Roman" panose="02020603050405020304" pitchFamily="18" charset="0"/>
                </a:rPr>
                <a:t>ươn</a:t>
              </a:r>
              <a:r>
                <a:rPr lang="en-US" sz="2400" b="1" dirty="0">
                  <a:solidFill>
                    <a:schemeClr val="bg2">
                      <a:lumMod val="10000"/>
                    </a:schemeClr>
                  </a:solidFill>
                  <a:latin typeface="Times New Roman" panose="02020603050405020304" pitchFamily="18" charset="0"/>
                  <a:cs typeface="Times New Roman" panose="02020603050405020304" pitchFamily="18" charset="0"/>
                </a:rPr>
                <a:t>g.</a:t>
              </a:r>
            </a:p>
          </p:txBody>
        </p:sp>
      </p:grpSp>
      <p:grpSp>
        <p:nvGrpSpPr>
          <p:cNvPr id="30" name="Group 29">
            <a:extLst>
              <a:ext uri="{FF2B5EF4-FFF2-40B4-BE49-F238E27FC236}">
                <a16:creationId xmlns:a16="http://schemas.microsoft.com/office/drawing/2014/main" id="{52071BBA-4446-4B15-BA16-A218A6392782}"/>
              </a:ext>
            </a:extLst>
          </p:cNvPr>
          <p:cNvGrpSpPr>
            <a:grpSpLocks/>
          </p:cNvGrpSpPr>
          <p:nvPr/>
        </p:nvGrpSpPr>
        <p:grpSpPr bwMode="auto">
          <a:xfrm>
            <a:off x="902087" y="2787157"/>
            <a:ext cx="7659384" cy="805374"/>
            <a:chOff x="816491" y="3018734"/>
            <a:chExt cx="8193413" cy="870110"/>
          </a:xfrm>
        </p:grpSpPr>
        <p:sp>
          <p:nvSpPr>
            <p:cNvPr id="31" name="Pentagon 177">
              <a:extLst>
                <a:ext uri="{FF2B5EF4-FFF2-40B4-BE49-F238E27FC236}">
                  <a16:creationId xmlns:a16="http://schemas.microsoft.com/office/drawing/2014/main" id="{2689CCBF-DE97-41FA-A9D6-2FA7B5295AF3}"/>
                </a:ext>
              </a:extLst>
            </p:cNvPr>
            <p:cNvSpPr/>
            <p:nvPr/>
          </p:nvSpPr>
          <p:spPr>
            <a:xfrm>
              <a:off x="1715751" y="3018734"/>
              <a:ext cx="7244743" cy="870110"/>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38EB8B7-4939-4985-8540-33429EAD5AD4}"/>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Ý 3</a:t>
              </a:r>
            </a:p>
          </p:txBody>
        </p:sp>
        <p:sp>
          <p:nvSpPr>
            <p:cNvPr id="33" name="TextBox 32">
              <a:extLst>
                <a:ext uri="{FF2B5EF4-FFF2-40B4-BE49-F238E27FC236}">
                  <a16:creationId xmlns:a16="http://schemas.microsoft.com/office/drawing/2014/main" id="{771EE491-6045-4746-90D3-A113BA5A0384}"/>
                </a:ext>
              </a:extLst>
            </p:cNvPr>
            <p:cNvSpPr txBox="1"/>
            <p:nvPr/>
          </p:nvSpPr>
          <p:spPr>
            <a:xfrm>
              <a:off x="2693855" y="3165937"/>
              <a:ext cx="6316049" cy="498774"/>
            </a:xfrm>
            <a:prstGeom prst="rect">
              <a:avLst/>
            </a:prstGeom>
            <a:noFill/>
            <a:effectLst/>
          </p:spPr>
          <p:txBody>
            <a:bodyPr wrap="square">
              <a:spAutoFit/>
            </a:bodyPr>
            <a:lstStyle/>
            <a:p>
              <a:pPr>
                <a:defRPr/>
              </a:pPr>
              <a:r>
                <a:rPr lang="en-US" sz="2400" b="1" dirty="0" err="1">
                  <a:solidFill>
                    <a:schemeClr val="bg2">
                      <a:lumMod val="10000"/>
                    </a:schemeClr>
                  </a:solidFill>
                  <a:latin typeface="Times New Roman" panose="02020603050405020304" pitchFamily="18" charset="0"/>
                  <a:cs typeface="Times New Roman" panose="02020603050405020304" pitchFamily="18" charset="0"/>
                </a:rPr>
                <a:t>Sự</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đồng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ông</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lão</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ăn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xin</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và</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cậu</a:t>
              </a:r>
              <a:r>
                <a:rPr lang="en-US" sz="2400" b="1" dirty="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a:solidFill>
                    <a:schemeClr val="bg2">
                      <a:lumMod val="10000"/>
                    </a:schemeClr>
                  </a:solidFill>
                  <a:latin typeface="Times New Roman" panose="02020603050405020304" pitchFamily="18" charset="0"/>
                  <a:cs typeface="Times New Roman" panose="02020603050405020304" pitchFamily="18" charset="0"/>
                </a:rPr>
                <a:t>bé</a:t>
              </a:r>
              <a:endParaRPr lang="en-US" sz="2400" b="1"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16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5AC2D4-9A6C-4F0F-A8DC-AFFB89E300AD}"/>
              </a:ext>
            </a:extLst>
          </p:cNvPr>
          <p:cNvSpPr txBox="1">
            <a:spLocks noChangeArrowheads="1"/>
          </p:cNvSpPr>
          <p:nvPr/>
        </p:nvSpPr>
        <p:spPr bwMode="auto">
          <a:xfrm>
            <a:off x="1759226" y="365126"/>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Câu chuyện giúp em hiểu điều gì?</a:t>
            </a:r>
          </a:p>
        </p:txBody>
      </p:sp>
      <p:sp>
        <p:nvSpPr>
          <p:cNvPr id="10" name="TextBox 9">
            <a:extLst>
              <a:ext uri="{FF2B5EF4-FFF2-40B4-BE49-F238E27FC236}">
                <a16:creationId xmlns:a16="http://schemas.microsoft.com/office/drawing/2014/main" id="{32EBDF3A-5680-4E7C-BE1C-2D3A4DDECA02}"/>
              </a:ext>
            </a:extLst>
          </p:cNvPr>
          <p:cNvSpPr txBox="1">
            <a:spLocks noChangeArrowheads="1"/>
          </p:cNvSpPr>
          <p:nvPr/>
        </p:nvSpPr>
        <p:spPr bwMode="auto">
          <a:xfrm>
            <a:off x="66261" y="1367116"/>
            <a:ext cx="90777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 Con </a:t>
            </a:r>
            <a:r>
              <a:rPr lang="en-US" altLang="en-US" dirty="0" err="1">
                <a:solidFill>
                  <a:srgbClr val="000000"/>
                </a:solidFill>
                <a:latin typeface="Times New Roman" panose="02020603050405020304" pitchFamily="18" charset="0"/>
                <a:cs typeface="Times New Roman" panose="02020603050405020304" pitchFamily="18" charset="0"/>
              </a:rPr>
              <a:t>người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phải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biết</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yêu</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thương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giúp</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đỡ</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lẫn</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nhau</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trong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cuộc</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sống</a:t>
            </a:r>
            <a:r>
              <a:rPr lang="en-US" altLang="en-US" dirty="0">
                <a:solidFill>
                  <a:srgbClr val="00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E722B7AD-6BD5-4AD4-AD35-FEE6A9DB282F}"/>
              </a:ext>
            </a:extLst>
          </p:cNvPr>
          <p:cNvSpPr txBox="1">
            <a:spLocks noChangeArrowheads="1"/>
          </p:cNvSpPr>
          <p:nvPr/>
        </p:nvSpPr>
        <p:spPr bwMode="auto">
          <a:xfrm>
            <a:off x="66261" y="2738438"/>
            <a:ext cx="1013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Chúng</a:t>
            </a:r>
            <a:r>
              <a:rPr lang="en-US" altLang="en-US" dirty="0">
                <a:solidFill>
                  <a:srgbClr val="000000"/>
                </a:solidFill>
                <a:latin typeface="Times New Roman" panose="02020603050405020304" pitchFamily="18" charset="0"/>
                <a:cs typeface="Times New Roman" panose="02020603050405020304" pitchFamily="18" charset="0"/>
              </a:rPr>
              <a:t> ta </a:t>
            </a:r>
            <a:r>
              <a:rPr lang="en-US" altLang="en-US" dirty="0" err="1">
                <a:solidFill>
                  <a:srgbClr val="000000"/>
                </a:solidFill>
                <a:latin typeface="Times New Roman" panose="02020603050405020304" pitchFamily="18" charset="0"/>
                <a:cs typeface="Times New Roman" panose="02020603050405020304" pitchFamily="18" charset="0"/>
              </a:rPr>
              <a:t>hãy</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biết</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thông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cảm</a:t>
            </a:r>
            <a:r>
              <a:rPr lang="en-US" altLang="en-US" dirty="0">
                <a:solidFill>
                  <a:srgbClr val="000000"/>
                </a:solidFill>
                <a:latin typeface="Times New Roman" panose="02020603050405020304" pitchFamily="18" charset="0"/>
                <a:cs typeface="Times New Roman" panose="02020603050405020304" pitchFamily="18" charset="0"/>
              </a:rPr>
              <a:t> chia </a:t>
            </a:r>
            <a:r>
              <a:rPr lang="en-US" altLang="en-US" dirty="0" err="1">
                <a:solidFill>
                  <a:srgbClr val="000000"/>
                </a:solidFill>
                <a:latin typeface="Times New Roman" panose="02020603050405020304" pitchFamily="18" charset="0"/>
                <a:cs typeface="Times New Roman" panose="02020603050405020304" pitchFamily="18" charset="0"/>
              </a:rPr>
              <a:t>sẻ</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với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người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nghèo</a:t>
            </a:r>
            <a:r>
              <a:rPr lang="en-US" altLang="en-US" dirty="0">
                <a:solidFill>
                  <a:srgbClr val="00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554586CB-C675-4454-A6B0-879C35DB79FF}"/>
              </a:ext>
            </a:extLst>
          </p:cNvPr>
          <p:cNvSpPr txBox="1">
            <a:spLocks noChangeArrowheads="1"/>
          </p:cNvSpPr>
          <p:nvPr/>
        </p:nvSpPr>
        <p:spPr bwMode="auto">
          <a:xfrm>
            <a:off x="66261" y="3848150"/>
            <a:ext cx="9820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Tình cảm giữa con người thật đáng quý.</a:t>
            </a:r>
          </a:p>
        </p:txBody>
      </p:sp>
      <p:sp>
        <p:nvSpPr>
          <p:cNvPr id="13" name="TextBox 12">
            <a:extLst>
              <a:ext uri="{FF2B5EF4-FFF2-40B4-BE49-F238E27FC236}">
                <a16:creationId xmlns:a16="http://schemas.microsoft.com/office/drawing/2014/main" id="{98BD615B-8D9F-4F68-9658-F967ED2EEF03}"/>
              </a:ext>
            </a:extLst>
          </p:cNvPr>
          <p:cNvSpPr txBox="1">
            <a:spLocks noChangeArrowheads="1"/>
          </p:cNvSpPr>
          <p:nvPr/>
        </p:nvSpPr>
        <p:spPr bwMode="auto">
          <a:xfrm>
            <a:off x="66260" y="4967664"/>
            <a:ext cx="9820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Sự</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cho</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đi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là</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nhận</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lại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trong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cuộc</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sống</a:t>
            </a:r>
            <a:r>
              <a:rPr lang="en-US" altLang="en-US" dirty="0">
                <a:solidFill>
                  <a:srgbClr val="000000"/>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6537BFAD-1D06-41FD-8FC9-A7F29FD908C8}"/>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95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3;p9">
            <a:extLst>
              <a:ext uri="{FF2B5EF4-FFF2-40B4-BE49-F238E27FC236}">
                <a16:creationId xmlns:a16="http://schemas.microsoft.com/office/drawing/2014/main" id="{21E2F1F1-A1C7-4D22-AF8A-8437B21D8E04}"/>
              </a:ext>
            </a:extLst>
          </p:cNvPr>
          <p:cNvSpPr/>
          <p:nvPr/>
        </p:nvSpPr>
        <p:spPr>
          <a:xfrm>
            <a:off x="2177716" y="2305673"/>
            <a:ext cx="4848725" cy="1524000"/>
          </a:xfrm>
          <a:custGeom>
            <a:avLst/>
            <a:gdLst/>
            <a:ahLst/>
            <a:cxnLst/>
            <a:rect l="l" t="t" r="r" b="b"/>
            <a:pathLst>
              <a:path w="394" h="406" extrusionOk="0">
                <a:moveTo>
                  <a:pt x="192" y="3"/>
                </a:moveTo>
                <a:cubicBezTo>
                  <a:pt x="153" y="11"/>
                  <a:pt x="35" y="4"/>
                  <a:pt x="15" y="43"/>
                </a:cubicBezTo>
                <a:cubicBezTo>
                  <a:pt x="3" y="60"/>
                  <a:pt x="1" y="178"/>
                  <a:pt x="2" y="199"/>
                </a:cubicBezTo>
                <a:cubicBezTo>
                  <a:pt x="3" y="231"/>
                  <a:pt x="0" y="318"/>
                  <a:pt x="14" y="344"/>
                </a:cubicBezTo>
                <a:cubicBezTo>
                  <a:pt x="43" y="406"/>
                  <a:pt x="142" y="386"/>
                  <a:pt x="195" y="383"/>
                </a:cubicBezTo>
                <a:cubicBezTo>
                  <a:pt x="225" y="381"/>
                  <a:pt x="330" y="393"/>
                  <a:pt x="360" y="370"/>
                </a:cubicBezTo>
                <a:cubicBezTo>
                  <a:pt x="394" y="341"/>
                  <a:pt x="383" y="251"/>
                  <a:pt x="381" y="197"/>
                </a:cubicBezTo>
                <a:cubicBezTo>
                  <a:pt x="380" y="165"/>
                  <a:pt x="382" y="82"/>
                  <a:pt x="368" y="50"/>
                </a:cubicBezTo>
                <a:cubicBezTo>
                  <a:pt x="344" y="4"/>
                  <a:pt x="273" y="0"/>
                  <a:pt x="192" y="3"/>
                </a:cubicBezTo>
              </a:path>
            </a:pathLst>
          </a:custGeom>
          <a:solidFill>
            <a:srgbClr val="FC6C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 name="Title 3">
            <a:extLst>
              <a:ext uri="{FF2B5EF4-FFF2-40B4-BE49-F238E27FC236}">
                <a16:creationId xmlns:a16="http://schemas.microsoft.com/office/drawing/2014/main" id="{440B0EBB-EF33-4F12-9096-43EB9F4A4D8E}"/>
              </a:ext>
            </a:extLst>
          </p:cNvPr>
          <p:cNvSpPr txBox="1">
            <a:spLocks/>
          </p:cNvSpPr>
          <p:nvPr/>
        </p:nvSpPr>
        <p:spPr>
          <a:xfrm>
            <a:off x="628650" y="2793752"/>
            <a:ext cx="7886700" cy="54784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a:latin typeface="HP001 4 hàng" panose="020B0603050302020204" pitchFamily="34" charset="0"/>
                <a:cs typeface="Times New Roman" pitchFamily="18" charset="0"/>
              </a:rPr>
              <a:t>3. </a:t>
            </a:r>
            <a:r>
              <a:rPr lang="en-US" sz="3200" b="1" i="1" dirty="0" err="1">
                <a:latin typeface="HP001 4 hàng" panose="020B0603050302020204" pitchFamily="34" charset="0"/>
                <a:cs typeface="Times New Roman" pitchFamily="18" charset="0"/>
              </a:rPr>
              <a:t>Thực</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hành</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đọc</a:t>
            </a:r>
            <a:endParaRPr lang="en-US" sz="3200" b="1" i="1" dirty="0">
              <a:latin typeface="HP001 4 hàng" panose="020B0603050302020204" pitchFamily="34" charset="0"/>
              <a:cs typeface="Times New Roman" pitchFamily="18" charset="0"/>
            </a:endParaRPr>
          </a:p>
        </p:txBody>
      </p:sp>
      <p:sp>
        <p:nvSpPr>
          <p:cNvPr id="7" name="Rectangle: Rounded Corners 6">
            <a:extLst>
              <a:ext uri="{FF2B5EF4-FFF2-40B4-BE49-F238E27FC236}">
                <a16:creationId xmlns:a16="http://schemas.microsoft.com/office/drawing/2014/main" id="{EE984434-F770-41DA-8662-6E88F453BE18}"/>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897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B75EB8-F959-4D18-97C2-97EF601A5FBC}"/>
              </a:ext>
            </a:extLst>
          </p:cNvPr>
          <p:cNvSpPr txBox="1"/>
          <p:nvPr/>
        </p:nvSpPr>
        <p:spPr>
          <a:xfrm>
            <a:off x="193790" y="610618"/>
            <a:ext cx="8834084" cy="2246769"/>
          </a:xfrm>
          <a:prstGeom prst="rect">
            <a:avLst/>
          </a:prstGeom>
          <a:noFill/>
        </p:spPr>
        <p:txBody>
          <a:bodyPr wrap="square" rtlCol="0">
            <a:spAutoFit/>
          </a:bodyPr>
          <a:lstStyle/>
          <a:p>
            <a:pPr algn="just">
              <a:defRPr/>
            </a:pP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Lúc ấy, tôi đang đi trên phố. Một người ăn xin già lọm khọm đứng ngay trước mặt tôi. </a:t>
            </a:r>
          </a:p>
          <a:p>
            <a:pPr algn="just">
              <a:defRPr/>
            </a:pPr>
            <a:r>
              <a:rPr lang="vi-VN" sz="2000" dirty="0">
                <a:solidFill>
                  <a:schemeClr val="accent2">
                    <a:lumMod val="75000"/>
                  </a:schemeClr>
                </a:solidFill>
                <a:latin typeface="Times New Roman" pitchFamily="18" charset="0"/>
                <a:cs typeface="Times New Roman" pitchFamily="18" charset="0"/>
              </a:rPr>
              <a:t>    </a:t>
            </a: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Đôi mắt ông lão đỏ đọc và giàn giụa nước mắt. Đôi môi tái nhợt, áo quần tả tơi thảm hại... Chao ôi! Cảnh nghèo đói đã gặm nát con người đau khổ kia thành xấu xí biết nhường nào!</a:t>
            </a:r>
          </a:p>
          <a:p>
            <a:pPr algn="just">
              <a:defRPr/>
            </a:pPr>
            <a:r>
              <a:rPr lang="vi-VN" sz="2000" dirty="0">
                <a:solidFill>
                  <a:schemeClr val="accent2">
                    <a:lumMod val="75000"/>
                  </a:schemeClr>
                </a:solidFill>
                <a:latin typeface="Times New Roman" pitchFamily="18" charset="0"/>
                <a:cs typeface="Times New Roman" pitchFamily="18" charset="0"/>
              </a:rPr>
              <a:t>    </a:t>
            </a: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Ông già chìa trước mặt tôi bàn tay sưng húp, bẩn thỉu. Ông rên rỉ cầu xin cứu giúp.</a:t>
            </a:r>
            <a:endParaRPr lang="en-US" sz="2000" b="1" dirty="0">
              <a:solidFill>
                <a:schemeClr val="accent2">
                  <a:lumMod val="75000"/>
                </a:schemeClr>
              </a:solidFill>
              <a:latin typeface="HP001 4 hàng" panose="020B0603050302020204" pitchFamily="34" charset="0"/>
            </a:endParaRPr>
          </a:p>
        </p:txBody>
      </p:sp>
      <p:sp>
        <p:nvSpPr>
          <p:cNvPr id="12" name="TextBox 11">
            <a:extLst>
              <a:ext uri="{FF2B5EF4-FFF2-40B4-BE49-F238E27FC236}">
                <a16:creationId xmlns:a16="http://schemas.microsoft.com/office/drawing/2014/main" id="{F41E766A-23C6-4CE2-83CF-CBA6941AED39}"/>
              </a:ext>
            </a:extLst>
          </p:cNvPr>
          <p:cNvSpPr txBox="1"/>
          <p:nvPr/>
        </p:nvSpPr>
        <p:spPr>
          <a:xfrm>
            <a:off x="157516" y="4599003"/>
            <a:ext cx="8567531" cy="1938992"/>
          </a:xfrm>
          <a:prstGeom prst="rect">
            <a:avLst/>
          </a:prstGeom>
          <a:noFill/>
        </p:spPr>
        <p:txBody>
          <a:bodyPr wrap="square" rtlCol="0">
            <a:spAutoFit/>
          </a:bodyPr>
          <a:lstStyle/>
          <a:p>
            <a:pPr algn="just">
              <a:defRPr/>
            </a:pP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defRPr/>
            </a:pP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 Cháu ơi, cảm ơn cháu! Như vậy là cháu đã cho lão rồi. - Ông lão nói bằng giọng khản đặc.</a:t>
            </a:r>
          </a:p>
          <a:p>
            <a:pPr algn="just">
              <a:defRPr/>
            </a:pPr>
            <a:r>
              <a:rPr lang="vi-VN" sz="2000" dirty="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Khi ấy, tôi chợt hiểu rằng: cả tôi nữa, tôi cũng vừa nhận được chút gì của ông lão.</a:t>
            </a:r>
          </a:p>
        </p:txBody>
      </p:sp>
      <p:sp>
        <p:nvSpPr>
          <p:cNvPr id="13" name="TextBox 12">
            <a:extLst>
              <a:ext uri="{FF2B5EF4-FFF2-40B4-BE49-F238E27FC236}">
                <a16:creationId xmlns:a16="http://schemas.microsoft.com/office/drawing/2014/main" id="{5E6C6FC6-CBC5-4888-9424-C7F736599764}"/>
              </a:ext>
            </a:extLst>
          </p:cNvPr>
          <p:cNvSpPr txBox="1"/>
          <p:nvPr/>
        </p:nvSpPr>
        <p:spPr>
          <a:xfrm>
            <a:off x="78758" y="2832449"/>
            <a:ext cx="8986484" cy="1631216"/>
          </a:xfrm>
          <a:prstGeom prst="rect">
            <a:avLst/>
          </a:prstGeom>
          <a:noFill/>
        </p:spPr>
        <p:txBody>
          <a:bodyPr wrap="square" rtlCol="0">
            <a:spAutoFit/>
          </a:bodyPr>
          <a:lstStyle/>
          <a:p>
            <a:pPr algn="just">
              <a:defRPr/>
            </a:pP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defRPr/>
            </a:pPr>
            <a:r>
              <a:rPr lang="vi-VN" sz="200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Người ăn xin vẫn đợi tôi. Tay vẫn chìa ra, run lẩy bẩy.</a:t>
            </a:r>
          </a:p>
          <a:p>
            <a:pPr algn="just">
              <a:defRPr/>
            </a:pPr>
            <a:r>
              <a:rPr lang="vi-VN" sz="200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Tôi chẳng biết làm cách nào. Tôi nắm chặt lấy bàn tay run rẩy kia:</a:t>
            </a:r>
          </a:p>
          <a:p>
            <a:pPr algn="just">
              <a:defRPr/>
            </a:pP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Ông đừng giận cháu, cháu không có gì để cho ông cả.</a:t>
            </a:r>
          </a:p>
        </p:txBody>
      </p:sp>
      <p:sp>
        <p:nvSpPr>
          <p:cNvPr id="18" name="TextBox 17">
            <a:extLst>
              <a:ext uri="{FF2B5EF4-FFF2-40B4-BE49-F238E27FC236}">
                <a16:creationId xmlns:a16="http://schemas.microsoft.com/office/drawing/2014/main" id="{AB87D7B3-E769-4234-9575-E53AD3E36743}"/>
              </a:ext>
            </a:extLst>
          </p:cNvPr>
          <p:cNvSpPr txBox="1"/>
          <p:nvPr/>
        </p:nvSpPr>
        <p:spPr>
          <a:xfrm>
            <a:off x="4441281" y="6396335"/>
            <a:ext cx="5040943" cy="461665"/>
          </a:xfrm>
          <a:prstGeom prst="rect">
            <a:avLst/>
          </a:prstGeom>
          <a:noFill/>
        </p:spPr>
        <p:txBody>
          <a:bodyPr wrap="square" rtlCol="0">
            <a:spAutoFit/>
          </a:bodyPr>
          <a:lstStyle/>
          <a:p>
            <a:pPr algn="ctr"/>
            <a:r>
              <a:rPr lang="en-US" sz="2400" i="1" dirty="0">
                <a:solidFill>
                  <a:prstClr val="black"/>
                </a:solidFill>
                <a:latin typeface="Times New Roman" pitchFamily="18" charset="0"/>
                <a:cs typeface="Times New Roman" pitchFamily="18" charset="0"/>
              </a:rPr>
              <a:t>T</a:t>
            </a:r>
            <a:r>
              <a:rPr lang="vi-VN" sz="2400" i="1" dirty="0">
                <a:solidFill>
                  <a:prstClr val="black"/>
                </a:solidFill>
                <a:latin typeface="Times New Roman" pitchFamily="18" charset="0"/>
                <a:cs typeface="Times New Roman" pitchFamily="18" charset="0"/>
              </a:rPr>
              <a:t>heo</a:t>
            </a:r>
            <a:r>
              <a:rPr lang="vi-VN" sz="2400" dirty="0">
                <a:solidFill>
                  <a:prstClr val="black"/>
                </a:solidFill>
                <a:latin typeface="Times New Roman" pitchFamily="18" charset="0"/>
                <a:cs typeface="Times New Roman" pitchFamily="18" charset="0"/>
              </a:rPr>
              <a:t> </a:t>
            </a:r>
            <a:r>
              <a:rPr lang="vi-VN" sz="2400" b="1" dirty="0">
                <a:solidFill>
                  <a:prstClr val="black"/>
                </a:solidFill>
                <a:latin typeface="Times New Roman" pitchFamily="18" charset="0"/>
                <a:cs typeface="Times New Roman" pitchFamily="18" charset="0"/>
              </a:rPr>
              <a:t>Tuốc-ghê-nhép</a:t>
            </a:r>
            <a:endParaRPr lang="en-US" sz="2400" b="1" dirty="0">
              <a:latin typeface="HP001 4 hàng" panose="020B0603050302020204" pitchFamily="34" charset="0"/>
            </a:endParaRPr>
          </a:p>
        </p:txBody>
      </p:sp>
      <p:sp>
        <p:nvSpPr>
          <p:cNvPr id="20" name="Rectangle: Rounded Corners 19">
            <a:extLst>
              <a:ext uri="{FF2B5EF4-FFF2-40B4-BE49-F238E27FC236}">
                <a16:creationId xmlns:a16="http://schemas.microsoft.com/office/drawing/2014/main" id="{413C3084-463C-4D7B-AC2B-EE4D71A05BB0}"/>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E7C2D5F-19F9-412C-8FB1-ED5EC06DCD91}"/>
              </a:ext>
            </a:extLst>
          </p:cNvPr>
          <p:cNvSpPr txBox="1"/>
          <p:nvPr/>
        </p:nvSpPr>
        <p:spPr>
          <a:xfrm>
            <a:off x="2299628" y="161736"/>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758855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E40A59-9F5B-411A-B118-D2ACFF1FA51F}"/>
              </a:ext>
            </a:extLst>
          </p:cNvPr>
          <p:cNvGrpSpPr/>
          <p:nvPr/>
        </p:nvGrpSpPr>
        <p:grpSpPr>
          <a:xfrm>
            <a:off x="4983358" y="278455"/>
            <a:ext cx="2461061" cy="732580"/>
            <a:chOff x="1525587" y="1078319"/>
            <a:chExt cx="2461061" cy="732580"/>
          </a:xfrm>
        </p:grpSpPr>
        <p:sp>
          <p:nvSpPr>
            <p:cNvPr id="5" name="矩形 16">
              <a:extLst>
                <a:ext uri="{FF2B5EF4-FFF2-40B4-BE49-F238E27FC236}">
                  <a16:creationId xmlns:a16="http://schemas.microsoft.com/office/drawing/2014/main" id="{909B0119-7C0C-4114-AF2D-24D35BA04EF8}"/>
                </a:ext>
              </a:extLst>
            </p:cNvPr>
            <p:cNvSpPr/>
            <p:nvPr/>
          </p:nvSpPr>
          <p:spPr>
            <a:xfrm>
              <a:off x="1525587" y="1078319"/>
              <a:ext cx="2461061" cy="732580"/>
            </a:xfrm>
            <a:prstGeom prst="rect">
              <a:avLst/>
            </a:prstGeom>
            <a:solidFill>
              <a:srgbClr val="EE9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4" name="文本框 17">
              <a:extLst>
                <a:ext uri="{FF2B5EF4-FFF2-40B4-BE49-F238E27FC236}">
                  <a16:creationId xmlns:a16="http://schemas.microsoft.com/office/drawing/2014/main" id="{90FEC3E0-C4B4-418D-A97B-D94F30BE245D}"/>
                </a:ext>
              </a:extLst>
            </p:cNvPr>
            <p:cNvSpPr txBox="1"/>
            <p:nvPr/>
          </p:nvSpPr>
          <p:spPr>
            <a:xfrm>
              <a:off x="1679019" y="1078391"/>
              <a:ext cx="2307629" cy="732508"/>
            </a:xfrm>
            <a:prstGeom prst="rect">
              <a:avLst/>
            </a:prstGeom>
            <a:noFill/>
          </p:spPr>
          <p:txBody>
            <a:bodyPr wrap="square" rtlCol="0">
              <a:spAutoFit/>
            </a:bodyPr>
            <a:lstStyle/>
            <a:p>
              <a:pPr algn="just">
                <a:lnSpc>
                  <a:spcPct val="130000"/>
                </a:lnSpc>
              </a:pPr>
              <a:r>
                <a:rPr lang="en-US" altLang="zh-CN" sz="3200" b="1" dirty="0" err="1">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Khởi</a:t>
              </a:r>
              <a:r>
                <a:rPr lang="en-US" altLang="zh-CN" sz="3200" b="1" dirty="0">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 </a:t>
              </a:r>
              <a:r>
                <a:rPr lang="en-US" altLang="zh-CN" sz="3200" b="1" dirty="0" err="1">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động</a:t>
              </a:r>
              <a:endParaRPr lang="zh-CN" altLang="en-US" sz="3200" b="1" dirty="0">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endParaRPr>
            </a:p>
          </p:txBody>
        </p:sp>
      </p:grpSp>
      <p:sp>
        <p:nvSpPr>
          <p:cNvPr id="14" name="Rectangle: Rounded Corners 13">
            <a:extLst>
              <a:ext uri="{FF2B5EF4-FFF2-40B4-BE49-F238E27FC236}">
                <a16:creationId xmlns:a16="http://schemas.microsoft.com/office/drawing/2014/main" id="{F569C2D6-7C65-4A49-8DE0-3060D6CCEE46}"/>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图片 12293" descr="26">
            <a:extLst>
              <a:ext uri="{FF2B5EF4-FFF2-40B4-BE49-F238E27FC236}">
                <a16:creationId xmlns:a16="http://schemas.microsoft.com/office/drawing/2014/main" id="{CC6238BF-61DB-4C60-8701-F8E508370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581809">
            <a:off x="662857" y="932257"/>
            <a:ext cx="6304869" cy="4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a:extLst>
              <a:ext uri="{FF2B5EF4-FFF2-40B4-BE49-F238E27FC236}">
                <a16:creationId xmlns:a16="http://schemas.microsoft.com/office/drawing/2014/main" id="{2B71CA17-F27A-4452-B7AD-BD57D1D52287}"/>
              </a:ext>
            </a:extLst>
          </p:cNvPr>
          <p:cNvSpPr txBox="1">
            <a:spLocks noChangeArrowheads="1"/>
          </p:cNvSpPr>
          <p:nvPr/>
        </p:nvSpPr>
        <p:spPr bwMode="auto">
          <a:xfrm>
            <a:off x="1990135" y="2644170"/>
            <a:ext cx="51023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err="1">
                <a:solidFill>
                  <a:srgbClr val="000000"/>
                </a:solidFill>
                <a:latin typeface="Times New Roman" panose="02020603050405020304" pitchFamily="18" charset="0"/>
                <a:cs typeface="Times New Roman" panose="02020603050405020304" pitchFamily="18" charset="0"/>
              </a:rPr>
              <a:t>Đọc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toàn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bài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i="1" dirty="0" err="1">
                <a:solidFill>
                  <a:srgbClr val="00B050"/>
                </a:solidFill>
                <a:latin typeface="Times New Roman" panose="02020603050405020304" pitchFamily="18" charset="0"/>
                <a:cs typeface="Times New Roman" panose="02020603050405020304" pitchFamily="18" charset="0"/>
              </a:rPr>
              <a:t>Thư</a:t>
            </a:r>
            <a:r>
              <a:rPr lang="en-US" altLang="en-US" sz="3200" b="1" i="1" dirty="0">
                <a:solidFill>
                  <a:srgbClr val="00B050"/>
                </a:solidFill>
                <a:latin typeface="Times New Roman" panose="02020603050405020304" pitchFamily="18" charset="0"/>
                <a:cs typeface="Times New Roman" panose="02020603050405020304" pitchFamily="18" charset="0"/>
              </a:rPr>
              <a:t> </a:t>
            </a:r>
            <a:r>
              <a:rPr lang="en-US" altLang="en-US" sz="3200" b="1" i="1" dirty="0" err="1">
                <a:solidFill>
                  <a:srgbClr val="00B050"/>
                </a:solidFill>
                <a:latin typeface="Times New Roman" panose="02020603050405020304" pitchFamily="18" charset="0"/>
                <a:cs typeface="Times New Roman" panose="02020603050405020304" pitchFamily="18" charset="0"/>
              </a:rPr>
              <a:t>thăm</a:t>
            </a:r>
            <a:r>
              <a:rPr lang="en-US" altLang="en-US" sz="3200" b="1" i="1" dirty="0">
                <a:solidFill>
                  <a:srgbClr val="00B050"/>
                </a:solidFill>
                <a:latin typeface="Times New Roman" panose="02020603050405020304" pitchFamily="18" charset="0"/>
                <a:cs typeface="Times New Roman" panose="02020603050405020304" pitchFamily="18" charset="0"/>
              </a:rPr>
              <a:t> </a:t>
            </a:r>
            <a:r>
              <a:rPr lang="en-US" altLang="en-US" sz="3200" b="1" i="1" dirty="0" err="1">
                <a:solidFill>
                  <a:srgbClr val="00B050"/>
                </a:solidFill>
                <a:latin typeface="Times New Roman" panose="02020603050405020304" pitchFamily="18" charset="0"/>
                <a:cs typeface="Times New Roman" panose="02020603050405020304" pitchFamily="18" charset="0"/>
              </a:rPr>
              <a:t>bạn</a:t>
            </a:r>
            <a:r>
              <a:rPr lang="en-US" altLang="en-US" sz="3200" b="1" i="1" dirty="0">
                <a:solidFill>
                  <a:srgbClr val="00B050"/>
                </a:solidFill>
                <a:latin typeface="Times New Roman" panose="02020603050405020304" pitchFamily="18" charset="0"/>
                <a:cs typeface="Times New Roman" panose="02020603050405020304" pitchFamily="18" charset="0"/>
              </a:rPr>
              <a:t> </a:t>
            </a:r>
          </a:p>
          <a:p>
            <a:pPr algn="ctr" eaLnBrk="1" hangingPunct="1">
              <a:lnSpc>
                <a:spcPct val="100000"/>
              </a:lnSpc>
              <a:spcBef>
                <a:spcPct val="0"/>
              </a:spcBef>
              <a:buFontTx/>
              <a:buNone/>
            </a:pPr>
            <a:r>
              <a:rPr lang="en-US" altLang="en-US" sz="3200" b="1" dirty="0" err="1">
                <a:solidFill>
                  <a:srgbClr val="000000"/>
                </a:solidFill>
                <a:latin typeface="Times New Roman" panose="02020603050405020304" pitchFamily="18" charset="0"/>
                <a:cs typeface="Times New Roman" panose="02020603050405020304" pitchFamily="18" charset="0"/>
              </a:rPr>
              <a:t>và</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ghi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Đ</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trước</a:t>
            </a:r>
            <a:r>
              <a:rPr lang="en-US" altLang="en-US" sz="3200" b="1" dirty="0">
                <a:solidFill>
                  <a:srgbClr val="000000"/>
                </a:solidFill>
                <a:latin typeface="Times New Roman" panose="02020603050405020304" pitchFamily="18" charset="0"/>
                <a:cs typeface="Times New Roman" panose="02020603050405020304" pitchFamily="18" charset="0"/>
              </a:rPr>
              <a:t> ý </a:t>
            </a:r>
            <a:r>
              <a:rPr lang="en-US" altLang="en-US" sz="3200" b="1" dirty="0" err="1">
                <a:solidFill>
                  <a:srgbClr val="000000"/>
                </a:solidFill>
                <a:latin typeface="Times New Roman" panose="02020603050405020304" pitchFamily="18" charset="0"/>
                <a:cs typeface="Times New Roman" panose="02020603050405020304" pitchFamily="18" charset="0"/>
              </a:rPr>
              <a:t>trả</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lời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đúng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S</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trước</a:t>
            </a:r>
            <a:r>
              <a:rPr lang="en-US" altLang="en-US" sz="3200" b="1" dirty="0">
                <a:solidFill>
                  <a:srgbClr val="000000"/>
                </a:solidFill>
                <a:latin typeface="Times New Roman" panose="02020603050405020304" pitchFamily="18" charset="0"/>
                <a:cs typeface="Times New Roman" panose="02020603050405020304" pitchFamily="18" charset="0"/>
              </a:rPr>
              <a:t> ý </a:t>
            </a:r>
            <a:r>
              <a:rPr lang="en-US" altLang="en-US" sz="3200" b="1" dirty="0" err="1">
                <a:solidFill>
                  <a:srgbClr val="000000"/>
                </a:solidFill>
                <a:latin typeface="Times New Roman" panose="02020603050405020304" pitchFamily="18" charset="0"/>
                <a:cs typeface="Times New Roman" panose="02020603050405020304" pitchFamily="18" charset="0"/>
              </a:rPr>
              <a:t>trả</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lời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sai</a:t>
            </a:r>
            <a:r>
              <a:rPr lang="en-US" altLang="en-US" sz="3200"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82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5ED7-27C5-4089-92CD-519D079937F0}"/>
              </a:ext>
            </a:extLst>
          </p:cNvPr>
          <p:cNvSpPr>
            <a:spLocks noGrp="1"/>
          </p:cNvSpPr>
          <p:nvPr>
            <p:ph type="title"/>
          </p:nvPr>
        </p:nvSpPr>
        <p:spPr>
          <a:xfrm>
            <a:off x="-1" y="563909"/>
            <a:ext cx="9356035" cy="1325563"/>
          </a:xfrm>
        </p:spPr>
        <p:txBody>
          <a:bodyPr>
            <a:normAutofit fontScale="90000"/>
          </a:bodyPr>
          <a:lstStyle/>
          <a:p>
            <a:pPr eaLnBrk="1" hangingPunct="1">
              <a:spcBef>
                <a:spcPct val="0"/>
              </a:spcBef>
              <a:buFontTx/>
              <a:buNone/>
            </a:pPr>
            <a:r>
              <a:rPr lang="en-US"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nhẹ</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nhàng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thương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cảm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ngậm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ngùi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xót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xa</a:t>
            </a:r>
            <a:r>
              <a:rPr lang="en-US" altLang="en-US" sz="4400" b="1" dirty="0">
                <a:solidFill>
                  <a:srgbClr val="FF0000"/>
                </a:solidFill>
                <a:latin typeface="Times New Roman" panose="02020603050405020304" pitchFamily="18" charset="0"/>
                <a:cs typeface="Times New Roman" panose="02020603050405020304" pitchFamily="18" charset="0"/>
              </a:rPr>
              <a:t/>
            </a:r>
            <a:br>
              <a:rPr lang="en-US" altLang="en-US" sz="4400" b="1"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Text Box 6">
            <a:extLst>
              <a:ext uri="{FF2B5EF4-FFF2-40B4-BE49-F238E27FC236}">
                <a16:creationId xmlns:a16="http://schemas.microsoft.com/office/drawing/2014/main" id="{A754F0FA-3B62-4A9B-BA7C-BF4CA3F10887}"/>
              </a:ext>
            </a:extLst>
          </p:cNvPr>
          <p:cNvSpPr txBox="1">
            <a:spLocks noChangeArrowheads="1"/>
          </p:cNvSpPr>
          <p:nvPr/>
        </p:nvSpPr>
        <p:spPr bwMode="auto">
          <a:xfrm>
            <a:off x="585856" y="1746251"/>
            <a:ext cx="822683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i="1" dirty="0">
                <a:solidFill>
                  <a:srgbClr val="0033CC"/>
                </a:solidFill>
                <a:latin typeface="Times New Roman" panose="02020603050405020304" pitchFamily="18" charset="0"/>
                <a:cs typeface="Times New Roman" panose="02020603050405020304" pitchFamily="18" charset="0"/>
              </a:rPr>
              <a:t>-</a:t>
            </a:r>
            <a:r>
              <a:rPr lang="en-US" altLang="en-US" sz="3000" b="1" i="1" dirty="0" err="1">
                <a:solidFill>
                  <a:srgbClr val="0033CC"/>
                </a:solidFill>
                <a:latin typeface="Times New Roman" panose="02020603050405020304" pitchFamily="18" charset="0"/>
                <a:cs typeface="Times New Roman" panose="02020603050405020304" pitchFamily="18" charset="0"/>
              </a:rPr>
              <a:t>Lời</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của</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cậu</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bé</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xót</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thương</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ông</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lão</a:t>
            </a:r>
            <a:r>
              <a:rPr lang="en-US" altLang="en-US" sz="3000" b="1" i="1" dirty="0">
                <a:solidFill>
                  <a:srgbClr val="0033CC"/>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000" b="1" i="1" dirty="0">
                <a:solidFill>
                  <a:srgbClr val="0033CC"/>
                </a:solidFill>
                <a:latin typeface="Times New Roman" panose="02020603050405020304" pitchFamily="18" charset="0"/>
                <a:cs typeface="Times New Roman" panose="02020603050405020304" pitchFamily="18" charset="0"/>
              </a:rPr>
              <a:t>-</a:t>
            </a:r>
            <a:r>
              <a:rPr lang="en-US" altLang="en-US" sz="3000" b="1" i="1" dirty="0" err="1">
                <a:solidFill>
                  <a:srgbClr val="0033CC"/>
                </a:solidFill>
                <a:latin typeface="Times New Roman" panose="02020603050405020304" pitchFamily="18" charset="0"/>
                <a:cs typeface="Times New Roman" panose="02020603050405020304" pitchFamily="18" charset="0"/>
              </a:rPr>
              <a:t>Lời</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của</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ông</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lão</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xúc</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động</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trước</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tấm</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lòng</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của</a:t>
            </a:r>
            <a:r>
              <a:rPr lang="en-US" altLang="en-US" sz="3000"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cậu</a:t>
            </a:r>
            <a:r>
              <a:rPr lang="en-US" altLang="en-US" sz="3000" b="1" i="1" dirty="0">
                <a:solidFill>
                  <a:srgbClr val="0033CC"/>
                </a:solidFill>
                <a:latin typeface="Times New Roman" panose="02020603050405020304" pitchFamily="18" charset="0"/>
                <a:cs typeface="Times New Roman" panose="02020603050405020304" pitchFamily="18" charset="0"/>
              </a:rPr>
              <a:t> </a:t>
            </a:r>
            <a:r>
              <a:rPr lang="en-US" altLang="en-US" sz="3000" b="1" i="1" dirty="0" err="1">
                <a:solidFill>
                  <a:srgbClr val="0033CC"/>
                </a:solidFill>
                <a:latin typeface="Times New Roman" panose="02020603050405020304" pitchFamily="18" charset="0"/>
                <a:cs typeface="Times New Roman" panose="02020603050405020304" pitchFamily="18" charset="0"/>
              </a:rPr>
              <a:t>bé</a:t>
            </a:r>
            <a:r>
              <a:rPr lang="en-US" altLang="en-US" sz="3000" b="1" i="1" dirty="0">
                <a:solidFill>
                  <a:srgbClr val="0033CC"/>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49E890F9-9D50-475B-A60B-649C153C2749}"/>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9293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237" y="109749"/>
            <a:ext cx="3578225" cy="461665"/>
          </a:xfrm>
          <a:prstGeom prst="rect">
            <a:avLst/>
          </a:prstGeom>
          <a:noFill/>
        </p:spPr>
        <p:txBody>
          <a:bodyPr wrap="square" rtlCol="0">
            <a:spAutoFit/>
          </a:bodyPr>
          <a:lstStyle/>
          <a:p>
            <a:r>
              <a:rPr lang="en-US" sz="2400" b="1" i="1" dirty="0" err="1">
                <a:solidFill>
                  <a:schemeClr val="tx1">
                    <a:lumMod val="95000"/>
                    <a:lumOff val="5000"/>
                  </a:schemeClr>
                </a:solidFill>
                <a:latin typeface="Times New Roman" pitchFamily="18" charset="0"/>
                <a:cs typeface="Times New Roman" pitchFamily="18" charset="0"/>
              </a:rPr>
              <a:t>Luyện</a:t>
            </a:r>
            <a:r>
              <a:rPr lang="en-US" sz="2400" b="1" i="1" dirty="0">
                <a:solidFill>
                  <a:schemeClr val="tx1">
                    <a:lumMod val="95000"/>
                    <a:lumOff val="5000"/>
                  </a:schemeClr>
                </a:solidFill>
                <a:latin typeface="Times New Roman" pitchFamily="18" charset="0"/>
                <a:cs typeface="Times New Roman" pitchFamily="18" charset="0"/>
              </a:rPr>
              <a:t> </a:t>
            </a:r>
            <a:r>
              <a:rPr lang="en-US" sz="2400" b="1" i="1" dirty="0" err="1">
                <a:solidFill>
                  <a:schemeClr val="tx1">
                    <a:lumMod val="95000"/>
                    <a:lumOff val="5000"/>
                  </a:schemeClr>
                </a:solidFill>
                <a:latin typeface="Times New Roman" pitchFamily="18" charset="0"/>
                <a:cs typeface="Times New Roman" pitchFamily="18" charset="0"/>
              </a:rPr>
              <a:t>đọc</a:t>
            </a:r>
            <a:r>
              <a:rPr lang="en-US" sz="2400" b="1" i="1" dirty="0">
                <a:solidFill>
                  <a:schemeClr val="tx1">
                    <a:lumMod val="95000"/>
                    <a:lumOff val="5000"/>
                  </a:schemeClr>
                </a:solidFill>
                <a:latin typeface="Times New Roman" pitchFamily="18" charset="0"/>
                <a:cs typeface="Times New Roman" pitchFamily="18" charset="0"/>
              </a:rPr>
              <a:t> </a:t>
            </a:r>
            <a:r>
              <a:rPr lang="en-US" sz="2400" b="1" i="1" dirty="0" err="1">
                <a:solidFill>
                  <a:schemeClr val="tx1">
                    <a:lumMod val="95000"/>
                    <a:lumOff val="5000"/>
                  </a:schemeClr>
                </a:solidFill>
                <a:latin typeface="Times New Roman" pitchFamily="18" charset="0"/>
                <a:cs typeface="Times New Roman" pitchFamily="18" charset="0"/>
              </a:rPr>
              <a:t>diễn</a:t>
            </a:r>
            <a:r>
              <a:rPr lang="en-US" sz="2400" b="1" i="1" dirty="0">
                <a:solidFill>
                  <a:schemeClr val="tx1">
                    <a:lumMod val="95000"/>
                    <a:lumOff val="5000"/>
                  </a:schemeClr>
                </a:solidFill>
                <a:latin typeface="Times New Roman" pitchFamily="18" charset="0"/>
                <a:cs typeface="Times New Roman" pitchFamily="18" charset="0"/>
              </a:rPr>
              <a:t> </a:t>
            </a:r>
            <a:r>
              <a:rPr lang="en-US" sz="2400" b="1" i="1" dirty="0" err="1">
                <a:solidFill>
                  <a:schemeClr val="tx1">
                    <a:lumMod val="95000"/>
                    <a:lumOff val="5000"/>
                  </a:schemeClr>
                </a:solidFill>
                <a:latin typeface="Times New Roman" pitchFamily="18" charset="0"/>
                <a:cs typeface="Times New Roman" pitchFamily="18" charset="0"/>
              </a:rPr>
              <a:t>cảm</a:t>
            </a:r>
            <a:r>
              <a:rPr lang="en-US" sz="2400" b="1" i="1" dirty="0">
                <a:solidFill>
                  <a:schemeClr val="tx1">
                    <a:lumMod val="95000"/>
                    <a:lumOff val="5000"/>
                  </a:schemeClr>
                </a:solidFill>
                <a:latin typeface="Times New Roman" pitchFamily="18" charset="0"/>
                <a:cs typeface="Times New Roman" pitchFamily="18" charset="0"/>
              </a:rPr>
              <a:t>:</a:t>
            </a:r>
          </a:p>
        </p:txBody>
      </p:sp>
      <p:sp>
        <p:nvSpPr>
          <p:cNvPr id="23" name="Rectangle: Rounded Corners 22">
            <a:extLst>
              <a:ext uri="{FF2B5EF4-FFF2-40B4-BE49-F238E27FC236}">
                <a16:creationId xmlns:a16="http://schemas.microsoft.com/office/drawing/2014/main" id="{78087317-6B17-4E46-97B8-1F89995D92BE}"/>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4">
            <a:extLst>
              <a:ext uri="{FF2B5EF4-FFF2-40B4-BE49-F238E27FC236}">
                <a16:creationId xmlns:a16="http://schemas.microsoft.com/office/drawing/2014/main" id="{F87D7B14-9465-4C65-ABAA-AE87EF9E0F9F}"/>
              </a:ext>
            </a:extLst>
          </p:cNvPr>
          <p:cNvSpPr txBox="1">
            <a:spLocks noChangeArrowheads="1"/>
          </p:cNvSpPr>
          <p:nvPr/>
        </p:nvSpPr>
        <p:spPr bwMode="auto">
          <a:xfrm>
            <a:off x="119269" y="1221823"/>
            <a:ext cx="8905461"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ts val="750"/>
              </a:spcBef>
              <a:buFont typeface="Arial" panose="020B0604020202020204" pitchFamily="34" charset="0"/>
              <a:buNone/>
            </a:pPr>
            <a:r>
              <a:rPr lang="en-US" altLang="en-US" dirty="0">
                <a:solidFill>
                  <a:srgbClr val="203864"/>
                </a:solidFill>
                <a:latin typeface="Times New Roman" panose="02020603050405020304" pitchFamily="18" charset="0"/>
                <a:cs typeface="Times New Roman" panose="02020603050405020304" pitchFamily="18" charset="0"/>
              </a:rPr>
              <a:t>      T</a:t>
            </a:r>
            <a:r>
              <a:rPr lang="vi-VN" altLang="en-US" dirty="0">
                <a:solidFill>
                  <a:srgbClr val="203864"/>
                </a:solidFill>
                <a:latin typeface="Times New Roman" panose="02020603050405020304" pitchFamily="18" charset="0"/>
                <a:cs typeface="Times New Roman" panose="02020603050405020304" pitchFamily="18" charset="0"/>
              </a:rPr>
              <a:t>ôi </a:t>
            </a:r>
            <a:r>
              <a:rPr lang="vi-VN" altLang="en-US" dirty="0">
                <a:latin typeface="Times New Roman" panose="02020603050405020304" pitchFamily="18" charset="0"/>
                <a:cs typeface="Times New Roman" panose="02020603050405020304" pitchFamily="18" charset="0"/>
              </a:rPr>
              <a:t>chẳng biết làm cách nào. Tôi </a:t>
            </a:r>
            <a:r>
              <a:rPr lang="vi-VN" altLang="en-US" b="1" dirty="0">
                <a:solidFill>
                  <a:srgbClr val="FF0000"/>
                </a:solidFill>
                <a:latin typeface="Times New Roman" panose="02020603050405020304" pitchFamily="18" charset="0"/>
                <a:cs typeface="Times New Roman" panose="02020603050405020304" pitchFamily="18" charset="0"/>
              </a:rPr>
              <a:t>nắm chặt </a:t>
            </a:r>
            <a:r>
              <a:rPr lang="vi-VN" altLang="en-US" dirty="0">
                <a:latin typeface="Times New Roman" panose="02020603050405020304" pitchFamily="18" charset="0"/>
                <a:cs typeface="Times New Roman" panose="02020603050405020304" pitchFamily="18" charset="0"/>
              </a:rPr>
              <a:t>lấy bàn tay </a:t>
            </a:r>
            <a:r>
              <a:rPr lang="vi-VN" altLang="en-US" b="1" dirty="0">
                <a:solidFill>
                  <a:srgbClr val="FF0000"/>
                </a:solidFill>
                <a:latin typeface="Times New Roman" panose="02020603050405020304" pitchFamily="18" charset="0"/>
                <a:cs typeface="Times New Roman" panose="02020603050405020304" pitchFamily="18" charset="0"/>
              </a:rPr>
              <a:t>run rẩy</a:t>
            </a:r>
            <a:r>
              <a:rPr lang="vi-VN" altLang="en-US" dirty="0">
                <a:latin typeface="Times New Roman" panose="02020603050405020304" pitchFamily="18" charset="0"/>
                <a:cs typeface="Times New Roman" panose="02020603050405020304" pitchFamily="18" charset="0"/>
              </a:rPr>
              <a:t> kia:</a:t>
            </a:r>
          </a:p>
          <a:p>
            <a:pPr eaLnBrk="1" hangingPunct="1">
              <a:spcBef>
                <a:spcPts val="750"/>
              </a:spcBef>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 Ông đừng giận cháu, cháu không có gì để cho ông cả.</a:t>
            </a:r>
          </a:p>
          <a:p>
            <a:pPr eaLnBrk="1" hangingPunct="1">
              <a:spcBef>
                <a:spcPts val="750"/>
              </a:spcBef>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Người ăn xin nhìn tôi </a:t>
            </a:r>
            <a:r>
              <a:rPr lang="vi-VN" altLang="en-US" b="1" dirty="0">
                <a:solidFill>
                  <a:srgbClr val="FF0000"/>
                </a:solidFill>
                <a:latin typeface="Times New Roman" panose="02020603050405020304" pitchFamily="18" charset="0"/>
                <a:cs typeface="Times New Roman" panose="02020603050405020304" pitchFamily="18" charset="0"/>
              </a:rPr>
              <a:t>chằm chằm </a:t>
            </a:r>
            <a:r>
              <a:rPr lang="vi-VN" altLang="en-US" dirty="0">
                <a:latin typeface="Times New Roman" panose="02020603050405020304" pitchFamily="18" charset="0"/>
                <a:cs typeface="Times New Roman" panose="02020603050405020304" pitchFamily="18" charset="0"/>
              </a:rPr>
              <a:t>bằng đôi mắt </a:t>
            </a:r>
            <a:r>
              <a:rPr lang="vi-VN" altLang="en-US" b="1" dirty="0">
                <a:solidFill>
                  <a:srgbClr val="FF0000"/>
                </a:solidFill>
                <a:latin typeface="Times New Roman" panose="02020603050405020304" pitchFamily="18" charset="0"/>
                <a:cs typeface="Times New Roman" panose="02020603050405020304" pitchFamily="18" charset="0"/>
              </a:rPr>
              <a:t>ướt đẫm</a:t>
            </a:r>
            <a:r>
              <a:rPr lang="vi-VN" altLang="en-US" dirty="0">
                <a:latin typeface="Times New Roman" panose="02020603050405020304" pitchFamily="18" charset="0"/>
                <a:cs typeface="Times New Roman" panose="02020603050405020304" pitchFamily="18" charset="0"/>
              </a:rPr>
              <a:t>. Đôi môi tái nhợt </a:t>
            </a:r>
            <a:r>
              <a:rPr lang="vi-VN" altLang="en-US" b="1" dirty="0">
                <a:solidFill>
                  <a:srgbClr val="FF0000"/>
                </a:solidFill>
                <a:latin typeface="Times New Roman" panose="02020603050405020304" pitchFamily="18" charset="0"/>
                <a:cs typeface="Times New Roman" panose="02020603050405020304" pitchFamily="18" charset="0"/>
              </a:rPr>
              <a:t>nở nụ cười </a:t>
            </a:r>
            <a:r>
              <a:rPr lang="vi-VN" altLang="en-US" dirty="0">
                <a:latin typeface="Times New Roman" panose="02020603050405020304" pitchFamily="18" charset="0"/>
                <a:cs typeface="Times New Roman" panose="02020603050405020304" pitchFamily="18" charset="0"/>
              </a:rPr>
              <a:t>và tay ông cũng </a:t>
            </a:r>
            <a:r>
              <a:rPr lang="vi-VN" altLang="en-US" b="1" dirty="0">
                <a:solidFill>
                  <a:srgbClr val="FF0000"/>
                </a:solidFill>
                <a:latin typeface="Times New Roman" panose="02020603050405020304" pitchFamily="18" charset="0"/>
                <a:cs typeface="Times New Roman" panose="02020603050405020304" pitchFamily="18" charset="0"/>
              </a:rPr>
              <a:t>xiết lấy </a:t>
            </a:r>
            <a:r>
              <a:rPr lang="vi-VN" altLang="en-US" dirty="0">
                <a:latin typeface="Times New Roman" panose="02020603050405020304" pitchFamily="18" charset="0"/>
                <a:cs typeface="Times New Roman" panose="02020603050405020304" pitchFamily="18" charset="0"/>
              </a:rPr>
              <a:t>tay tôi:</a:t>
            </a:r>
          </a:p>
          <a:p>
            <a:pPr eaLnBrk="1" hangingPunct="1">
              <a:spcBef>
                <a:spcPts val="750"/>
              </a:spcBef>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 Cháu ơi, </a:t>
            </a:r>
            <a:r>
              <a:rPr lang="vi-VN" altLang="en-US" b="1" dirty="0">
                <a:solidFill>
                  <a:srgbClr val="FF0000"/>
                </a:solidFill>
                <a:latin typeface="Times New Roman" panose="02020603050405020304" pitchFamily="18" charset="0"/>
                <a:cs typeface="Times New Roman" panose="02020603050405020304" pitchFamily="18" charset="0"/>
              </a:rPr>
              <a:t>cảm ơn </a:t>
            </a:r>
            <a:r>
              <a:rPr lang="vi-VN" altLang="en-US" dirty="0">
                <a:latin typeface="Times New Roman" panose="02020603050405020304" pitchFamily="18" charset="0"/>
                <a:cs typeface="Times New Roman" panose="02020603050405020304" pitchFamily="18" charset="0"/>
              </a:rPr>
              <a:t>cháu! Như vậy là cháu </a:t>
            </a:r>
            <a:r>
              <a:rPr lang="vi-VN" altLang="en-US" dirty="0">
                <a:solidFill>
                  <a:srgbClr val="FF0000"/>
                </a:solidFill>
                <a:latin typeface="Times New Roman" panose="02020603050405020304" pitchFamily="18" charset="0"/>
                <a:cs typeface="Times New Roman" panose="02020603050405020304" pitchFamily="18" charset="0"/>
              </a:rPr>
              <a:t>đã cho </a:t>
            </a:r>
            <a:r>
              <a:rPr lang="vi-VN" altLang="en-US" dirty="0">
                <a:latin typeface="Times New Roman" panose="02020603050405020304" pitchFamily="18" charset="0"/>
                <a:cs typeface="Times New Roman" panose="02020603050405020304" pitchFamily="18" charset="0"/>
              </a:rPr>
              <a:t>lão rồi. </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Ông lão nói bằng giọng khản đặc.</a:t>
            </a:r>
          </a:p>
          <a:p>
            <a:pPr eaLnBrk="1" hangingPunct="1">
              <a:spcBef>
                <a:spcPts val="750"/>
              </a:spcBef>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Khi ấy, tôi </a:t>
            </a:r>
            <a:r>
              <a:rPr lang="vi-VN" altLang="en-US" b="1" dirty="0">
                <a:solidFill>
                  <a:srgbClr val="FF0000"/>
                </a:solidFill>
                <a:latin typeface="Times New Roman" panose="02020603050405020304" pitchFamily="18" charset="0"/>
                <a:cs typeface="Times New Roman" panose="02020603050405020304" pitchFamily="18" charset="0"/>
              </a:rPr>
              <a:t>chợt hiểu</a:t>
            </a:r>
            <a:r>
              <a:rPr lang="vi-VN" altLang="en-US" dirty="0">
                <a:latin typeface="Times New Roman" panose="02020603050405020304" pitchFamily="18" charset="0"/>
                <a:cs typeface="Times New Roman" panose="02020603050405020304" pitchFamily="18" charset="0"/>
              </a:rPr>
              <a:t> rằng</a:t>
            </a:r>
            <a:r>
              <a:rPr lang="vi-VN" altLang="en-US" b="1" dirty="0">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cả tôi </a:t>
            </a:r>
            <a:r>
              <a:rPr lang="vi-VN" altLang="en-US" dirty="0">
                <a:latin typeface="Times New Roman" panose="02020603050405020304" pitchFamily="18" charset="0"/>
                <a:cs typeface="Times New Roman" panose="02020603050405020304" pitchFamily="18" charset="0"/>
              </a:rPr>
              <a:t>nữa, tôi cũng vừa nhận được chút gì của lão.</a:t>
            </a:r>
            <a:endParaRPr lang="en-US" altLang="en-US"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18EA487-254C-4F06-93CF-036F749BB356}"/>
              </a:ext>
            </a:extLst>
          </p:cNvPr>
          <p:cNvSpPr txBox="1"/>
          <p:nvPr/>
        </p:nvSpPr>
        <p:spPr>
          <a:xfrm>
            <a:off x="2162349" y="620660"/>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5088341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5190-690D-483E-9C35-C97BA43C9E91}"/>
              </a:ext>
            </a:extLst>
          </p:cNvPr>
          <p:cNvSpPr>
            <a:spLocks noGrp="1"/>
          </p:cNvSpPr>
          <p:nvPr>
            <p:ph type="title"/>
          </p:nvPr>
        </p:nvSpPr>
        <p:spPr>
          <a:xfrm>
            <a:off x="1662956" y="1637020"/>
            <a:ext cx="5915025" cy="1604665"/>
          </a:xfrm>
        </p:spPr>
        <p:txBody>
          <a:bodyPr rtlCol="0">
            <a:prstTxWarp prst="textCanUp">
              <a:avLst/>
            </a:prstTxWarp>
            <a:normAutofit/>
          </a:bodyPr>
          <a:lstStyle/>
          <a:p>
            <a:pPr>
              <a:defRPr/>
            </a:pPr>
            <a:r>
              <a:rPr lang="en-US" dirty="0" err="1">
                <a:solidFill>
                  <a:schemeClr val="accent5">
                    <a:lumMod val="50000"/>
                  </a:schemeClr>
                </a:solidFill>
              </a:rPr>
              <a:t>Thi</a:t>
            </a:r>
            <a:r>
              <a:rPr lang="en-US" dirty="0">
                <a:solidFill>
                  <a:schemeClr val="accent5">
                    <a:lumMod val="50000"/>
                  </a:schemeClr>
                </a:solidFill>
              </a:rPr>
              <a:t> </a:t>
            </a:r>
            <a:r>
              <a:rPr lang="en-US" dirty="0" err="1">
                <a:solidFill>
                  <a:schemeClr val="accent5">
                    <a:lumMod val="50000"/>
                  </a:schemeClr>
                </a:solidFill>
              </a:rPr>
              <a:t>đọc</a:t>
            </a:r>
            <a:r>
              <a:rPr lang="en-US" dirty="0">
                <a:solidFill>
                  <a:schemeClr val="accent5">
                    <a:lumMod val="50000"/>
                  </a:schemeClr>
                </a:solidFill>
              </a:rPr>
              <a:t> </a:t>
            </a:r>
            <a:r>
              <a:rPr lang="en-US" dirty="0" err="1">
                <a:solidFill>
                  <a:schemeClr val="accent5">
                    <a:lumMod val="50000"/>
                  </a:schemeClr>
                </a:solidFill>
              </a:rPr>
              <a:t>diễn</a:t>
            </a:r>
            <a:r>
              <a:rPr lang="en-US" dirty="0">
                <a:solidFill>
                  <a:schemeClr val="accent5">
                    <a:lumMod val="50000"/>
                  </a:schemeClr>
                </a:solidFill>
              </a:rPr>
              <a:t> </a:t>
            </a:r>
            <a:r>
              <a:rPr lang="en-US" dirty="0" err="1">
                <a:solidFill>
                  <a:schemeClr val="accent5">
                    <a:lumMod val="50000"/>
                  </a:schemeClr>
                </a:solidFill>
              </a:rPr>
              <a:t>cảm</a:t>
            </a:r>
            <a:endParaRPr lang="en-US" dirty="0">
              <a:solidFill>
                <a:schemeClr val="accent5">
                  <a:lumMod val="50000"/>
                </a:schemeClr>
              </a:solidFill>
            </a:endParaRPr>
          </a:p>
        </p:txBody>
      </p:sp>
      <p:sp>
        <p:nvSpPr>
          <p:cNvPr id="5" name="Rectangle: Rounded Corners 4">
            <a:extLst>
              <a:ext uri="{FF2B5EF4-FFF2-40B4-BE49-F238E27FC236}">
                <a16:creationId xmlns:a16="http://schemas.microsoft.com/office/drawing/2014/main" id="{B87393D7-2E8B-4D46-8892-A8F477E8F3F4}"/>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3;p9">
            <a:extLst>
              <a:ext uri="{FF2B5EF4-FFF2-40B4-BE49-F238E27FC236}">
                <a16:creationId xmlns:a16="http://schemas.microsoft.com/office/drawing/2014/main" id="{21E2F1F1-A1C7-4D22-AF8A-8437B21D8E04}"/>
              </a:ext>
            </a:extLst>
          </p:cNvPr>
          <p:cNvSpPr/>
          <p:nvPr/>
        </p:nvSpPr>
        <p:spPr>
          <a:xfrm>
            <a:off x="2177716" y="2305673"/>
            <a:ext cx="4848725" cy="1524000"/>
          </a:xfrm>
          <a:custGeom>
            <a:avLst/>
            <a:gdLst/>
            <a:ahLst/>
            <a:cxnLst/>
            <a:rect l="l" t="t" r="r" b="b"/>
            <a:pathLst>
              <a:path w="394" h="406" extrusionOk="0">
                <a:moveTo>
                  <a:pt x="192" y="3"/>
                </a:moveTo>
                <a:cubicBezTo>
                  <a:pt x="153" y="11"/>
                  <a:pt x="35" y="4"/>
                  <a:pt x="15" y="43"/>
                </a:cubicBezTo>
                <a:cubicBezTo>
                  <a:pt x="3" y="60"/>
                  <a:pt x="1" y="178"/>
                  <a:pt x="2" y="199"/>
                </a:cubicBezTo>
                <a:cubicBezTo>
                  <a:pt x="3" y="231"/>
                  <a:pt x="0" y="318"/>
                  <a:pt x="14" y="344"/>
                </a:cubicBezTo>
                <a:cubicBezTo>
                  <a:pt x="43" y="406"/>
                  <a:pt x="142" y="386"/>
                  <a:pt x="195" y="383"/>
                </a:cubicBezTo>
                <a:cubicBezTo>
                  <a:pt x="225" y="381"/>
                  <a:pt x="330" y="393"/>
                  <a:pt x="360" y="370"/>
                </a:cubicBezTo>
                <a:cubicBezTo>
                  <a:pt x="394" y="341"/>
                  <a:pt x="383" y="251"/>
                  <a:pt x="381" y="197"/>
                </a:cubicBezTo>
                <a:cubicBezTo>
                  <a:pt x="380" y="165"/>
                  <a:pt x="382" y="82"/>
                  <a:pt x="368" y="50"/>
                </a:cubicBezTo>
                <a:cubicBezTo>
                  <a:pt x="344" y="4"/>
                  <a:pt x="273" y="0"/>
                  <a:pt x="192" y="3"/>
                </a:cubicBezTo>
              </a:path>
            </a:pathLst>
          </a:custGeom>
          <a:solidFill>
            <a:srgbClr val="FC6C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 name="Title 3">
            <a:extLst>
              <a:ext uri="{FF2B5EF4-FFF2-40B4-BE49-F238E27FC236}">
                <a16:creationId xmlns:a16="http://schemas.microsoft.com/office/drawing/2014/main" id="{440B0EBB-EF33-4F12-9096-43EB9F4A4D8E}"/>
              </a:ext>
            </a:extLst>
          </p:cNvPr>
          <p:cNvSpPr txBox="1">
            <a:spLocks/>
          </p:cNvSpPr>
          <p:nvPr/>
        </p:nvSpPr>
        <p:spPr>
          <a:xfrm>
            <a:off x="628650" y="2793752"/>
            <a:ext cx="7886700" cy="54784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err="1">
                <a:latin typeface="HP001 4 hàng" panose="020B0603050302020204" pitchFamily="34" charset="0"/>
                <a:cs typeface="Times New Roman" pitchFamily="18" charset="0"/>
              </a:rPr>
              <a:t>Vận</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dụng</a:t>
            </a:r>
            <a:endParaRPr lang="en-US" sz="3200" b="1" i="1" dirty="0">
              <a:latin typeface="HP001 4 hàng" panose="020B0603050302020204" pitchFamily="34" charset="0"/>
              <a:cs typeface="Times New Roman" pitchFamily="18" charset="0"/>
            </a:endParaRPr>
          </a:p>
        </p:txBody>
      </p:sp>
      <p:sp>
        <p:nvSpPr>
          <p:cNvPr id="7" name="Rectangle: Rounded Corners 6">
            <a:extLst>
              <a:ext uri="{FF2B5EF4-FFF2-40B4-BE49-F238E27FC236}">
                <a16:creationId xmlns:a16="http://schemas.microsoft.com/office/drawing/2014/main" id="{EE984434-F770-41DA-8662-6E88F453BE18}"/>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2586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person&#10;&#10;Description automatically generated">
            <a:extLst>
              <a:ext uri="{FF2B5EF4-FFF2-40B4-BE49-F238E27FC236}">
                <a16:creationId xmlns:a16="http://schemas.microsoft.com/office/drawing/2014/main" id="{E691D64F-0D19-4C0E-9B39-53FB5E8E3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0" y="1905070"/>
            <a:ext cx="5434403" cy="4347522"/>
          </a:xfrm>
          <a:prstGeom prst="rect">
            <a:avLst/>
          </a:prstGeom>
        </p:spPr>
      </p:pic>
      <p:sp>
        <p:nvSpPr>
          <p:cNvPr id="4" name="Title 3">
            <a:extLst>
              <a:ext uri="{FF2B5EF4-FFF2-40B4-BE49-F238E27FC236}">
                <a16:creationId xmlns:a16="http://schemas.microsoft.com/office/drawing/2014/main" id="{632D5B4F-B3F4-4619-9314-1A8749608128}"/>
              </a:ext>
            </a:extLst>
          </p:cNvPr>
          <p:cNvSpPr txBox="1">
            <a:spLocks noGrp="1"/>
          </p:cNvSpPr>
          <p:nvPr>
            <p:ph type="title"/>
          </p:nvPr>
        </p:nvSpPr>
        <p:spPr>
          <a:xfrm>
            <a:off x="270933" y="489298"/>
            <a:ext cx="8715023" cy="1077218"/>
          </a:xfrm>
          <a:prstGeom prst="rect">
            <a:avLst/>
          </a:prstGeom>
          <a:noFill/>
        </p:spPr>
        <p:txBody>
          <a:bodyPr wrap="square">
            <a:spAutoFit/>
          </a:bodyPr>
          <a:lstStyle/>
          <a:p>
            <a:pPr algn="just">
              <a:lnSpc>
                <a:spcPct val="100000"/>
              </a:lnSpc>
            </a:pPr>
            <a:r>
              <a:rPr lang="en-US" altLang="en-US" sz="3200" dirty="0" err="1">
                <a:latin typeface="Times New Roman" panose="02020603050405020304" pitchFamily="18" charset="0"/>
                <a:cs typeface="Times New Roman" panose="02020603050405020304" pitchFamily="18" charset="0"/>
              </a:rPr>
              <a:t>Hãy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thêm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tấm</a:t>
            </a:r>
            <a:r>
              <a:rPr lang="en-US" altLang="en-US" sz="3200" dirty="0">
                <a:latin typeface="Times New Roman" panose="02020603050405020304" pitchFamily="18" charset="0"/>
                <a:cs typeface="Times New Roman" panose="02020603050405020304" pitchFamily="18" charset="0"/>
              </a:rPr>
              <a:t> g</a:t>
            </a:r>
            <a:r>
              <a:rPr lang="vi-VN" altLang="en-US" sz="3200" dirty="0">
                <a:latin typeface="Times New Roman" panose="02020603050405020304" pitchFamily="18" charset="0"/>
                <a:cs typeface="Times New Roman" panose="02020603050405020304" pitchFamily="18" charset="0"/>
              </a:rPr>
              <a:t>ươ</a:t>
            </a:r>
            <a:r>
              <a:rPr lang="en-US" altLang="en-US" sz="3200" dirty="0">
                <a:latin typeface="Times New Roman" panose="02020603050405020304" pitchFamily="18" charset="0"/>
                <a:cs typeface="Times New Roman" panose="02020603050405020304" pitchFamily="18" charset="0"/>
              </a:rPr>
              <a:t>ng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chuyện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hậu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ái</a:t>
            </a:r>
            <a:r>
              <a:rPr lang="en-US" altLang="en-US" sz="3200" dirty="0">
                <a:latin typeface="Times New Roman" panose="02020603050405020304" pitchFamily="18"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AFA87F0F-1EC1-4CA3-9A5A-A9278759EC05}"/>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19BB53E-01F4-4325-AD92-DACC8982FD98}"/>
              </a:ext>
            </a:extLst>
          </p:cNvPr>
          <p:cNvSpPr txBox="1"/>
          <p:nvPr/>
        </p:nvSpPr>
        <p:spPr>
          <a:xfrm>
            <a:off x="2707239" y="2459504"/>
            <a:ext cx="6101702" cy="1938992"/>
          </a:xfrm>
          <a:prstGeom prst="rect">
            <a:avLst/>
          </a:prstGeom>
          <a:noFill/>
        </p:spPr>
        <p:txBody>
          <a:bodyPr wrap="square">
            <a:spAutoFit/>
          </a:bodyPr>
          <a:lstStyle/>
          <a:p>
            <a:r>
              <a:rPr lang="vi-VN" sz="2400" b="1" i="0" dirty="0">
                <a:solidFill>
                  <a:srgbClr val="002060"/>
                </a:solidFill>
                <a:effectLst/>
                <a:latin typeface="HP001 4 hàng" panose="020B0603050302020204" pitchFamily="34" charset="0"/>
              </a:rPr>
              <a:t>Bác Hồ – vị Cha già của chúng ta là người có tấm lòng nhân ái vĩ đại. Bác đã hi sinh cả cuộc đời, hạnh phúc cá nhân vì sự độc lập của dân tộc, cuộc sống ấm no, hạnh phúc của nhân dân</a:t>
            </a:r>
            <a:endParaRPr lang="en-US" sz="2400" b="1" dirty="0">
              <a:solidFill>
                <a:srgbClr val="002060"/>
              </a:solidFill>
              <a:latin typeface="HP001 4 hàng" panose="020B0603050302020204" pitchFamily="34" charset="0"/>
            </a:endParaRPr>
          </a:p>
        </p:txBody>
      </p:sp>
      <p:pic>
        <p:nvPicPr>
          <p:cNvPr id="7" name="Picture 6" descr="An old person sitting on a bench&#10;&#10;Description automatically generated with medium confidence">
            <a:extLst>
              <a:ext uri="{FF2B5EF4-FFF2-40B4-BE49-F238E27FC236}">
                <a16:creationId xmlns:a16="http://schemas.microsoft.com/office/drawing/2014/main" id="{D7B4D449-81D9-406F-B0CB-2E47FBEA8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73" y="1905070"/>
            <a:ext cx="1860108" cy="2610678"/>
          </a:xfrm>
          <a:prstGeom prst="rect">
            <a:avLst/>
          </a:prstGeom>
        </p:spPr>
      </p:pic>
      <p:pic>
        <p:nvPicPr>
          <p:cNvPr id="11" name="Picture 10" descr="A group of people on stage&#10;&#10;Description automatically generated with medium confidence">
            <a:extLst>
              <a:ext uri="{FF2B5EF4-FFF2-40B4-BE49-F238E27FC236}">
                <a16:creationId xmlns:a16="http://schemas.microsoft.com/office/drawing/2014/main" id="{E6C3BC54-66C6-4C64-85A9-970310DF9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2" y="1922602"/>
            <a:ext cx="5390573" cy="4312458"/>
          </a:xfrm>
          <a:prstGeom prst="rect">
            <a:avLst/>
          </a:prstGeom>
        </p:spPr>
      </p:pic>
      <p:sp>
        <p:nvSpPr>
          <p:cNvPr id="14" name="TextBox 13">
            <a:extLst>
              <a:ext uri="{FF2B5EF4-FFF2-40B4-BE49-F238E27FC236}">
                <a16:creationId xmlns:a16="http://schemas.microsoft.com/office/drawing/2014/main" id="{426082C5-52ED-42BE-ACC7-7F14CA257248}"/>
              </a:ext>
            </a:extLst>
          </p:cNvPr>
          <p:cNvSpPr txBox="1"/>
          <p:nvPr/>
        </p:nvSpPr>
        <p:spPr>
          <a:xfrm>
            <a:off x="5684767" y="1922602"/>
            <a:ext cx="3124174" cy="3416320"/>
          </a:xfrm>
          <a:prstGeom prst="rect">
            <a:avLst/>
          </a:prstGeom>
          <a:noFill/>
        </p:spPr>
        <p:txBody>
          <a:bodyPr wrap="square">
            <a:spAutoFit/>
          </a:bodyPr>
          <a:lstStyle/>
          <a:p>
            <a:r>
              <a:rPr lang="en-US" sz="2400" b="1" dirty="0" err="1">
                <a:solidFill>
                  <a:srgbClr val="002060"/>
                </a:solidFill>
                <a:latin typeface="HP001 4 hàng" panose="020B0603050302020204" pitchFamily="34" charset="0"/>
              </a:rPr>
              <a:t>Các</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thầy</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cô</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giáo</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cùng</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quý</a:t>
            </a:r>
            <a:r>
              <a:rPr lang="en-US" sz="2400" b="1" dirty="0">
                <a:solidFill>
                  <a:srgbClr val="002060"/>
                </a:solidFill>
                <a:latin typeface="HP001 4 hàng" panose="020B0603050302020204" pitchFamily="34" charset="0"/>
              </a:rPr>
              <a:t> </a:t>
            </a:r>
            <a:r>
              <a:rPr lang="en-US" sz="2400" dirty="0">
                <a:solidFill>
                  <a:srgbClr val="002060"/>
                </a:solidFill>
                <a:latin typeface="Times New Roman" panose="02020603050405020304" pitchFamily="18" charset="0"/>
                <a:cs typeface="Times New Roman" panose="02020603050405020304" pitchFamily="18" charset="0"/>
              </a:rPr>
              <a:t>PH</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và</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các</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em</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học</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sinh</a:t>
            </a:r>
            <a:r>
              <a:rPr lang="en-US" sz="2400" b="1" dirty="0">
                <a:solidFill>
                  <a:srgbClr val="002060"/>
                </a:solidFill>
                <a:latin typeface="HP001 4 hàng" panose="020B0603050302020204" pitchFamily="34" charset="0"/>
              </a:rPr>
              <a:t> tr</a:t>
            </a:r>
            <a:r>
              <a:rPr lang="vi-VN" sz="2400" b="1" dirty="0">
                <a:solidFill>
                  <a:srgbClr val="002060"/>
                </a:solidFill>
                <a:latin typeface="HP001 4 hàng" panose="020B0603050302020204" pitchFamily="34" charset="0"/>
              </a:rPr>
              <a:t>ường</a:t>
            </a:r>
            <a:r>
              <a:rPr lang="en-US" sz="2400" b="1" dirty="0">
                <a:solidFill>
                  <a:srgbClr val="002060"/>
                </a:solidFill>
                <a:latin typeface="HP001 4 hàng" panose="020B0603050302020204" pitchFamily="34" charset="0"/>
              </a:rPr>
              <a:t> </a:t>
            </a:r>
            <a:r>
              <a:rPr lang="en-US" sz="24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Đoàn</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Kết</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chung</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tay</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ủng</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hộ</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giúp</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đỡ</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các</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bạn</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nhỏ</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không</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có</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thiết</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bị</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học</a:t>
            </a:r>
            <a:r>
              <a:rPr lang="en-US" sz="2400" b="1" dirty="0">
                <a:solidFill>
                  <a:srgbClr val="002060"/>
                </a:solidFill>
                <a:latin typeface="HP001 4 hàng" panose="020B0603050302020204" pitchFamily="34" charset="0"/>
              </a:rPr>
              <a:t> online qua </a:t>
            </a:r>
            <a:r>
              <a:rPr lang="en-US" sz="2400" b="1" dirty="0" err="1">
                <a:solidFill>
                  <a:srgbClr val="002060"/>
                </a:solidFill>
                <a:latin typeface="HP001 4 hàng" panose="020B0603050302020204" pitchFamily="34" charset="0"/>
              </a:rPr>
              <a:t>ch</a:t>
            </a:r>
            <a:r>
              <a:rPr lang="vi-VN" sz="2400" b="1" dirty="0">
                <a:solidFill>
                  <a:srgbClr val="002060"/>
                </a:solidFill>
                <a:latin typeface="HP001 4 hàng" panose="020B0603050302020204" pitchFamily="34" charset="0"/>
              </a:rPr>
              <a:t>ươ</a:t>
            </a:r>
            <a:r>
              <a:rPr lang="en-US" sz="2400" b="1" dirty="0">
                <a:solidFill>
                  <a:srgbClr val="002060"/>
                </a:solidFill>
                <a:latin typeface="HP001 4 hàng" panose="020B0603050302020204" pitchFamily="34" charset="0"/>
              </a:rPr>
              <a:t>ng </a:t>
            </a:r>
            <a:r>
              <a:rPr lang="en-US" sz="2400" b="1" dirty="0" err="1">
                <a:solidFill>
                  <a:srgbClr val="002060"/>
                </a:solidFill>
                <a:latin typeface="HP001 4 hàng" panose="020B0603050302020204" pitchFamily="34" charset="0"/>
              </a:rPr>
              <a:t>trình</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Máy</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tính</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cho</a:t>
            </a:r>
            <a:r>
              <a:rPr lang="en-US" sz="2400" b="1" dirty="0">
                <a:solidFill>
                  <a:srgbClr val="002060"/>
                </a:solidFill>
                <a:latin typeface="HP001 4 hàng" panose="020B0603050302020204" pitchFamily="34" charset="0"/>
              </a:rPr>
              <a:t> </a:t>
            </a:r>
            <a:r>
              <a:rPr lang="en-US" sz="2400" b="1" dirty="0" err="1">
                <a:solidFill>
                  <a:srgbClr val="002060"/>
                </a:solidFill>
                <a:latin typeface="HP001 4 hàng" panose="020B0603050302020204" pitchFamily="34" charset="0"/>
              </a:rPr>
              <a:t>em</a:t>
            </a:r>
            <a:r>
              <a:rPr lang="en-US" sz="2400" b="1" dirty="0">
                <a:solidFill>
                  <a:srgbClr val="002060"/>
                </a:solidFill>
                <a:latin typeface="HP001 4 hàng" panose="020B0603050302020204" pitchFamily="34" charset="0"/>
              </a:rPr>
              <a:t>”.</a:t>
            </a:r>
          </a:p>
        </p:txBody>
      </p:sp>
    </p:spTree>
    <p:extLst>
      <p:ext uri="{BB962C8B-B14F-4D97-AF65-F5344CB8AC3E}">
        <p14:creationId xmlns:p14="http://schemas.microsoft.com/office/powerpoint/2010/main" val="33030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9" presetClass="exit" presetSubtype="0" fill="hold" grpId="1" nodeType="with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2000"/>
                            </p:stCondLst>
                            <p:childTnLst>
                              <p:par>
                                <p:cTn id="28" presetID="6"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a:extLst>
              <a:ext uri="{FF2B5EF4-FFF2-40B4-BE49-F238E27FC236}">
                <a16:creationId xmlns:a16="http://schemas.microsoft.com/office/drawing/2014/main" id="{883D04A6-3015-473E-951D-ACFB4745919D}"/>
              </a:ext>
            </a:extLst>
          </p:cNvPr>
          <p:cNvSpPr txBox="1">
            <a:spLocks noChangeArrowheads="1"/>
          </p:cNvSpPr>
          <p:nvPr/>
        </p:nvSpPr>
        <p:spPr bwMode="auto">
          <a:xfrm>
            <a:off x="3589201" y="1304256"/>
            <a:ext cx="16898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defTabSz="1555750">
              <a:defRPr>
                <a:solidFill>
                  <a:schemeClr val="tx1"/>
                </a:solidFill>
                <a:latin typeface="Verdana" panose="020B0604030504040204" pitchFamily="34" charset="0"/>
                <a:cs typeface="Arial" panose="020B0604020202020204" pitchFamily="34" charset="0"/>
              </a:defRPr>
            </a:lvl1pPr>
            <a:lvl2pPr defTabSz="1555750">
              <a:defRPr>
                <a:solidFill>
                  <a:schemeClr val="tx1"/>
                </a:solidFill>
                <a:latin typeface="Verdana" panose="020B0604030504040204" pitchFamily="34" charset="0"/>
                <a:cs typeface="Arial" panose="020B0604020202020204" pitchFamily="34" charset="0"/>
              </a:defRPr>
            </a:lvl2pPr>
            <a:lvl3pPr marL="1143000" indent="-228600" defTabSz="1555750">
              <a:defRPr>
                <a:solidFill>
                  <a:schemeClr val="tx1"/>
                </a:solidFill>
                <a:latin typeface="Verdana" panose="020B0604030504040204" pitchFamily="34" charset="0"/>
                <a:cs typeface="Arial" panose="020B0604020202020204" pitchFamily="34" charset="0"/>
              </a:defRPr>
            </a:lvl3pPr>
            <a:lvl4pPr marL="1600200" indent="-228600" defTabSz="1555750">
              <a:defRPr>
                <a:solidFill>
                  <a:schemeClr val="tx1"/>
                </a:solidFill>
                <a:latin typeface="Verdana" panose="020B0604030504040204" pitchFamily="34" charset="0"/>
                <a:cs typeface="Arial" panose="020B0604020202020204" pitchFamily="34" charset="0"/>
              </a:defRPr>
            </a:lvl4pPr>
            <a:lvl5pPr marL="2057400" indent="-228600" defTabSz="1555750">
              <a:defRPr>
                <a:solidFill>
                  <a:schemeClr val="tx1"/>
                </a:solidFill>
                <a:latin typeface="Verdana" panose="020B0604030504040204" pitchFamily="34" charset="0"/>
                <a:cs typeface="Arial" panose="020B0604020202020204" pitchFamily="34" charset="0"/>
              </a:defRPr>
            </a:lvl5pPr>
            <a:lvl6pPr marL="2514600" indent="-228600" defTabSz="15557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15557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15557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15557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lvl="1" algn="ctr">
              <a:lnSpc>
                <a:spcPct val="90000"/>
              </a:lnSpc>
              <a:spcAft>
                <a:spcPct val="15000"/>
              </a:spcAft>
            </a:pPr>
            <a:r>
              <a:rPr lang="en-US" altLang="en-US" sz="3000" b="1" u="sng">
                <a:solidFill>
                  <a:srgbClr val="FF0000"/>
                </a:solidFill>
                <a:latin typeface="Times New Roman" panose="02020603050405020304" pitchFamily="18" charset="0"/>
                <a:cs typeface="Times New Roman" panose="02020603050405020304" pitchFamily="18" charset="0"/>
              </a:rPr>
              <a:t>DẶN DÒ</a:t>
            </a:r>
            <a:endParaRPr lang="en-US" altLang="en-US" sz="3000" b="1">
              <a:solidFill>
                <a:srgbClr val="FF0000"/>
              </a:solidFill>
              <a:latin typeface="Times New Roman" panose="02020603050405020304" pitchFamily="18" charset="0"/>
              <a:cs typeface="Times New Roman" panose="02020603050405020304" pitchFamily="18" charset="0"/>
            </a:endParaRPr>
          </a:p>
        </p:txBody>
      </p:sp>
      <p:grpSp>
        <p:nvGrpSpPr>
          <p:cNvPr id="45" name="Group 44">
            <a:extLst>
              <a:ext uri="{FF2B5EF4-FFF2-40B4-BE49-F238E27FC236}">
                <a16:creationId xmlns:a16="http://schemas.microsoft.com/office/drawing/2014/main" id="{CC79A85B-E00C-4D57-8F61-26668FF659DC}"/>
              </a:ext>
            </a:extLst>
          </p:cNvPr>
          <p:cNvGrpSpPr>
            <a:grpSpLocks/>
          </p:cNvGrpSpPr>
          <p:nvPr/>
        </p:nvGrpSpPr>
        <p:grpSpPr bwMode="auto">
          <a:xfrm>
            <a:off x="737253" y="1452801"/>
            <a:ext cx="816769" cy="4405313"/>
            <a:chOff x="1374772" y="1213680"/>
            <a:chExt cx="274322" cy="5187394"/>
          </a:xfrm>
        </p:grpSpPr>
        <p:sp>
          <p:nvSpPr>
            <p:cNvPr id="7" name="Pentagon 6">
              <a:extLst>
                <a:ext uri="{FF2B5EF4-FFF2-40B4-BE49-F238E27FC236}">
                  <a16:creationId xmlns:a16="http://schemas.microsoft.com/office/drawing/2014/main" id="{787579F5-40F5-424F-8719-00E6C15782A6}"/>
                </a:ext>
              </a:extLst>
            </p:cNvPr>
            <p:cNvSpPr/>
            <p:nvPr/>
          </p:nvSpPr>
          <p:spPr>
            <a:xfrm rot="5400000">
              <a:off x="1103767" y="5857517"/>
              <a:ext cx="814561" cy="272552"/>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70BF08D-25FC-4B97-AB02-8D3C32BF03ED}"/>
                </a:ext>
              </a:extLst>
            </p:cNvPr>
            <p:cNvSpPr/>
            <p:nvPr/>
          </p:nvSpPr>
          <p:spPr>
            <a:xfrm>
              <a:off x="1374772" y="2007211"/>
              <a:ext cx="273437" cy="3776984"/>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1 w 272825"/>
                <a:gd name="connsiteY4" fmla="*/ 3609974 h 3776662"/>
                <a:gd name="connsiteX5" fmla="*/ 0 w 272825"/>
                <a:gd name="connsiteY5" fmla="*/ 0 h 3776662"/>
                <a:gd name="connsiteX0" fmla="*/ 0 w 272825"/>
                <a:gd name="connsiteY0" fmla="*/ 0 h 3776662"/>
                <a:gd name="connsiteX1" fmla="*/ 272825 w 272825"/>
                <a:gd name="connsiteY1" fmla="*/ 0 h 3776662"/>
                <a:gd name="connsiteX2" fmla="*/ 272825 w 272825"/>
                <a:gd name="connsiteY2" fmla="*/ 3776662 h 3776662"/>
                <a:gd name="connsiteX3" fmla="*/ 57151 w 272825"/>
                <a:gd name="connsiteY3" fmla="*/ 3776661 h 3776662"/>
                <a:gd name="connsiteX4" fmla="*/ 0 w 272825"/>
                <a:gd name="connsiteY4" fmla="*/ 3776662 h 3776662"/>
                <a:gd name="connsiteX5" fmla="*/ 1 w 272825"/>
                <a:gd name="connsiteY5" fmla="*/ 3609974 h 3776662"/>
                <a:gd name="connsiteX6" fmla="*/ 0 w 272825"/>
                <a:gd name="connsiteY6"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57151 w 272825"/>
                <a:gd name="connsiteY4" fmla="*/ 3776661 h 3776662"/>
                <a:gd name="connsiteX5" fmla="*/ 0 w 272825"/>
                <a:gd name="connsiteY5" fmla="*/ 3776662 h 3776662"/>
                <a:gd name="connsiteX6" fmla="*/ 1 w 272825"/>
                <a:gd name="connsiteY6" fmla="*/ 3609974 h 3776662"/>
                <a:gd name="connsiteX7" fmla="*/ 0 w 272825"/>
                <a:gd name="connsiteY7"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107157 w 272825"/>
                <a:gd name="connsiteY4" fmla="*/ 3774280 h 3776662"/>
                <a:gd name="connsiteX5" fmla="*/ 57151 w 272825"/>
                <a:gd name="connsiteY5" fmla="*/ 3776661 h 3776662"/>
                <a:gd name="connsiteX6" fmla="*/ 0 w 272825"/>
                <a:gd name="connsiteY6" fmla="*/ 3776662 h 3776662"/>
                <a:gd name="connsiteX7" fmla="*/ 1 w 272825"/>
                <a:gd name="connsiteY7" fmla="*/ 3609974 h 3776662"/>
                <a:gd name="connsiteX8" fmla="*/ 0 w 272825"/>
                <a:gd name="connsiteY8" fmla="*/ 0 h 3776662"/>
                <a:gd name="connsiteX0" fmla="*/ 0 w 272825"/>
                <a:gd name="connsiteY0" fmla="*/ 0 h 3776662"/>
                <a:gd name="connsiteX1" fmla="*/ 272825 w 272825"/>
                <a:gd name="connsiteY1" fmla="*/ 0 h 3776662"/>
                <a:gd name="connsiteX2" fmla="*/ 272825 w 272825"/>
                <a:gd name="connsiteY2" fmla="*/ 3776662 h 3776662"/>
                <a:gd name="connsiteX3" fmla="*/ 221457 w 272825"/>
                <a:gd name="connsiteY3" fmla="*/ 3774280 h 3776662"/>
                <a:gd name="connsiteX4" fmla="*/ 166689 w 272825"/>
                <a:gd name="connsiteY4" fmla="*/ 3776661 h 3776662"/>
                <a:gd name="connsiteX5" fmla="*/ 107157 w 272825"/>
                <a:gd name="connsiteY5" fmla="*/ 3774280 h 3776662"/>
                <a:gd name="connsiteX6" fmla="*/ 57151 w 272825"/>
                <a:gd name="connsiteY6" fmla="*/ 3776661 h 3776662"/>
                <a:gd name="connsiteX7" fmla="*/ 0 w 272825"/>
                <a:gd name="connsiteY7" fmla="*/ 3776662 h 3776662"/>
                <a:gd name="connsiteX8" fmla="*/ 1 w 272825"/>
                <a:gd name="connsiteY8" fmla="*/ 3609974 h 3776662"/>
                <a:gd name="connsiteX9" fmla="*/ 0 w 272825"/>
                <a:gd name="connsiteY9" fmla="*/ 0 h 3776662"/>
                <a:gd name="connsiteX0" fmla="*/ 0 w 272825"/>
                <a:gd name="connsiteY0" fmla="*/ 0 h 3776662"/>
                <a:gd name="connsiteX1" fmla="*/ 272825 w 272825"/>
                <a:gd name="connsiteY1" fmla="*/ 0 h 3776662"/>
                <a:gd name="connsiteX2" fmla="*/ 272825 w 272825"/>
                <a:gd name="connsiteY2" fmla="*/ 3776662 h 3776662"/>
                <a:gd name="connsiteX3" fmla="*/ 252414 w 272825"/>
                <a:gd name="connsiteY3" fmla="*/ 3776661 h 3776662"/>
                <a:gd name="connsiteX4" fmla="*/ 221457 w 272825"/>
                <a:gd name="connsiteY4" fmla="*/ 3774280 h 3776662"/>
                <a:gd name="connsiteX5" fmla="*/ 166689 w 272825"/>
                <a:gd name="connsiteY5" fmla="*/ 3776661 h 3776662"/>
                <a:gd name="connsiteX6" fmla="*/ 107157 w 272825"/>
                <a:gd name="connsiteY6" fmla="*/ 3774280 h 3776662"/>
                <a:gd name="connsiteX7" fmla="*/ 57151 w 272825"/>
                <a:gd name="connsiteY7" fmla="*/ 3776661 h 3776662"/>
                <a:gd name="connsiteX8" fmla="*/ 0 w 272825"/>
                <a:gd name="connsiteY8" fmla="*/ 3776662 h 3776662"/>
                <a:gd name="connsiteX9" fmla="*/ 1 w 272825"/>
                <a:gd name="connsiteY9" fmla="*/ 3609974 h 3776662"/>
                <a:gd name="connsiteX10" fmla="*/ 0 w 272825"/>
                <a:gd name="connsiteY10" fmla="*/ 0 h 3776662"/>
                <a:gd name="connsiteX0" fmla="*/ 0 w 273845"/>
                <a:gd name="connsiteY0" fmla="*/ 0 h 3776662"/>
                <a:gd name="connsiteX1" fmla="*/ 272825 w 273845"/>
                <a:gd name="connsiteY1" fmla="*/ 0 h 3776662"/>
                <a:gd name="connsiteX2" fmla="*/ 273845 w 273845"/>
                <a:gd name="connsiteY2" fmla="*/ 3581399 h 3776662"/>
                <a:gd name="connsiteX3" fmla="*/ 272825 w 273845"/>
                <a:gd name="connsiteY3" fmla="*/ 3776662 h 3776662"/>
                <a:gd name="connsiteX4" fmla="*/ 252414 w 273845"/>
                <a:gd name="connsiteY4" fmla="*/ 3776661 h 3776662"/>
                <a:gd name="connsiteX5" fmla="*/ 221457 w 273845"/>
                <a:gd name="connsiteY5" fmla="*/ 3774280 h 3776662"/>
                <a:gd name="connsiteX6" fmla="*/ 166689 w 273845"/>
                <a:gd name="connsiteY6" fmla="*/ 3776661 h 3776662"/>
                <a:gd name="connsiteX7" fmla="*/ 107157 w 273845"/>
                <a:gd name="connsiteY7" fmla="*/ 3774280 h 3776662"/>
                <a:gd name="connsiteX8" fmla="*/ 57151 w 273845"/>
                <a:gd name="connsiteY8" fmla="*/ 3776661 h 3776662"/>
                <a:gd name="connsiteX9" fmla="*/ 0 w 273845"/>
                <a:gd name="connsiteY9" fmla="*/ 3776662 h 3776662"/>
                <a:gd name="connsiteX10" fmla="*/ 1 w 273845"/>
                <a:gd name="connsiteY10" fmla="*/ 3609974 h 3776662"/>
                <a:gd name="connsiteX11" fmla="*/ 0 w 273845"/>
                <a:gd name="connsiteY11" fmla="*/ 0 h 3776662"/>
                <a:gd name="connsiteX0" fmla="*/ 0 w 273845"/>
                <a:gd name="connsiteY0" fmla="*/ 0 h 3776662"/>
                <a:gd name="connsiteX1" fmla="*/ 272825 w 273845"/>
                <a:gd name="connsiteY1" fmla="*/ 0 h 3776662"/>
                <a:gd name="connsiteX2" fmla="*/ 273845 w 273845"/>
                <a:gd name="connsiteY2" fmla="*/ 3581399 h 3776662"/>
                <a:gd name="connsiteX3" fmla="*/ 252414 w 273845"/>
                <a:gd name="connsiteY3" fmla="*/ 3776661 h 3776662"/>
                <a:gd name="connsiteX4" fmla="*/ 221457 w 273845"/>
                <a:gd name="connsiteY4" fmla="*/ 3774280 h 3776662"/>
                <a:gd name="connsiteX5" fmla="*/ 166689 w 273845"/>
                <a:gd name="connsiteY5" fmla="*/ 3776661 h 3776662"/>
                <a:gd name="connsiteX6" fmla="*/ 107157 w 273845"/>
                <a:gd name="connsiteY6" fmla="*/ 3774280 h 3776662"/>
                <a:gd name="connsiteX7" fmla="*/ 57151 w 273845"/>
                <a:gd name="connsiteY7" fmla="*/ 3776661 h 3776662"/>
                <a:gd name="connsiteX8" fmla="*/ 0 w 273845"/>
                <a:gd name="connsiteY8" fmla="*/ 3776662 h 3776662"/>
                <a:gd name="connsiteX9" fmla="*/ 1 w 273845"/>
                <a:gd name="connsiteY9" fmla="*/ 3609974 h 3776662"/>
                <a:gd name="connsiteX10" fmla="*/ 0 w 273845"/>
                <a:gd name="connsiteY10" fmla="*/ 0 h 3776662"/>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7157 w 273845"/>
                <a:gd name="connsiteY6" fmla="*/ 3774280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0032 w 273845"/>
                <a:gd name="connsiteY3" fmla="*/ 3695699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C87B14"/>
                </a:gs>
                <a:gs pos="82000">
                  <a:srgbClr val="FF9F0B">
                    <a:lumMod val="90000"/>
                  </a:srgbClr>
                </a:gs>
                <a:gs pos="34000">
                  <a:srgbClr val="FEA30A">
                    <a:lumMod val="90000"/>
                  </a:srgbClr>
                </a:gs>
                <a:gs pos="0">
                  <a:srgbClr val="B87B00">
                    <a:lumMod val="90000"/>
                    <a:lumOff val="10000"/>
                  </a:srgbClr>
                </a:gs>
                <a:gs pos="33000">
                  <a:srgbClr val="BD7C04">
                    <a:lumMod val="100000"/>
                  </a:srgbClr>
                </a:gs>
                <a:gs pos="100000">
                  <a:srgbClr val="BC7908"/>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171" name="Rectangle 170">
              <a:extLst>
                <a:ext uri="{FF2B5EF4-FFF2-40B4-BE49-F238E27FC236}">
                  <a16:creationId xmlns:a16="http://schemas.microsoft.com/office/drawing/2014/main" id="{A285E30C-454D-4445-AAED-C680715E5118}"/>
                </a:ext>
              </a:extLst>
            </p:cNvPr>
            <p:cNvSpPr/>
            <p:nvPr/>
          </p:nvSpPr>
          <p:spPr>
            <a:xfrm>
              <a:off x="1374772" y="1416969"/>
              <a:ext cx="272552" cy="590242"/>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172" name="Rectangle 171">
              <a:extLst>
                <a:ext uri="{FF2B5EF4-FFF2-40B4-BE49-F238E27FC236}">
                  <a16:creationId xmlns:a16="http://schemas.microsoft.com/office/drawing/2014/main" id="{EAE4FF84-3A7C-4E42-A6CE-F9BD5217D296}"/>
                </a:ext>
              </a:extLst>
            </p:cNvPr>
            <p:cNvSpPr/>
            <p:nvPr/>
          </p:nvSpPr>
          <p:spPr>
            <a:xfrm>
              <a:off x="1404859" y="1213680"/>
              <a:ext cx="212378" cy="203289"/>
            </a:xfrm>
            <a:prstGeom prst="rect">
              <a:avLst/>
            </a:prstGeom>
            <a:gradFill flip="none" rotWithShape="1">
              <a:gsLst>
                <a:gs pos="16000">
                  <a:srgbClr val="B24349"/>
                </a:gs>
                <a:gs pos="52000">
                  <a:srgbClr val="FFB3C7">
                    <a:lumMod val="84000"/>
                  </a:srgbClr>
                </a:gs>
                <a:gs pos="100000">
                  <a:srgbClr val="CC7190">
                    <a:lumMod val="84000"/>
                  </a:srgb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176" name="Freeform 175">
              <a:extLst>
                <a:ext uri="{FF2B5EF4-FFF2-40B4-BE49-F238E27FC236}">
                  <a16:creationId xmlns:a16="http://schemas.microsoft.com/office/drawing/2014/main" id="{4A75A3F3-441B-41D8-8664-1ED238439082}"/>
                </a:ext>
              </a:extLst>
            </p:cNvPr>
            <p:cNvSpPr/>
            <p:nvPr/>
          </p:nvSpPr>
          <p:spPr>
            <a:xfrm rot="5400000">
              <a:off x="1396785" y="6250530"/>
              <a:ext cx="228526" cy="72563"/>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E9AE7D96-DEE6-4942-AEAB-E473383AA458}"/>
                </a:ext>
              </a:extLst>
            </p:cNvPr>
            <p:cNvCxnSpPr/>
            <p:nvPr/>
          </p:nvCxnSpPr>
          <p:spPr>
            <a:xfrm>
              <a:off x="1374772" y="1487069"/>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FE10A88-E35B-466E-B335-4FE5C318FBCB}"/>
                </a:ext>
              </a:extLst>
            </p:cNvPr>
            <p:cNvCxnSpPr/>
            <p:nvPr/>
          </p:nvCxnSpPr>
          <p:spPr>
            <a:xfrm>
              <a:off x="1374772" y="1562777"/>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C49A6B5-4A3A-45F2-89F5-A946B8AA710D}"/>
                </a:ext>
              </a:extLst>
            </p:cNvPr>
            <p:cNvCxnSpPr/>
            <p:nvPr/>
          </p:nvCxnSpPr>
          <p:spPr>
            <a:xfrm>
              <a:off x="1374772" y="1638485"/>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AA64C30-2243-4C78-BDBC-D126FB4C3381}"/>
                </a:ext>
              </a:extLst>
            </p:cNvPr>
            <p:cNvCxnSpPr/>
            <p:nvPr/>
          </p:nvCxnSpPr>
          <p:spPr>
            <a:xfrm>
              <a:off x="1374772" y="1714193"/>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61E0FF8-7D51-4BAE-A445-D830A4503FCB}"/>
                </a:ext>
              </a:extLst>
            </p:cNvPr>
            <p:cNvCxnSpPr/>
            <p:nvPr/>
          </p:nvCxnSpPr>
          <p:spPr>
            <a:xfrm>
              <a:off x="1374772" y="1789901"/>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628A61D-F9EE-43ED-8A9B-5FE36CE6D895}"/>
                </a:ext>
              </a:extLst>
            </p:cNvPr>
            <p:cNvCxnSpPr/>
            <p:nvPr/>
          </p:nvCxnSpPr>
          <p:spPr>
            <a:xfrm>
              <a:off x="1374772" y="1865609"/>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56B673FC-8D4F-4EB3-AF77-67F7210439B4}"/>
                </a:ext>
              </a:extLst>
            </p:cNvPr>
            <p:cNvCxnSpPr/>
            <p:nvPr/>
          </p:nvCxnSpPr>
          <p:spPr>
            <a:xfrm>
              <a:off x="1374772" y="1941317"/>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AE87DE9A-0EF8-45C9-9D48-15EDDDF52FDB}"/>
              </a:ext>
            </a:extLst>
          </p:cNvPr>
          <p:cNvGrpSpPr>
            <a:grpSpLocks/>
          </p:cNvGrpSpPr>
          <p:nvPr/>
        </p:nvGrpSpPr>
        <p:grpSpPr bwMode="auto">
          <a:xfrm>
            <a:off x="1117503" y="2197136"/>
            <a:ext cx="5359003" cy="602277"/>
            <a:chOff x="816491" y="3018734"/>
            <a:chExt cx="8144003" cy="650688"/>
          </a:xfrm>
        </p:grpSpPr>
        <p:sp>
          <p:nvSpPr>
            <p:cNvPr id="178" name="Pentagon 177">
              <a:extLst>
                <a:ext uri="{FF2B5EF4-FFF2-40B4-BE49-F238E27FC236}">
                  <a16:creationId xmlns:a16="http://schemas.microsoft.com/office/drawing/2014/main" id="{BA090FBC-7AEB-4F00-9598-25F94AD2FF49}"/>
                </a:ext>
              </a:extLst>
            </p:cNvPr>
            <p:cNvSpPr/>
            <p:nvPr/>
          </p:nvSpPr>
          <p:spPr>
            <a:xfrm>
              <a:off x="1715751" y="3018734"/>
              <a:ext cx="7244743" cy="647138"/>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192" name="TextBox 191">
              <a:extLst>
                <a:ext uri="{FF2B5EF4-FFF2-40B4-BE49-F238E27FC236}">
                  <a16:creationId xmlns:a16="http://schemas.microsoft.com/office/drawing/2014/main" id="{62F09B12-34BC-4555-B43F-FB4226545804}"/>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1</a:t>
              </a:r>
            </a:p>
          </p:txBody>
        </p:sp>
        <p:sp>
          <p:nvSpPr>
            <p:cNvPr id="195" name="TextBox 194">
              <a:extLst>
                <a:ext uri="{FF2B5EF4-FFF2-40B4-BE49-F238E27FC236}">
                  <a16:creationId xmlns:a16="http://schemas.microsoft.com/office/drawing/2014/main" id="{3DAC544B-ED26-429D-9550-23A275F743C2}"/>
                </a:ext>
              </a:extLst>
            </p:cNvPr>
            <p:cNvSpPr txBox="1"/>
            <p:nvPr/>
          </p:nvSpPr>
          <p:spPr>
            <a:xfrm>
              <a:off x="2849520" y="3120771"/>
              <a:ext cx="5395561" cy="548651"/>
            </a:xfrm>
            <a:prstGeom prst="rect">
              <a:avLst/>
            </a:prstGeom>
            <a:noFill/>
            <a:effectLst/>
          </p:spPr>
          <p:txBody>
            <a:bodyPr>
              <a:spAutoFit/>
            </a:bodyPr>
            <a:lstStyle/>
            <a:p>
              <a:pPr>
                <a:defRPr/>
              </a:pPr>
              <a:r>
                <a:rPr lang="en-US" sz="2700" b="1" dirty="0" err="1">
                  <a:solidFill>
                    <a:schemeClr val="bg2">
                      <a:lumMod val="10000"/>
                    </a:schemeClr>
                  </a:solidFill>
                  <a:latin typeface="Times New Roman" panose="02020603050405020304" pitchFamily="18" charset="0"/>
                  <a:cs typeface="Times New Roman" panose="02020603050405020304" pitchFamily="18" charset="0"/>
                </a:rPr>
                <a:t>Luyện</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đọc</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lại</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bài</a:t>
              </a:r>
              <a:endParaRPr lang="en-US" sz="27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A8110140-D679-42D8-A86F-D87FF712B7EC}"/>
              </a:ext>
            </a:extLst>
          </p:cNvPr>
          <p:cNvGrpSpPr>
            <a:grpSpLocks/>
          </p:cNvGrpSpPr>
          <p:nvPr/>
        </p:nvGrpSpPr>
        <p:grpSpPr bwMode="auto">
          <a:xfrm>
            <a:off x="1127174" y="2966160"/>
            <a:ext cx="6066234" cy="720016"/>
            <a:chOff x="751023" y="4390961"/>
            <a:chExt cx="10836280" cy="787215"/>
          </a:xfrm>
        </p:grpSpPr>
        <p:sp>
          <p:nvSpPr>
            <p:cNvPr id="182" name="Trapezoid 181">
              <a:extLst>
                <a:ext uri="{FF2B5EF4-FFF2-40B4-BE49-F238E27FC236}">
                  <a16:creationId xmlns:a16="http://schemas.microsoft.com/office/drawing/2014/main" id="{5E60037D-0849-4DAE-A185-85DB2C25275E}"/>
                </a:ext>
              </a:extLst>
            </p:cNvPr>
            <p:cNvSpPr/>
            <p:nvPr/>
          </p:nvSpPr>
          <p:spPr>
            <a:xfrm rot="16200000">
              <a:off x="409524" y="4734588"/>
              <a:ext cx="787215" cy="99962"/>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181" name="Pentagon 180">
              <a:extLst>
                <a:ext uri="{FF2B5EF4-FFF2-40B4-BE49-F238E27FC236}">
                  <a16:creationId xmlns:a16="http://schemas.microsoft.com/office/drawing/2014/main" id="{BF022EE1-C0D5-429A-88DF-61CA0BC33805}"/>
                </a:ext>
              </a:extLst>
            </p:cNvPr>
            <p:cNvSpPr/>
            <p:nvPr/>
          </p:nvSpPr>
          <p:spPr>
            <a:xfrm>
              <a:off x="751023" y="4467977"/>
              <a:ext cx="10836280" cy="646331"/>
            </a:xfrm>
            <a:prstGeom prst="homePlate">
              <a:avLst>
                <a:gd name="adj" fmla="val 36274"/>
              </a:avLst>
            </a:prstGeom>
            <a:solidFill>
              <a:schemeClr val="accent5">
                <a:lumMod val="20000"/>
                <a:lumOff val="80000"/>
              </a:schemeClr>
            </a:solidFill>
            <a:ln w="31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193" name="TextBox 192">
              <a:extLst>
                <a:ext uri="{FF2B5EF4-FFF2-40B4-BE49-F238E27FC236}">
                  <a16:creationId xmlns:a16="http://schemas.microsoft.com/office/drawing/2014/main" id="{738D0954-B3B5-4F4E-B655-129DAC7B0EFD}"/>
                </a:ext>
              </a:extLst>
            </p:cNvPr>
            <p:cNvSpPr txBox="1"/>
            <p:nvPr/>
          </p:nvSpPr>
          <p:spPr>
            <a:xfrm>
              <a:off x="751023" y="4470247"/>
              <a:ext cx="1990796" cy="555227"/>
            </a:xfrm>
            <a:prstGeom prst="rect">
              <a:avLst/>
            </a:prstGeom>
            <a:solidFill>
              <a:srgbClr val="00B050"/>
            </a:solidFill>
            <a:effectLst/>
            <a:scene3d>
              <a:camera prst="orthographicFront"/>
              <a:lightRig rig="threePt" dir="t"/>
            </a:scene3d>
            <a:sp3d>
              <a:bevelT/>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2</a:t>
              </a:r>
            </a:p>
          </p:txBody>
        </p:sp>
        <p:sp>
          <p:nvSpPr>
            <p:cNvPr id="196" name="TextBox 195">
              <a:extLst>
                <a:ext uri="{FF2B5EF4-FFF2-40B4-BE49-F238E27FC236}">
                  <a16:creationId xmlns:a16="http://schemas.microsoft.com/office/drawing/2014/main" id="{66DF3CEE-0A54-4766-A729-E19CD26C1191}"/>
                </a:ext>
              </a:extLst>
            </p:cNvPr>
            <p:cNvSpPr txBox="1"/>
            <p:nvPr/>
          </p:nvSpPr>
          <p:spPr>
            <a:xfrm>
              <a:off x="3187370" y="4519574"/>
              <a:ext cx="6051123" cy="555227"/>
            </a:xfrm>
            <a:prstGeom prst="rect">
              <a:avLst/>
            </a:prstGeom>
            <a:noFill/>
            <a:effectLst/>
          </p:spPr>
          <p:txBody>
            <a:bodyPr wrap="none">
              <a:spAutoFit/>
            </a:bodyPr>
            <a:lstStyle/>
            <a:p>
              <a:pPr algn="ctr">
                <a:defRPr/>
              </a:pPr>
              <a:r>
                <a:rPr lang="en-US" sz="2700" b="1" dirty="0" err="1">
                  <a:solidFill>
                    <a:schemeClr val="bg2">
                      <a:lumMod val="10000"/>
                    </a:schemeClr>
                  </a:solidFill>
                  <a:latin typeface="Times New Roman" panose="02020603050405020304" pitchFamily="18" charset="0"/>
                  <a:cs typeface="Times New Roman" panose="02020603050405020304" pitchFamily="18" charset="0"/>
                </a:rPr>
                <a:t>Trả</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lời</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lại</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các</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câu</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hỏi</a:t>
              </a:r>
              <a:endParaRPr lang="en-US" sz="2700" b="1"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77550C32-9868-4DFB-B1C7-FC0E553A20A2}"/>
              </a:ext>
            </a:extLst>
          </p:cNvPr>
          <p:cNvGrpSpPr>
            <a:grpSpLocks/>
          </p:cNvGrpSpPr>
          <p:nvPr/>
        </p:nvGrpSpPr>
        <p:grpSpPr bwMode="auto">
          <a:xfrm>
            <a:off x="1184326" y="3986687"/>
            <a:ext cx="7502474" cy="578646"/>
            <a:chOff x="816491" y="3018733"/>
            <a:chExt cx="10470251" cy="625158"/>
          </a:xfrm>
        </p:grpSpPr>
        <p:sp>
          <p:nvSpPr>
            <p:cNvPr id="28" name="Pentagon 177">
              <a:extLst>
                <a:ext uri="{FF2B5EF4-FFF2-40B4-BE49-F238E27FC236}">
                  <a16:creationId xmlns:a16="http://schemas.microsoft.com/office/drawing/2014/main" id="{C9F4B13B-598E-4BD4-9733-24A397258072}"/>
                </a:ext>
              </a:extLst>
            </p:cNvPr>
            <p:cNvSpPr/>
            <p:nvPr/>
          </p:nvSpPr>
          <p:spPr>
            <a:xfrm>
              <a:off x="1715749" y="3018733"/>
              <a:ext cx="9570993" cy="625158"/>
            </a:xfrm>
            <a:prstGeom prst="homePlate">
              <a:avLst>
                <a:gd name="adj" fmla="val 3627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27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40FAD6B-9376-41D3-887B-0267A8FF877C}"/>
                </a:ext>
              </a:extLst>
            </p:cNvPr>
            <p:cNvSpPr txBox="1"/>
            <p:nvPr/>
          </p:nvSpPr>
          <p:spPr>
            <a:xfrm>
              <a:off x="816491" y="3025901"/>
              <a:ext cx="1546538" cy="54865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700" b="1" dirty="0">
                  <a:solidFill>
                    <a:schemeClr val="bg1"/>
                  </a:solidFill>
                  <a:latin typeface="Times New Roman" panose="02020603050405020304" pitchFamily="18" charset="0"/>
                  <a:cs typeface="Times New Roman" panose="02020603050405020304" pitchFamily="18" charset="0"/>
                </a:rPr>
                <a:t>3</a:t>
              </a:r>
            </a:p>
          </p:txBody>
        </p:sp>
        <p:sp>
          <p:nvSpPr>
            <p:cNvPr id="30" name="TextBox 29">
              <a:extLst>
                <a:ext uri="{FF2B5EF4-FFF2-40B4-BE49-F238E27FC236}">
                  <a16:creationId xmlns:a16="http://schemas.microsoft.com/office/drawing/2014/main" id="{2A5FC140-FABB-4762-9070-0B0AB2D99A68}"/>
                </a:ext>
              </a:extLst>
            </p:cNvPr>
            <p:cNvSpPr txBox="1"/>
            <p:nvPr/>
          </p:nvSpPr>
          <p:spPr>
            <a:xfrm>
              <a:off x="2466199" y="3095240"/>
              <a:ext cx="8581272" cy="548651"/>
            </a:xfrm>
            <a:prstGeom prst="rect">
              <a:avLst/>
            </a:prstGeom>
            <a:noFill/>
            <a:effectLst/>
          </p:spPr>
          <p:txBody>
            <a:bodyPr wrap="square">
              <a:spAutoFit/>
            </a:bodyPr>
            <a:lstStyle/>
            <a:p>
              <a:pPr>
                <a:defRPr/>
              </a:pPr>
              <a:r>
                <a:rPr lang="en-US" sz="2700" b="1" dirty="0" err="1">
                  <a:solidFill>
                    <a:schemeClr val="bg2">
                      <a:lumMod val="10000"/>
                    </a:schemeClr>
                  </a:solidFill>
                  <a:latin typeface="Times New Roman" panose="02020603050405020304" pitchFamily="18" charset="0"/>
                  <a:cs typeface="Times New Roman" panose="02020603050405020304" pitchFamily="18" charset="0"/>
                </a:rPr>
                <a:t>Chuẩn</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bị</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bài</a:t>
              </a:r>
              <a:r>
                <a:rPr lang="en-US" sz="2700" b="1" dirty="0">
                  <a:solidFill>
                    <a:schemeClr val="bg2">
                      <a:lumMod val="10000"/>
                    </a:schemeClr>
                  </a:solidFill>
                  <a:latin typeface="Times New Roman" panose="02020603050405020304" pitchFamily="18" charset="0"/>
                  <a:cs typeface="Times New Roman" panose="02020603050405020304" pitchFamily="18" charset="0"/>
                </a:rPr>
                <a:t> </a:t>
              </a:r>
              <a:r>
                <a:rPr lang="en-US" sz="2700" b="1" dirty="0" err="1">
                  <a:solidFill>
                    <a:schemeClr val="bg2">
                      <a:lumMod val="10000"/>
                    </a:schemeClr>
                  </a:solidFill>
                  <a:latin typeface="Times New Roman" panose="02020603050405020304" pitchFamily="18" charset="0"/>
                  <a:cs typeface="Times New Roman" panose="02020603050405020304" pitchFamily="18" charset="0"/>
                </a:rPr>
                <a:t>sau</a:t>
              </a:r>
              <a:endParaRPr lang="en-US" sz="2700" b="1" i="1" dirty="0">
                <a:solidFill>
                  <a:schemeClr val="bg2">
                    <a:lumMod val="10000"/>
                  </a:schemeClr>
                </a:solidFill>
                <a:latin typeface="Times New Roman" panose="02020603050405020304" pitchFamily="18"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89B25961-992F-43D1-973F-9EF3D6EF3972}"/>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25" descr="图片包含 地图, 文字&#10;&#10;描述已自动生成"/>
          <p:cNvPicPr preferRelativeResize="0"/>
          <p:nvPr/>
        </p:nvPicPr>
        <p:blipFill rotWithShape="1">
          <a:blip r:embed="rId3">
            <a:alphaModFix/>
          </a:blip>
          <a:srcRect l="11111"/>
          <a:stretch/>
        </p:blipFill>
        <p:spPr>
          <a:xfrm>
            <a:off x="15" y="0"/>
            <a:ext cx="9143984" cy="6857999"/>
          </a:xfrm>
          <a:prstGeom prst="rect">
            <a:avLst/>
          </a:prstGeom>
          <a:noFill/>
          <a:ln>
            <a:noFill/>
          </a:ln>
        </p:spPr>
      </p:pic>
      <p:sp>
        <p:nvSpPr>
          <p:cNvPr id="892" name="Google Shape;892;p25"/>
          <p:cNvSpPr txBox="1"/>
          <p:nvPr/>
        </p:nvSpPr>
        <p:spPr>
          <a:xfrm>
            <a:off x="391305" y="1615956"/>
            <a:ext cx="8015400" cy="3116207"/>
          </a:xfrm>
          <a:prstGeom prst="rect">
            <a:avLst/>
          </a:prstGeom>
          <a:noFill/>
          <a:ln>
            <a:noFill/>
          </a:ln>
        </p:spPr>
        <p:txBody>
          <a:bodyPr spcFirstLastPara="1" wrap="square" lIns="68569" tIns="34275" rIns="68569" bIns="34275" anchor="t" anchorCtr="0">
            <a:spAutoFit/>
          </a:bodyPr>
          <a:lstStyle/>
          <a:p>
            <a:pPr algn="ctr"/>
            <a:r>
              <a:rPr lang="en-US" sz="6600" b="1" dirty="0">
                <a:solidFill>
                  <a:schemeClr val="dk1"/>
                </a:solidFill>
                <a:latin typeface="HP001 4 hàng" panose="020B0603050302020204" pitchFamily="34" charset="0"/>
              </a:rPr>
              <a:t>Xin </a:t>
            </a:r>
            <a:r>
              <a:rPr lang="en-US" sz="6600" b="1" dirty="0" err="1">
                <a:solidFill>
                  <a:schemeClr val="dk1"/>
                </a:solidFill>
                <a:latin typeface="HP001 4 hàng" panose="020B0603050302020204" pitchFamily="34" charset="0"/>
              </a:rPr>
              <a:t>chào</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và</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hẹn</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gặp</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lại</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các</a:t>
            </a:r>
            <a:r>
              <a:rPr lang="en-US" sz="6600" b="1" dirty="0">
                <a:solidFill>
                  <a:schemeClr val="dk1"/>
                </a:solidFill>
                <a:latin typeface="HP001 4 hàng" panose="020B0603050302020204" pitchFamily="34" charset="0"/>
              </a:rPr>
              <a:t> con </a:t>
            </a:r>
            <a:r>
              <a:rPr lang="en-US" sz="6600" b="1" dirty="0" err="1">
                <a:solidFill>
                  <a:schemeClr val="dk1"/>
                </a:solidFill>
                <a:latin typeface="HP001 4 hàng" panose="020B0603050302020204" pitchFamily="34" charset="0"/>
              </a:rPr>
              <a:t>trong</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tiết</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học</a:t>
            </a:r>
            <a:r>
              <a:rPr lang="en-US" sz="6600" b="1" dirty="0">
                <a:solidFill>
                  <a:schemeClr val="dk1"/>
                </a:solidFill>
                <a:latin typeface="HP001 4 hàng" panose="020B0603050302020204" pitchFamily="34" charset="0"/>
              </a:rPr>
              <a:t> </a:t>
            </a:r>
            <a:r>
              <a:rPr lang="en-US" sz="6600" b="1" dirty="0" err="1">
                <a:solidFill>
                  <a:schemeClr val="dk1"/>
                </a:solidFill>
                <a:latin typeface="HP001 4 hàng" panose="020B0603050302020204" pitchFamily="34" charset="0"/>
              </a:rPr>
              <a:t>sau</a:t>
            </a:r>
            <a:r>
              <a:rPr lang="en-US" sz="6600" b="1" dirty="0">
                <a:solidFill>
                  <a:schemeClr val="dk1"/>
                </a:solidFill>
                <a:latin typeface="HP001 4 hàng" panose="020B0603050302020204" pitchFamily="34" charset="0"/>
              </a:rPr>
              <a:t>!</a:t>
            </a:r>
            <a:endParaRPr sz="400" dirty="0">
              <a:latin typeface="HP001 4 hàng" panose="020B0603050302020204" pitchFamily="34" charset="0"/>
            </a:endParaRPr>
          </a:p>
        </p:txBody>
      </p:sp>
      <p:pic>
        <p:nvPicPr>
          <p:cNvPr id="893" name="Google Shape;893;p25" descr="图片包含 文字&#10;&#10;描述已自动生成"/>
          <p:cNvPicPr preferRelativeResize="0"/>
          <p:nvPr/>
        </p:nvPicPr>
        <p:blipFill rotWithShape="1">
          <a:blip r:embed="rId4">
            <a:alphaModFix/>
          </a:blip>
          <a:srcRect/>
          <a:stretch/>
        </p:blipFill>
        <p:spPr>
          <a:xfrm rot="1072869">
            <a:off x="-82898" y="2147076"/>
            <a:ext cx="1194947" cy="11949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2"/>
                                        </p:tgtEl>
                                        <p:attrNameLst>
                                          <p:attrName>style.visibility</p:attrName>
                                        </p:attrNameLst>
                                      </p:cBhvr>
                                      <p:to>
                                        <p:strVal val="visible"/>
                                      </p:to>
                                    </p:set>
                                    <p:animEffect transition="in" filter="fade">
                                      <p:cBhvr>
                                        <p:cTn id="7" dur="500"/>
                                        <p:tgtEl>
                                          <p:spTgt spid="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1CB0FF-AE57-4EE0-94C1-4F907DD6F4DF}"/>
              </a:ext>
            </a:extLst>
          </p:cNvPr>
          <p:cNvSpPr txBox="1">
            <a:spLocks noChangeArrowheads="1"/>
          </p:cNvSpPr>
          <p:nvPr/>
        </p:nvSpPr>
        <p:spPr bwMode="auto">
          <a:xfrm>
            <a:off x="1249846" y="1228820"/>
            <a:ext cx="7310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Lương</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thư</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Hồng</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hỏi</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thăm</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quê</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bị</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hạn</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hán</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kéo</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400" dirty="0">
              <a:latin typeface="Arial" panose="020B0604020202020204" pitchFamily="34" charset="0"/>
              <a:ea typeface="Cambria" panose="0204050305040603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287C479-6E89-4690-8FD6-135E1706E52B}"/>
              </a:ext>
            </a:extLst>
          </p:cNvPr>
          <p:cNvSpPr/>
          <p:nvPr/>
        </p:nvSpPr>
        <p:spPr>
          <a:xfrm>
            <a:off x="202096" y="1221617"/>
            <a:ext cx="8382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 name="TextBox 6">
            <a:extLst>
              <a:ext uri="{FF2B5EF4-FFF2-40B4-BE49-F238E27FC236}">
                <a16:creationId xmlns:a16="http://schemas.microsoft.com/office/drawing/2014/main" id="{0AB1D040-54B3-43DC-B54B-35316A7708A9}"/>
              </a:ext>
            </a:extLst>
          </p:cNvPr>
          <p:cNvSpPr txBox="1">
            <a:spLocks noChangeArrowheads="1"/>
          </p:cNvSpPr>
          <p:nvPr/>
        </p:nvSpPr>
        <p:spPr bwMode="auto">
          <a:xfrm>
            <a:off x="1249846" y="2526174"/>
            <a:ext cx="76936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2.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Bức</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thư</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nói</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lên</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nỗi</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lòng</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thương</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muốn</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chia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sẻ</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khó</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khăn</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cùng</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0033CC"/>
                </a:solidFill>
                <a:latin typeface="Times New Roman" panose="02020603050405020304" pitchFamily="18" charset="0"/>
                <a:ea typeface="Cambria" panose="02040503050406030204" pitchFamily="18" charset="0"/>
                <a:cs typeface="Times New Roman" panose="02020603050405020304" pitchFamily="18" charset="0"/>
              </a:rPr>
              <a:t>Lương</a:t>
            </a:r>
            <a:r>
              <a:rPr lang="en-US"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sz="2400" b="1" dirty="0">
                <a:solidFill>
                  <a:srgbClr val="0033CC"/>
                </a:solidFill>
                <a:latin typeface="Cambria" panose="02040503050406030204" pitchFamily="18" charset="0"/>
                <a:ea typeface="Cambria" panose="02040503050406030204" pitchFamily="18" charset="0"/>
                <a:cs typeface="Amatic SC" panose="020B0604020202020204" pitchFamily="2" charset="-79"/>
              </a:rPr>
              <a:t> </a:t>
            </a:r>
            <a:endParaRPr lang="vi-VN" altLang="en-US" sz="2400" b="1" dirty="0">
              <a:solidFill>
                <a:srgbClr val="0033CC"/>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DE739DB-63D0-4712-A9CB-6FFAF4D7DF62}"/>
              </a:ext>
            </a:extLst>
          </p:cNvPr>
          <p:cNvSpPr/>
          <p:nvPr/>
        </p:nvSpPr>
        <p:spPr>
          <a:xfrm>
            <a:off x="240196" y="4114042"/>
            <a:ext cx="8382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50000"/>
              </a:lnSpc>
              <a:spcBef>
                <a:spcPts val="0"/>
              </a:spcBef>
              <a:spcAft>
                <a:spcPts val="0"/>
              </a:spcAft>
              <a:defRPr/>
            </a:pPr>
            <a:endParaRPr lang="vi-VN" sz="1600" b="1" dirty="0">
              <a:solidFill>
                <a:schemeClr val="tx1"/>
              </a:solidFill>
              <a:latin typeface="Cambria" panose="02040503050406030204" pitchFamily="18" charset="0"/>
              <a:ea typeface="Cambria" panose="02040503050406030204" pitchFamily="18" charset="0"/>
              <a:cs typeface="Amatic SC" panose="00000500000000000000" pitchFamily="2" charset="-79"/>
            </a:endParaRPr>
          </a:p>
        </p:txBody>
      </p:sp>
      <p:sp>
        <p:nvSpPr>
          <p:cNvPr id="9" name="TextBox 8">
            <a:extLst>
              <a:ext uri="{FF2B5EF4-FFF2-40B4-BE49-F238E27FC236}">
                <a16:creationId xmlns:a16="http://schemas.microsoft.com/office/drawing/2014/main" id="{1DC2669E-CC8C-4288-AC90-320FDDDFD474}"/>
              </a:ext>
            </a:extLst>
          </p:cNvPr>
          <p:cNvSpPr txBox="1">
            <a:spLocks noChangeArrowheads="1"/>
          </p:cNvSpPr>
          <p:nvPr/>
        </p:nvSpPr>
        <p:spPr bwMode="auto">
          <a:xfrm>
            <a:off x="1242316" y="4069887"/>
            <a:ext cx="77011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3. Qua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đọc</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em</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rút</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ra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học</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Biết</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thăm</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hỏi</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chủ</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động</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thư</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an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ủi</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động</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bè</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thân</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khi</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dirty="0" err="1">
                <a:solidFill>
                  <a:srgbClr val="CC00CC"/>
                </a:solidFill>
                <a:latin typeface="Times New Roman" panose="02020603050405020304" pitchFamily="18" charset="0"/>
                <a:ea typeface="Cambria" panose="02040503050406030204" pitchFamily="18" charset="0"/>
                <a:cs typeface="Times New Roman" panose="02020603050405020304" pitchFamily="18" charset="0"/>
              </a:rPr>
              <a:t>cần</a:t>
            </a:r>
            <a:r>
              <a:rPr lang="en-US" altLang="en-US" sz="2400" b="1" dirty="0">
                <a:solidFill>
                  <a:srgbClr val="CC00CC"/>
                </a:solidFill>
                <a:latin typeface="Times New Roman" panose="02020603050405020304" pitchFamily="18" charset="0"/>
                <a:ea typeface="Cambria" panose="02040503050406030204" pitchFamily="18" charset="0"/>
                <a:cs typeface="Times New Roman" panose="02020603050405020304" pitchFamily="18" charset="0"/>
              </a:rPr>
              <a:t>.</a:t>
            </a:r>
            <a:endParaRPr lang="en-US" altLang="en-US" sz="2400" dirty="0">
              <a:solidFill>
                <a:srgbClr val="CC00CC"/>
              </a:solidFill>
              <a:latin typeface="Arial" panose="020B0604020202020204" pitchFamily="34" charset="0"/>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CCDD16A-9D1B-42BB-A2A8-210039F3731D}"/>
              </a:ext>
            </a:extLst>
          </p:cNvPr>
          <p:cNvSpPr/>
          <p:nvPr/>
        </p:nvSpPr>
        <p:spPr>
          <a:xfrm>
            <a:off x="200509" y="2580517"/>
            <a:ext cx="8382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 name="Rectangle 10">
            <a:extLst>
              <a:ext uri="{FF2B5EF4-FFF2-40B4-BE49-F238E27FC236}">
                <a16:creationId xmlns:a16="http://schemas.microsoft.com/office/drawing/2014/main" id="{8C6EAA62-A17D-439C-8E07-BB62F3A25653}"/>
              </a:ext>
            </a:extLst>
          </p:cNvPr>
          <p:cNvSpPr/>
          <p:nvPr/>
        </p:nvSpPr>
        <p:spPr>
          <a:xfrm>
            <a:off x="415964" y="2670536"/>
            <a:ext cx="406920" cy="584775"/>
          </a:xfrm>
          <a:prstGeom prst="rect">
            <a:avLst/>
          </a:prstGeom>
          <a:noFill/>
        </p:spPr>
        <p:txBody>
          <a:bodyPr>
            <a:spAutoFit/>
          </a:bodyPr>
          <a:lstStyle/>
          <a:p>
            <a:pPr algn="ctr">
              <a:defRPr/>
            </a:pPr>
            <a:r>
              <a:rPr lang="en-US" sz="3200" b="1" dirty="0">
                <a:ln w="22225">
                  <a:solidFill>
                    <a:schemeClr val="accent2"/>
                  </a:solidFill>
                  <a:prstDash val="solid"/>
                </a:ln>
                <a:solidFill>
                  <a:srgbClr val="FF0000"/>
                </a:solidFill>
              </a:rPr>
              <a:t>Đ</a:t>
            </a:r>
          </a:p>
        </p:txBody>
      </p:sp>
      <p:sp>
        <p:nvSpPr>
          <p:cNvPr id="12" name="Rectangle 11">
            <a:extLst>
              <a:ext uri="{FF2B5EF4-FFF2-40B4-BE49-F238E27FC236}">
                <a16:creationId xmlns:a16="http://schemas.microsoft.com/office/drawing/2014/main" id="{A6B38DE4-0956-46D4-AC3E-0328D1BFBACD}"/>
              </a:ext>
            </a:extLst>
          </p:cNvPr>
          <p:cNvSpPr/>
          <p:nvPr/>
        </p:nvSpPr>
        <p:spPr>
          <a:xfrm>
            <a:off x="404115" y="4192999"/>
            <a:ext cx="406920" cy="584775"/>
          </a:xfrm>
          <a:prstGeom prst="rect">
            <a:avLst/>
          </a:prstGeom>
          <a:noFill/>
        </p:spPr>
        <p:txBody>
          <a:bodyPr>
            <a:spAutoFit/>
          </a:bodyPr>
          <a:lstStyle/>
          <a:p>
            <a:pPr algn="ctr">
              <a:defRPr/>
            </a:pPr>
            <a:r>
              <a:rPr lang="en-US" sz="3200" b="1" dirty="0">
                <a:ln w="22225">
                  <a:solidFill>
                    <a:schemeClr val="accent2"/>
                  </a:solidFill>
                  <a:prstDash val="solid"/>
                </a:ln>
                <a:solidFill>
                  <a:srgbClr val="FF0000"/>
                </a:solidFill>
              </a:rPr>
              <a:t>Đ</a:t>
            </a:r>
          </a:p>
        </p:txBody>
      </p:sp>
      <p:sp>
        <p:nvSpPr>
          <p:cNvPr id="13" name="Rectangle 12">
            <a:extLst>
              <a:ext uri="{FF2B5EF4-FFF2-40B4-BE49-F238E27FC236}">
                <a16:creationId xmlns:a16="http://schemas.microsoft.com/office/drawing/2014/main" id="{8B2421F2-F262-437D-B9B6-4698937E54EC}"/>
              </a:ext>
            </a:extLst>
          </p:cNvPr>
          <p:cNvSpPr/>
          <p:nvPr/>
        </p:nvSpPr>
        <p:spPr>
          <a:xfrm>
            <a:off x="412314" y="1294354"/>
            <a:ext cx="406920" cy="584775"/>
          </a:xfrm>
          <a:prstGeom prst="rect">
            <a:avLst/>
          </a:prstGeom>
          <a:noFill/>
        </p:spPr>
        <p:txBody>
          <a:bodyPr>
            <a:spAutoFit/>
          </a:bodyPr>
          <a:lstStyle/>
          <a:p>
            <a:pPr algn="ctr">
              <a:defRPr/>
            </a:pP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8581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heel(1)">
                                      <p:cBhvr>
                                        <p:cTn id="59" dur="2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iếng Việt 4 VNEN Bài 1A: Thương người như thể thương thân | Soạn Tiếng  Việt lớp 4 VNEN hay nhất"/>
          <p:cNvSpPr>
            <a:spLocks noChangeAspect="1" noChangeArrowheads="1"/>
          </p:cNvSpPr>
          <p:nvPr/>
        </p:nvSpPr>
        <p:spPr bwMode="auto">
          <a:xfrm>
            <a:off x="-1581579" y="-2059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44A36FF7-E0E2-4B5A-A783-BA9D24A26377}"/>
              </a:ext>
            </a:extLst>
          </p:cNvPr>
          <p:cNvSpPr txBox="1"/>
          <p:nvPr/>
        </p:nvSpPr>
        <p:spPr>
          <a:xfrm>
            <a:off x="1280160" y="211068"/>
            <a:ext cx="6583679" cy="523220"/>
          </a:xfrm>
          <a:prstGeom prst="rect">
            <a:avLst/>
          </a:prstGeom>
          <a:noFill/>
        </p:spPr>
        <p:txBody>
          <a:bodyPr wrap="square" rtlCol="0">
            <a:spAutoFit/>
          </a:bodyPr>
          <a:lstStyle/>
          <a:p>
            <a:pPr algn="ctr"/>
            <a:r>
              <a:rPr lang="en-US" sz="2800" b="1" dirty="0" err="1">
                <a:latin typeface="HP001 4 hàng" panose="020B0603050302020204" pitchFamily="34" charset="0"/>
              </a:rPr>
              <a:t>Thứ</a:t>
            </a:r>
            <a:r>
              <a:rPr lang="en-US" sz="2800" b="1" dirty="0">
                <a:latin typeface="HP001 4 hàng" panose="020B0603050302020204" pitchFamily="34" charset="0"/>
              </a:rPr>
              <a:t> t</a:t>
            </a:r>
            <a:r>
              <a:rPr lang="vi-VN" sz="2800" b="1" dirty="0">
                <a:latin typeface="HP001 4 hàng" panose="020B0603050302020204" pitchFamily="34" charset="0"/>
              </a:rPr>
              <a:t>ư</a:t>
            </a:r>
            <a:r>
              <a:rPr lang="en-US" sz="2800" b="1" dirty="0">
                <a:latin typeface="HP001 4 hàng" panose="020B0603050302020204" pitchFamily="34" charset="0"/>
              </a:rPr>
              <a:t> </a:t>
            </a:r>
            <a:r>
              <a:rPr lang="en-US" sz="2800" b="1" dirty="0" err="1">
                <a:latin typeface="HP001 4 hàng" panose="020B0603050302020204" pitchFamily="34" charset="0"/>
              </a:rPr>
              <a:t>ngày</a:t>
            </a:r>
            <a:r>
              <a:rPr lang="en-US" sz="2800" b="1" dirty="0">
                <a:latin typeface="HP001 4 hàng" panose="020B0603050302020204" pitchFamily="34" charset="0"/>
              </a:rPr>
              <a:t> 22 </a:t>
            </a:r>
            <a:r>
              <a:rPr lang="en-US" sz="2800" b="1" dirty="0" err="1">
                <a:latin typeface="HP001 4 hàng" panose="020B0603050302020204" pitchFamily="34" charset="0"/>
              </a:rPr>
              <a:t>tháng</a:t>
            </a:r>
            <a:r>
              <a:rPr lang="en-US" sz="2800" b="1" dirty="0">
                <a:latin typeface="HP001 4 hàng" panose="020B0603050302020204" pitchFamily="34" charset="0"/>
              </a:rPr>
              <a:t> 9 </a:t>
            </a:r>
            <a:r>
              <a:rPr lang="en-US" sz="2800" b="1" dirty="0" err="1">
                <a:latin typeface="HP001 4 hàng" panose="020B0603050302020204" pitchFamily="34" charset="0"/>
              </a:rPr>
              <a:t>năm</a:t>
            </a:r>
            <a:r>
              <a:rPr lang="en-US" sz="2800" b="1" dirty="0">
                <a:latin typeface="HP001 4 hàng" panose="020B0603050302020204" pitchFamily="34" charset="0"/>
              </a:rPr>
              <a:t> 2021</a:t>
            </a:r>
          </a:p>
        </p:txBody>
      </p:sp>
      <p:sp>
        <p:nvSpPr>
          <p:cNvPr id="11" name="TextBox 10">
            <a:extLst>
              <a:ext uri="{FF2B5EF4-FFF2-40B4-BE49-F238E27FC236}">
                <a16:creationId xmlns:a16="http://schemas.microsoft.com/office/drawing/2014/main" id="{2FC59DFC-439F-4C6E-AAB7-B2DE6E709F0C}"/>
              </a:ext>
            </a:extLst>
          </p:cNvPr>
          <p:cNvSpPr txBox="1"/>
          <p:nvPr/>
        </p:nvSpPr>
        <p:spPr>
          <a:xfrm>
            <a:off x="3501694" y="778100"/>
            <a:ext cx="1803010" cy="523220"/>
          </a:xfrm>
          <a:prstGeom prst="rect">
            <a:avLst/>
          </a:prstGeom>
          <a:noFill/>
        </p:spPr>
        <p:txBody>
          <a:bodyPr wrap="square" rtlCol="0">
            <a:spAutoFit/>
          </a:bodyPr>
          <a:lstStyle/>
          <a:p>
            <a:pPr algn="ctr"/>
            <a:r>
              <a:rPr lang="en-US" sz="2800" b="1" dirty="0" err="1">
                <a:latin typeface="HP001 4 hàng" panose="020B0603050302020204" pitchFamily="34" charset="0"/>
              </a:rPr>
              <a:t>Tập</a:t>
            </a:r>
            <a:r>
              <a:rPr lang="en-US" sz="2800" b="1" dirty="0">
                <a:latin typeface="HP001 4 hàng" panose="020B0603050302020204" pitchFamily="34" charset="0"/>
              </a:rPr>
              <a:t> </a:t>
            </a:r>
            <a:r>
              <a:rPr lang="en-US" sz="2800" b="1" dirty="0" err="1">
                <a:latin typeface="HP001 4 hàng" panose="020B0603050302020204" pitchFamily="34" charset="0"/>
              </a:rPr>
              <a:t>đọc</a:t>
            </a:r>
            <a:endParaRPr lang="en-US" sz="2800" b="1" dirty="0">
              <a:latin typeface="HP001 4 hàng" panose="020B0603050302020204" pitchFamily="34" charset="0"/>
            </a:endParaRPr>
          </a:p>
        </p:txBody>
      </p:sp>
      <p:sp>
        <p:nvSpPr>
          <p:cNvPr id="13" name="TextBox 12">
            <a:extLst>
              <a:ext uri="{FF2B5EF4-FFF2-40B4-BE49-F238E27FC236}">
                <a16:creationId xmlns:a16="http://schemas.microsoft.com/office/drawing/2014/main" id="{098E7616-C082-4EE3-ABF7-E9B46F4598F3}"/>
              </a:ext>
            </a:extLst>
          </p:cNvPr>
          <p:cNvSpPr txBox="1"/>
          <p:nvPr/>
        </p:nvSpPr>
        <p:spPr>
          <a:xfrm>
            <a:off x="2091994" y="1179771"/>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
        <p:nvSpPr>
          <p:cNvPr id="16" name="Rectangle: Rounded Corners 15">
            <a:extLst>
              <a:ext uri="{FF2B5EF4-FFF2-40B4-BE49-F238E27FC236}">
                <a16:creationId xmlns:a16="http://schemas.microsoft.com/office/drawing/2014/main" id="{160A171D-B5A5-4136-91C3-51641A4044CA}"/>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Soạn bài – Tập đọc: Người ăn xin - SGK Tiếng Việt lớp 4 Tập 1">
            <a:extLst>
              <a:ext uri="{FF2B5EF4-FFF2-40B4-BE49-F238E27FC236}">
                <a16:creationId xmlns:a16="http://schemas.microsoft.com/office/drawing/2014/main" id="{7D2AB43F-59EF-44E3-83CC-343342B17BC1}"/>
              </a:ext>
            </a:extLst>
          </p:cNvPr>
          <p:cNvPicPr>
            <a:picLocks noChangeAspect="1" noChangeArrowheads="1"/>
          </p:cNvPicPr>
          <p:nvPr/>
        </p:nvPicPr>
        <p:blipFill>
          <a:blip r:embed="rId2"/>
          <a:srcRect/>
          <a:stretch>
            <a:fillRect/>
          </a:stretch>
        </p:blipFill>
        <p:spPr bwMode="auto">
          <a:xfrm>
            <a:off x="0" y="2104662"/>
            <a:ext cx="9144000" cy="4085502"/>
          </a:xfrm>
          <a:prstGeom prst="rect">
            <a:avLst/>
          </a:prstGeom>
          <a:ln w="57150">
            <a:solidFill>
              <a:schemeClr val="tx1"/>
            </a:solidFill>
          </a:ln>
          <a:effectLst>
            <a:softEdge rad="112500"/>
          </a:effectLst>
        </p:spPr>
      </p:pic>
    </p:spTree>
    <p:extLst>
      <p:ext uri="{BB962C8B-B14F-4D97-AF65-F5344CB8AC3E}">
        <p14:creationId xmlns:p14="http://schemas.microsoft.com/office/powerpoint/2010/main" val="4000904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8C67664-6FF1-4C70-B314-EAF3096AA03D}"/>
              </a:ext>
            </a:extLst>
          </p:cNvPr>
          <p:cNvSpPr txBox="1"/>
          <p:nvPr/>
        </p:nvSpPr>
        <p:spPr>
          <a:xfrm>
            <a:off x="2299628" y="161736"/>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
        <p:nvSpPr>
          <p:cNvPr id="17" name="Rectangle: Rounded Corners 16">
            <a:extLst>
              <a:ext uri="{FF2B5EF4-FFF2-40B4-BE49-F238E27FC236}">
                <a16:creationId xmlns:a16="http://schemas.microsoft.com/office/drawing/2014/main" id="{ED44D9CE-30B3-4FE8-A870-3C74B8E7473F}"/>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5273CAC-9248-4E4B-89A3-C666D0436E2F}"/>
              </a:ext>
            </a:extLst>
          </p:cNvPr>
          <p:cNvSpPr txBox="1"/>
          <p:nvPr/>
        </p:nvSpPr>
        <p:spPr>
          <a:xfrm>
            <a:off x="303143" y="684956"/>
            <a:ext cx="8537713" cy="59400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eaLnBrk="1" fontAlgn="auto" hangingPunct="1">
              <a:spcBef>
                <a:spcPts val="0"/>
              </a:spcBef>
              <a:spcAft>
                <a:spcPts val="0"/>
              </a:spcAf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Lúc ấy, tôi đang đi trên phố. Một người ăn xin già lọm khọm đứng ngay trước mặt tôi. </a:t>
            </a:r>
          </a:p>
          <a:p>
            <a:pPr algn="just"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Đôi mắt ông lão đỏ đọc và giàn giụa nước mắt. Đôi môi tái nhợt, áo quần tả tơi thảm hại... Chao ôi! Cảnh nghèo đói đã gặm nát con người đau khổ kia thành xấu xí biết nhường nào!</a:t>
            </a:r>
          </a:p>
          <a:p>
            <a:pPr algn="just"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Ông già chìa trước mặt tôi bàn tay sưng húp, bẩn thỉu. Ông rên rỉ cầu xin cứu giúp.</a:t>
            </a:r>
          </a:p>
          <a:p>
            <a:pPr algn="just"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Người ăn xin vẫn đợi tôi. Tay vẫn chìa ra, run lẩy bẩy.</a:t>
            </a:r>
          </a:p>
          <a:p>
            <a:pPr algn="just"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Tôi chẳng biết làm cách nào. Tôi nắm chặt lấy bàn tay run rẩy kia:</a:t>
            </a:r>
          </a:p>
          <a:p>
            <a:pPr algn="just" eaLnBrk="1" fontAlgn="auto" hangingPunct="1">
              <a:spcBef>
                <a:spcPts val="0"/>
              </a:spcBef>
              <a:spcAft>
                <a:spcPts val="0"/>
              </a:spcAf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 Ông đừng giận cháu, cháu không có gì để cho ông cả.</a:t>
            </a:r>
          </a:p>
          <a:p>
            <a:pPr algn="just"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eaLnBrk="1" fontAlgn="auto" hangingPunct="1">
              <a:spcBef>
                <a:spcPts val="0"/>
              </a:spcBef>
              <a:spcAft>
                <a:spcPts val="0"/>
              </a:spcAf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 Cháu ơi, cảm ơn cháu! Như vậy là cháu đã cho lão rồi. - Ông lão nói bằng giọng khản đặc.</a:t>
            </a:r>
          </a:p>
          <a:p>
            <a:pPr algn="just"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Khi ấy, tôi chợt hiểu rằng: cả tôi nữa, tôi cũng vừa nhận được chút gì của ông lão.</a:t>
            </a:r>
          </a:p>
          <a:p>
            <a:pPr algn="r" eaLnBrk="1" fontAlgn="auto" hangingPunct="1">
              <a:spcBef>
                <a:spcPts val="0"/>
              </a:spcBef>
              <a:spcAft>
                <a:spcPts val="0"/>
              </a:spcAft>
              <a:defRPr/>
            </a:pPr>
            <a:r>
              <a:rPr lang="vi-VN" sz="2000" dirty="0">
                <a:solidFill>
                  <a:prstClr val="black"/>
                </a:solidFill>
                <a:latin typeface="Times New Roman" pitchFamily="18" charset="0"/>
                <a:cs typeface="Times New Roman" pitchFamily="18" charset="0"/>
              </a:rPr>
              <a:t> </a:t>
            </a:r>
            <a:r>
              <a:rPr lang="en-US" sz="2000" i="1" dirty="0">
                <a:solidFill>
                  <a:prstClr val="black"/>
                </a:solidFill>
                <a:latin typeface="Times New Roman" pitchFamily="18" charset="0"/>
                <a:cs typeface="Times New Roman" pitchFamily="18" charset="0"/>
              </a:rPr>
              <a:t>T</a:t>
            </a:r>
            <a:r>
              <a:rPr lang="vi-VN" sz="2000" i="1" dirty="0">
                <a:solidFill>
                  <a:prstClr val="black"/>
                </a:solidFill>
                <a:latin typeface="Times New Roman" pitchFamily="18" charset="0"/>
                <a:cs typeface="Times New Roman" pitchFamily="18" charset="0"/>
              </a:rPr>
              <a:t>heo</a:t>
            </a:r>
            <a:r>
              <a:rPr lang="vi-VN" sz="2000" dirty="0">
                <a:solidFill>
                  <a:prstClr val="black"/>
                </a:solidFill>
                <a:latin typeface="Times New Roman" pitchFamily="18" charset="0"/>
                <a:cs typeface="Times New Roman" pitchFamily="18" charset="0"/>
              </a:rPr>
              <a:t> </a:t>
            </a:r>
            <a:r>
              <a:rPr lang="vi-VN" sz="2000" b="1" dirty="0">
                <a:solidFill>
                  <a:prstClr val="black"/>
                </a:solidFill>
                <a:latin typeface="Times New Roman" pitchFamily="18" charset="0"/>
                <a:cs typeface="Times New Roman" pitchFamily="18" charset="0"/>
              </a:rPr>
              <a:t>Tuốc-ghê-nhép</a:t>
            </a:r>
            <a:endParaRPr lang="vi-VN"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1760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B75EB8-F959-4D18-97C2-97EF601A5FBC}"/>
              </a:ext>
            </a:extLst>
          </p:cNvPr>
          <p:cNvSpPr txBox="1"/>
          <p:nvPr/>
        </p:nvSpPr>
        <p:spPr>
          <a:xfrm>
            <a:off x="193790" y="610618"/>
            <a:ext cx="8834084" cy="2246769"/>
          </a:xfrm>
          <a:prstGeom prst="rect">
            <a:avLst/>
          </a:prstGeom>
          <a:noFill/>
        </p:spPr>
        <p:txBody>
          <a:bodyPr wrap="square" rtlCol="0">
            <a:spAutoFit/>
          </a:bodyPr>
          <a:lstStyle/>
          <a:p>
            <a:pPr algn="jus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Lúc ấy, tôi đang đi trên phố. Một người ăn xin già lọm khọm đứng ngay trước mặt tôi. </a:t>
            </a:r>
          </a:p>
          <a:p>
            <a:pPr algn="jus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Đôi mắt ông lão đỏ đọc và giàn giụa nước mắt. Đôi môi tái nhợt, áo quần tả tơi thảm hại... Chao ôi! Cảnh nghèo đói đã gặm nát con người đau khổ kia thành xấu xí biết nhường nào!</a:t>
            </a:r>
          </a:p>
          <a:p>
            <a:pPr algn="jus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Ông già chìa trước mặt tôi bàn tay sưng húp, bẩn thỉu. Ông rên rỉ cầu xin cứu giúp.</a:t>
            </a:r>
            <a:endParaRPr lang="en-US" sz="2000" b="1" dirty="0">
              <a:latin typeface="HP001 4 hàng" panose="020B0603050302020204" pitchFamily="34" charset="0"/>
            </a:endParaRPr>
          </a:p>
        </p:txBody>
      </p:sp>
      <p:sp>
        <p:nvSpPr>
          <p:cNvPr id="12" name="TextBox 11">
            <a:extLst>
              <a:ext uri="{FF2B5EF4-FFF2-40B4-BE49-F238E27FC236}">
                <a16:creationId xmlns:a16="http://schemas.microsoft.com/office/drawing/2014/main" id="{F41E766A-23C6-4CE2-83CF-CBA6941AED39}"/>
              </a:ext>
            </a:extLst>
          </p:cNvPr>
          <p:cNvSpPr txBox="1"/>
          <p:nvPr/>
        </p:nvSpPr>
        <p:spPr>
          <a:xfrm>
            <a:off x="157516" y="4599003"/>
            <a:ext cx="8567531" cy="1938992"/>
          </a:xfrm>
          <a:prstGeom prst="rect">
            <a:avLst/>
          </a:prstGeom>
          <a:noFill/>
        </p:spPr>
        <p:txBody>
          <a:bodyPr wrap="square" rtlCol="0">
            <a:spAutoFit/>
          </a:bodyPr>
          <a:lstStyle/>
          <a:p>
            <a:pPr algn="jus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 Cháu ơi, cảm ơn cháu! Như vậy là cháu đã cho lão rồi. - Ông lão nói bằng giọng khản đặc.</a:t>
            </a:r>
          </a:p>
          <a:p>
            <a:pPr algn="jus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Khi ấy, tôi chợt hiểu rằng: cả tôi nữa, tôi cũng vừa nhận được chút gì của ông lão.</a:t>
            </a:r>
          </a:p>
        </p:txBody>
      </p:sp>
      <p:sp>
        <p:nvSpPr>
          <p:cNvPr id="13" name="TextBox 12">
            <a:extLst>
              <a:ext uri="{FF2B5EF4-FFF2-40B4-BE49-F238E27FC236}">
                <a16:creationId xmlns:a16="http://schemas.microsoft.com/office/drawing/2014/main" id="{5E6C6FC6-CBC5-4888-9424-C7F736599764}"/>
              </a:ext>
            </a:extLst>
          </p:cNvPr>
          <p:cNvSpPr txBox="1"/>
          <p:nvPr/>
        </p:nvSpPr>
        <p:spPr>
          <a:xfrm>
            <a:off x="78758" y="2832449"/>
            <a:ext cx="8986484" cy="1631216"/>
          </a:xfrm>
          <a:prstGeom prst="rect">
            <a:avLst/>
          </a:prstGeom>
          <a:noFill/>
        </p:spPr>
        <p:txBody>
          <a:bodyPr wrap="square" rtlCol="0">
            <a:spAutoFit/>
          </a:bodyPr>
          <a:lstStyle/>
          <a:p>
            <a:pPr algn="jus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 Người ăn xin vẫn đợi tôi. Tay vẫn chìa ra, run lẩy bẩy.</a:t>
            </a:r>
          </a:p>
          <a:p>
            <a:pPr algn="just">
              <a:defRPr/>
            </a:pPr>
            <a:r>
              <a:rPr lang="vi-VN"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  Tôi chẳng biết làm cách nào. Tôi nắm chặt lấy bàn tay run rẩy kia:</a:t>
            </a:r>
          </a:p>
          <a:p>
            <a:pPr algn="just">
              <a:defRPr/>
            </a:pP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 Ông đừng giận cháu, cháu không có gì để cho ông cả.</a:t>
            </a:r>
          </a:p>
        </p:txBody>
      </p:sp>
      <p:sp>
        <p:nvSpPr>
          <p:cNvPr id="18" name="TextBox 17">
            <a:extLst>
              <a:ext uri="{FF2B5EF4-FFF2-40B4-BE49-F238E27FC236}">
                <a16:creationId xmlns:a16="http://schemas.microsoft.com/office/drawing/2014/main" id="{AB87D7B3-E769-4234-9575-E53AD3E36743}"/>
              </a:ext>
            </a:extLst>
          </p:cNvPr>
          <p:cNvSpPr txBox="1"/>
          <p:nvPr/>
        </p:nvSpPr>
        <p:spPr>
          <a:xfrm>
            <a:off x="4441281" y="6396335"/>
            <a:ext cx="5040943" cy="461665"/>
          </a:xfrm>
          <a:prstGeom prst="rect">
            <a:avLst/>
          </a:prstGeom>
          <a:noFill/>
        </p:spPr>
        <p:txBody>
          <a:bodyPr wrap="square" rtlCol="0">
            <a:spAutoFit/>
          </a:bodyPr>
          <a:lstStyle/>
          <a:p>
            <a:pPr algn="ctr"/>
            <a:r>
              <a:rPr lang="en-US" sz="2400" i="1" dirty="0">
                <a:solidFill>
                  <a:prstClr val="black"/>
                </a:solidFill>
                <a:latin typeface="Times New Roman" pitchFamily="18" charset="0"/>
                <a:cs typeface="Times New Roman" pitchFamily="18" charset="0"/>
              </a:rPr>
              <a:t>T</a:t>
            </a:r>
            <a:r>
              <a:rPr lang="vi-VN" sz="2400" i="1" dirty="0">
                <a:solidFill>
                  <a:prstClr val="black"/>
                </a:solidFill>
                <a:latin typeface="Times New Roman" pitchFamily="18" charset="0"/>
                <a:cs typeface="Times New Roman" pitchFamily="18" charset="0"/>
              </a:rPr>
              <a:t>heo</a:t>
            </a:r>
            <a:r>
              <a:rPr lang="vi-VN" sz="2400" dirty="0">
                <a:solidFill>
                  <a:prstClr val="black"/>
                </a:solidFill>
                <a:latin typeface="Times New Roman" pitchFamily="18" charset="0"/>
                <a:cs typeface="Times New Roman" pitchFamily="18" charset="0"/>
              </a:rPr>
              <a:t> </a:t>
            </a:r>
            <a:r>
              <a:rPr lang="vi-VN" sz="2400" b="1" dirty="0">
                <a:solidFill>
                  <a:prstClr val="black"/>
                </a:solidFill>
                <a:latin typeface="Times New Roman" pitchFamily="18" charset="0"/>
                <a:cs typeface="Times New Roman" pitchFamily="18" charset="0"/>
              </a:rPr>
              <a:t>Tuốc-ghê-nhép</a:t>
            </a:r>
            <a:endParaRPr lang="en-US" sz="2400" b="1" dirty="0">
              <a:latin typeface="HP001 4 hàng" panose="020B0603050302020204" pitchFamily="34" charset="0"/>
            </a:endParaRPr>
          </a:p>
        </p:txBody>
      </p:sp>
      <p:sp>
        <p:nvSpPr>
          <p:cNvPr id="20" name="Rectangle: Rounded Corners 19">
            <a:extLst>
              <a:ext uri="{FF2B5EF4-FFF2-40B4-BE49-F238E27FC236}">
                <a16:creationId xmlns:a16="http://schemas.microsoft.com/office/drawing/2014/main" id="{413C3084-463C-4D7B-AC2B-EE4D71A05BB0}"/>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E7C2D5F-19F9-412C-8FB1-ED5EC06DCD91}"/>
              </a:ext>
            </a:extLst>
          </p:cNvPr>
          <p:cNvSpPr txBox="1"/>
          <p:nvPr/>
        </p:nvSpPr>
        <p:spPr>
          <a:xfrm>
            <a:off x="2299628" y="161736"/>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15148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200" fill="hold"/>
                                        <p:tgtEl>
                                          <p:spTgt spid="7"/>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1000" fill="hold"/>
                                        <p:tgtEl>
                                          <p:spTgt spid="13"/>
                                        </p:tgtEl>
                                        <p:attrNameLst>
                                          <p:attrName>style.color</p:attrName>
                                        </p:attrNameLst>
                                      </p:cBhvr>
                                      <p:to>
                                        <a:srgbClr val="7030A0"/>
                                      </p:to>
                                    </p:animClr>
                                  </p:childTnLst>
                                </p:cTn>
                              </p:par>
                              <p:par>
                                <p:cTn id="9" presetID="3" presetClass="emph" presetSubtype="2" fill="hold" grpId="0" nodeType="withEffect">
                                  <p:stCondLst>
                                    <p:cond delay="0"/>
                                  </p:stCondLst>
                                  <p:childTnLst>
                                    <p:animClr clrSpc="rgb" dir="cw">
                                      <p:cBhvr override="childStyle">
                                        <p:cTn id="10" dur="1200" fill="hold"/>
                                        <p:tgtEl>
                                          <p:spTgt spid="1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6"/>
          <p:cNvSpPr>
            <a:spLocks noChangeArrowheads="1"/>
          </p:cNvSpPr>
          <p:nvPr/>
        </p:nvSpPr>
        <p:spPr bwMode="auto">
          <a:xfrm>
            <a:off x="794478" y="1253614"/>
            <a:ext cx="27587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i="1" dirty="0">
                <a:solidFill>
                  <a:schemeClr val="bg2"/>
                </a:solidFill>
                <a:latin typeface="Times New Roman" pitchFamily="18" charset="0"/>
                <a:cs typeface="Times New Roman" pitchFamily="18" charset="0"/>
              </a:rPr>
              <a:t> </a:t>
            </a:r>
            <a:r>
              <a:rPr lang="en-US" altLang="en-US" sz="3200" b="1" i="1" dirty="0">
                <a:solidFill>
                  <a:srgbClr val="C00000"/>
                </a:solidFill>
                <a:latin typeface="Times New Roman" pitchFamily="18" charset="0"/>
                <a:cs typeface="Times New Roman" pitchFamily="18" charset="0"/>
              </a:rPr>
              <a:t>a/ </a:t>
            </a:r>
            <a:r>
              <a:rPr lang="en-US" altLang="en-US" sz="3200" b="1" i="1" dirty="0" err="1">
                <a:solidFill>
                  <a:srgbClr val="C00000"/>
                </a:solidFill>
                <a:latin typeface="Times New Roman" pitchFamily="18" charset="0"/>
                <a:cs typeface="Times New Roman" pitchFamily="18" charset="0"/>
              </a:rPr>
              <a:t>Từ</a:t>
            </a:r>
            <a:r>
              <a:rPr lang="en-US" altLang="en-US" sz="3200" b="1" i="1" dirty="0">
                <a:solidFill>
                  <a:srgbClr val="C00000"/>
                </a:solidFill>
                <a:latin typeface="Times New Roman" pitchFamily="18" charset="0"/>
                <a:cs typeface="Times New Roman" pitchFamily="18" charset="0"/>
              </a:rPr>
              <a:t> </a:t>
            </a:r>
            <a:r>
              <a:rPr lang="en-US" altLang="en-US" sz="3200" b="1" i="1" dirty="0" err="1">
                <a:solidFill>
                  <a:srgbClr val="C00000"/>
                </a:solidFill>
                <a:latin typeface="Times New Roman" pitchFamily="18" charset="0"/>
                <a:cs typeface="Times New Roman" pitchFamily="18" charset="0"/>
              </a:rPr>
              <a:t>khó</a:t>
            </a:r>
            <a:r>
              <a:rPr lang="en-US" altLang="en-US" sz="3200" b="1" i="1" dirty="0">
                <a:solidFill>
                  <a:srgbClr val="C00000"/>
                </a:solidFill>
                <a:latin typeface="Times New Roman" pitchFamily="18" charset="0"/>
                <a:cs typeface="Times New Roman" pitchFamily="18" charset="0"/>
              </a:rPr>
              <a:t>:</a:t>
            </a:r>
          </a:p>
        </p:txBody>
      </p:sp>
      <p:sp>
        <p:nvSpPr>
          <p:cNvPr id="22" name="TextBox 21"/>
          <p:cNvSpPr txBox="1"/>
          <p:nvPr/>
        </p:nvSpPr>
        <p:spPr>
          <a:xfrm>
            <a:off x="-865235" y="668839"/>
            <a:ext cx="5638800" cy="584775"/>
          </a:xfrm>
          <a:prstGeom prst="rect">
            <a:avLst/>
          </a:prstGeom>
          <a:noFill/>
        </p:spPr>
        <p:txBody>
          <a:bodyPr wrap="square" rtlCol="0">
            <a:spAutoFit/>
          </a:bodyPr>
          <a:lstStyle/>
          <a:p>
            <a:pPr algn="ctr"/>
            <a:r>
              <a:rPr lang="en-US" sz="3200" b="1" i="1" dirty="0">
                <a:latin typeface="HP001 4 hàng" panose="020B0603050302020204" pitchFamily="34" charset="0"/>
                <a:cs typeface="Times New Roman" pitchFamily="18" charset="0"/>
              </a:rPr>
              <a:t>1. </a:t>
            </a:r>
            <a:r>
              <a:rPr lang="en-US" sz="3200" b="1" i="1" dirty="0" err="1">
                <a:latin typeface="HP001 4 hàng" panose="020B0603050302020204" pitchFamily="34" charset="0"/>
                <a:cs typeface="Times New Roman" pitchFamily="18" charset="0"/>
              </a:rPr>
              <a:t>Luyện</a:t>
            </a:r>
            <a:r>
              <a:rPr lang="en-US" sz="3200" b="1" i="1" dirty="0">
                <a:latin typeface="HP001 4 hàng" panose="020B0603050302020204" pitchFamily="34" charset="0"/>
                <a:cs typeface="Times New Roman" pitchFamily="18" charset="0"/>
              </a:rPr>
              <a:t> </a:t>
            </a:r>
            <a:r>
              <a:rPr lang="en-US" sz="3200" b="1" i="1" dirty="0" err="1">
                <a:latin typeface="HP001 4 hàng" panose="020B0603050302020204" pitchFamily="34" charset="0"/>
                <a:cs typeface="Times New Roman" pitchFamily="18" charset="0"/>
              </a:rPr>
              <a:t>đọc</a:t>
            </a:r>
            <a:endParaRPr lang="en-US" sz="3200" b="1" i="1" dirty="0">
              <a:latin typeface="HP001 4 hàng" panose="020B0603050302020204" pitchFamily="34" charset="0"/>
              <a:cs typeface="Times New Roman" pitchFamily="18" charset="0"/>
            </a:endParaRPr>
          </a:p>
        </p:txBody>
      </p:sp>
      <p:sp>
        <p:nvSpPr>
          <p:cNvPr id="14" name="Rectangle 4">
            <a:extLst>
              <a:ext uri="{FF2B5EF4-FFF2-40B4-BE49-F238E27FC236}">
                <a16:creationId xmlns:a16="http://schemas.microsoft.com/office/drawing/2014/main" id="{35D803B3-3814-4CB1-A732-6AD61622CF09}"/>
              </a:ext>
            </a:extLst>
          </p:cNvPr>
          <p:cNvSpPr txBox="1">
            <a:spLocks noChangeArrowheads="1"/>
          </p:cNvSpPr>
          <p:nvPr/>
        </p:nvSpPr>
        <p:spPr bwMode="auto">
          <a:xfrm>
            <a:off x="604493" y="2095500"/>
            <a:ext cx="3006725" cy="2667000"/>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FontTx/>
              <a:buChar char="•"/>
              <a:defRPr/>
            </a:pPr>
            <a:r>
              <a:rPr lang="en-US" sz="3200" b="1" kern="0" dirty="0" err="1">
                <a:latin typeface="Times New Roman" panose="02020603050405020304" pitchFamily="18" charset="0"/>
                <a:cs typeface="Times New Roman" panose="02020603050405020304" pitchFamily="18" charset="0"/>
              </a:rPr>
              <a:t>lọm</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khọm</a:t>
            </a:r>
            <a:endParaRPr lang="en-US" sz="3200" b="1" kern="0" dirty="0">
              <a:latin typeface="Times New Roman" panose="02020603050405020304" pitchFamily="18" charset="0"/>
              <a:cs typeface="Times New Roman" panose="02020603050405020304" pitchFamily="18" charset="0"/>
            </a:endParaRPr>
          </a:p>
          <a:p>
            <a:pPr marL="342900" indent="-342900" eaLnBrk="1" fontAlgn="auto" hangingPunct="1">
              <a:spcBef>
                <a:spcPct val="20000"/>
              </a:spcBef>
              <a:spcAft>
                <a:spcPts val="0"/>
              </a:spcAft>
              <a:buFontTx/>
              <a:buChar char="•"/>
              <a:defRPr/>
            </a:pPr>
            <a:r>
              <a:rPr lang="en-US" sz="3200" b="1" kern="0" dirty="0" err="1">
                <a:latin typeface="Times New Roman" panose="02020603050405020304" pitchFamily="18" charset="0"/>
                <a:cs typeface="Times New Roman" panose="02020603050405020304" pitchFamily="18" charset="0"/>
              </a:rPr>
              <a:t>lẩy</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bẩy</a:t>
            </a:r>
            <a:endParaRPr lang="en-US" sz="3200" b="1" kern="0" dirty="0">
              <a:latin typeface="Times New Roman" panose="02020603050405020304" pitchFamily="18" charset="0"/>
              <a:cs typeface="Times New Roman" panose="02020603050405020304" pitchFamily="18" charset="0"/>
            </a:endParaRPr>
          </a:p>
          <a:p>
            <a:pPr marL="342900" indent="-342900" eaLnBrk="1" fontAlgn="auto" hangingPunct="1">
              <a:spcBef>
                <a:spcPct val="20000"/>
              </a:spcBef>
              <a:spcAft>
                <a:spcPts val="0"/>
              </a:spcAft>
              <a:buFontTx/>
              <a:buChar char="•"/>
              <a:defRPr/>
            </a:pPr>
            <a:r>
              <a:rPr lang="en-US" sz="3200" b="1" kern="0" dirty="0" err="1">
                <a:latin typeface="Times New Roman" panose="02020603050405020304" pitchFamily="18" charset="0"/>
                <a:cs typeface="Times New Roman" panose="02020603050405020304" pitchFamily="18" charset="0"/>
              </a:rPr>
              <a:t>giàn</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giụa</a:t>
            </a:r>
            <a:endParaRPr lang="en-US" sz="3200" b="1" kern="0" dirty="0">
              <a:latin typeface="Times New Roman" panose="02020603050405020304" pitchFamily="18" charset="0"/>
              <a:cs typeface="Times New Roman" panose="02020603050405020304" pitchFamily="18" charset="0"/>
            </a:endParaRPr>
          </a:p>
          <a:p>
            <a:pPr marL="342900" indent="-342900" eaLnBrk="1" fontAlgn="auto" hangingPunct="1">
              <a:spcBef>
                <a:spcPct val="20000"/>
              </a:spcBef>
              <a:spcAft>
                <a:spcPts val="0"/>
              </a:spcAft>
              <a:buFontTx/>
              <a:buChar char="•"/>
              <a:defRPr/>
            </a:pPr>
            <a:r>
              <a:rPr lang="en-US" sz="3200" b="1" kern="0" dirty="0" err="1">
                <a:latin typeface="Times New Roman" panose="02020603050405020304" pitchFamily="18" charset="0"/>
                <a:cs typeface="Times New Roman" panose="02020603050405020304" pitchFamily="18" charset="0"/>
              </a:rPr>
              <a:t>bẩn</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thỉu</a:t>
            </a:r>
            <a:endParaRPr lang="en-US" sz="3200" b="1" kern="0" dirty="0">
              <a:latin typeface="Times New Roman" panose="02020603050405020304" pitchFamily="18" charset="0"/>
              <a:cs typeface="Times New Roman" panose="02020603050405020304" pitchFamily="18" charset="0"/>
            </a:endParaRPr>
          </a:p>
        </p:txBody>
      </p:sp>
      <p:sp>
        <p:nvSpPr>
          <p:cNvPr id="15" name="Text Box 5">
            <a:extLst>
              <a:ext uri="{FF2B5EF4-FFF2-40B4-BE49-F238E27FC236}">
                <a16:creationId xmlns:a16="http://schemas.microsoft.com/office/drawing/2014/main" id="{5C678520-B2AB-4A1F-9FF0-B2DB6E8415FB}"/>
              </a:ext>
            </a:extLst>
          </p:cNvPr>
          <p:cNvSpPr txBox="1">
            <a:spLocks noChangeArrowheads="1"/>
          </p:cNvSpPr>
          <p:nvPr/>
        </p:nvSpPr>
        <p:spPr bwMode="auto">
          <a:xfrm>
            <a:off x="3611219" y="2095500"/>
            <a:ext cx="5400260" cy="1384995"/>
          </a:xfrm>
          <a:prstGeom prst="rect">
            <a:avLst/>
          </a:prstGeom>
          <a:noFill/>
          <a:ln w="9525">
            <a:noFill/>
            <a:miter lim="800000"/>
            <a:headEnd/>
            <a:tailEnd/>
          </a:ln>
          <a:effectLst/>
        </p:spPr>
        <p:txBody>
          <a:bodyPr wrap="square">
            <a:spAutoFit/>
          </a:bodyPr>
          <a:lstStyle/>
          <a:p>
            <a:pPr algn="just" eaLnBrk="1" fontAlgn="auto" hangingPunct="1">
              <a:spcBef>
                <a:spcPct val="50000"/>
              </a:spcBef>
              <a:spcAft>
                <a:spcPts val="0"/>
              </a:spcAft>
              <a:defRPr/>
            </a:pPr>
            <a:r>
              <a:rPr lang="en-US" sz="2800" b="1" dirty="0">
                <a:solidFill>
                  <a:srgbClr val="FF0000"/>
                </a:solidFill>
                <a:latin typeface="Times New Roman" pitchFamily="18" charset="0"/>
                <a:cs typeface="Times New Roman" pitchFamily="18" charset="0"/>
              </a:rPr>
              <a:t>Chao </a:t>
            </a:r>
            <a:r>
              <a:rPr lang="en-US" sz="2800" b="1" dirty="0" err="1">
                <a:solidFill>
                  <a:srgbClr val="FF0000"/>
                </a:solidFill>
                <a:latin typeface="Times New Roman" pitchFamily="18" charset="0"/>
                <a:cs typeface="Times New Roman" pitchFamily="18" charset="0"/>
              </a:rPr>
              <a:t>ôi</a:t>
            </a:r>
            <a:r>
              <a:rPr lang="en-US" sz="2800" b="1" dirty="0">
                <a:solidFill>
                  <a:srgbClr val="FF0000"/>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Cảnh</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nghèo</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đói</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đã</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gặm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nát</a:t>
            </a:r>
            <a:r>
              <a:rPr lang="en-US" sz="2800" b="1" dirty="0">
                <a:solidFill>
                  <a:srgbClr val="FF0000"/>
                </a:solidFill>
                <a:latin typeface="Times New Roman" pitchFamily="18" charset="0"/>
                <a:cs typeface="Times New Roman" pitchFamily="18" charset="0"/>
              </a:rPr>
              <a:t> </a:t>
            </a:r>
            <a:r>
              <a:rPr lang="en-US" sz="2800" b="1" dirty="0">
                <a:solidFill>
                  <a:schemeClr val="accent2">
                    <a:lumMod val="50000"/>
                  </a:schemeClr>
                </a:solidFill>
                <a:latin typeface="Times New Roman" pitchFamily="18" charset="0"/>
                <a:cs typeface="Times New Roman" pitchFamily="18" charset="0"/>
              </a:rPr>
              <a:t>con </a:t>
            </a:r>
            <a:r>
              <a:rPr lang="en-US" sz="2800" b="1" dirty="0" err="1">
                <a:solidFill>
                  <a:schemeClr val="accent2">
                    <a:lumMod val="50000"/>
                  </a:schemeClr>
                </a:solidFill>
                <a:latin typeface="Times New Roman" pitchFamily="18" charset="0"/>
                <a:cs typeface="Times New Roman" pitchFamily="18" charset="0"/>
              </a:rPr>
              <a:t>người</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đau</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khổ</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kia</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thành</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xí</a:t>
            </a:r>
            <a:r>
              <a:rPr lang="en-US" sz="2800" b="1" dirty="0">
                <a:solidFill>
                  <a:srgbClr val="FF0000"/>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biết</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nhường</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nào</a:t>
            </a:r>
            <a:r>
              <a:rPr lang="en-US" sz="2800" b="1" dirty="0">
                <a:solidFill>
                  <a:schemeClr val="accent2">
                    <a:lumMod val="50000"/>
                  </a:schemeClr>
                </a:solidFill>
                <a:latin typeface="Times New Roman" pitchFamily="18" charset="0"/>
                <a:cs typeface="Times New Roman" pitchFamily="18" charset="0"/>
              </a:rPr>
              <a:t>! </a:t>
            </a:r>
            <a:endParaRPr lang="en-US" sz="2800" b="1" dirty="0">
              <a:solidFill>
                <a:schemeClr val="accent2">
                  <a:lumMod val="50000"/>
                </a:schemeClr>
              </a:solidFill>
              <a:latin typeface=".VnArial" pitchFamily="34" charset="0"/>
            </a:endParaRPr>
          </a:p>
        </p:txBody>
      </p:sp>
      <p:sp>
        <p:nvSpPr>
          <p:cNvPr id="17" name="Rectangle 26">
            <a:extLst>
              <a:ext uri="{FF2B5EF4-FFF2-40B4-BE49-F238E27FC236}">
                <a16:creationId xmlns:a16="http://schemas.microsoft.com/office/drawing/2014/main" id="{8061BEF3-2DCC-44E0-A908-436B6FEC5B4B}"/>
              </a:ext>
            </a:extLst>
          </p:cNvPr>
          <p:cNvSpPr>
            <a:spLocks noChangeArrowheads="1"/>
          </p:cNvSpPr>
          <p:nvPr/>
        </p:nvSpPr>
        <p:spPr bwMode="auto">
          <a:xfrm>
            <a:off x="4123220" y="1233735"/>
            <a:ext cx="27587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i="1" dirty="0">
                <a:solidFill>
                  <a:schemeClr val="bg2"/>
                </a:solidFill>
                <a:latin typeface="Times New Roman" pitchFamily="18" charset="0"/>
                <a:cs typeface="Times New Roman" pitchFamily="18" charset="0"/>
              </a:rPr>
              <a:t> </a:t>
            </a:r>
            <a:r>
              <a:rPr lang="en-US" altLang="en-US" sz="3200" b="1" i="1" dirty="0">
                <a:solidFill>
                  <a:srgbClr val="C00000"/>
                </a:solidFill>
                <a:latin typeface="Times New Roman" pitchFamily="18" charset="0"/>
                <a:cs typeface="Times New Roman" pitchFamily="18" charset="0"/>
              </a:rPr>
              <a:t>b/ </a:t>
            </a:r>
            <a:r>
              <a:rPr lang="en-US" altLang="en-US" sz="3200" b="1" i="1" dirty="0" err="1">
                <a:solidFill>
                  <a:srgbClr val="C00000"/>
                </a:solidFill>
                <a:latin typeface="Times New Roman" pitchFamily="18" charset="0"/>
                <a:cs typeface="Times New Roman" pitchFamily="18" charset="0"/>
              </a:rPr>
              <a:t>Câu</a:t>
            </a:r>
            <a:r>
              <a:rPr lang="en-US" altLang="en-US" sz="3200" b="1" i="1" dirty="0">
                <a:solidFill>
                  <a:srgbClr val="C00000"/>
                </a:solidFill>
                <a:latin typeface="Times New Roman" pitchFamily="18" charset="0"/>
                <a:cs typeface="Times New Roman" pitchFamily="18" charset="0"/>
              </a:rPr>
              <a:t>:</a:t>
            </a:r>
          </a:p>
        </p:txBody>
      </p:sp>
      <p:cxnSp>
        <p:nvCxnSpPr>
          <p:cNvPr id="19" name="Straight Connector 18">
            <a:extLst>
              <a:ext uri="{FF2B5EF4-FFF2-40B4-BE49-F238E27FC236}">
                <a16:creationId xmlns:a16="http://schemas.microsoft.com/office/drawing/2014/main" id="{20AA9961-655B-4FE1-9452-872760D995FC}"/>
              </a:ext>
            </a:extLst>
          </p:cNvPr>
          <p:cNvCxnSpPr>
            <a:cxnSpLocks/>
          </p:cNvCxnSpPr>
          <p:nvPr/>
        </p:nvCxnSpPr>
        <p:spPr>
          <a:xfrm flipH="1">
            <a:off x="7894983" y="2584174"/>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DCC5496-B410-4117-A5BF-A70F15AF6F1A}"/>
              </a:ext>
            </a:extLst>
          </p:cNvPr>
          <p:cNvCxnSpPr/>
          <p:nvPr/>
        </p:nvCxnSpPr>
        <p:spPr>
          <a:xfrm>
            <a:off x="3419061" y="1253614"/>
            <a:ext cx="0" cy="35088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004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utoUpdateAnimBg="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B75EB8-F959-4D18-97C2-97EF601A5FBC}"/>
              </a:ext>
            </a:extLst>
          </p:cNvPr>
          <p:cNvSpPr txBox="1"/>
          <p:nvPr/>
        </p:nvSpPr>
        <p:spPr>
          <a:xfrm>
            <a:off x="193790" y="610618"/>
            <a:ext cx="8834084" cy="2246769"/>
          </a:xfrm>
          <a:prstGeom prst="rect">
            <a:avLst/>
          </a:prstGeom>
          <a:noFill/>
        </p:spPr>
        <p:txBody>
          <a:bodyPr wrap="square" rtlCol="0">
            <a:spAutoFit/>
          </a:bodyPr>
          <a:lstStyle/>
          <a:p>
            <a:pPr algn="just">
              <a:defRPr/>
            </a:pP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Lúc ấy, tôi đang đi trên phố. Một người ăn xin già lọm khọm đứng ngay trước mặt tôi. </a:t>
            </a:r>
          </a:p>
          <a:p>
            <a:pPr algn="just">
              <a:defRPr/>
            </a:pPr>
            <a:r>
              <a:rPr lang="vi-VN" sz="2000" dirty="0">
                <a:solidFill>
                  <a:schemeClr val="accent2">
                    <a:lumMod val="75000"/>
                  </a:schemeClr>
                </a:solidFill>
                <a:latin typeface="Times New Roman" pitchFamily="18" charset="0"/>
                <a:cs typeface="Times New Roman" pitchFamily="18" charset="0"/>
              </a:rPr>
              <a:t>    </a:t>
            </a: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Đôi mắt ông lão đỏ đọc và giàn giụa nước mắt. Đôi môi tái nhợt, áo quần tả tơi thảm hại... Chao ôi! Cảnh nghèo đói đã gặm nát con người đau khổ kia thành xấu xí biết nhường nào!</a:t>
            </a:r>
          </a:p>
          <a:p>
            <a:pPr algn="just">
              <a:defRPr/>
            </a:pPr>
            <a:r>
              <a:rPr lang="vi-VN" sz="2000" dirty="0">
                <a:solidFill>
                  <a:schemeClr val="accent2">
                    <a:lumMod val="75000"/>
                  </a:schemeClr>
                </a:solidFill>
                <a:latin typeface="Times New Roman" pitchFamily="18" charset="0"/>
                <a:cs typeface="Times New Roman" pitchFamily="18" charset="0"/>
              </a:rPr>
              <a:t>    </a:t>
            </a:r>
            <a:r>
              <a:rPr lang="en-US" sz="2000" dirty="0">
                <a:solidFill>
                  <a:schemeClr val="accent2">
                    <a:lumMod val="75000"/>
                  </a:schemeClr>
                </a:solidFill>
                <a:latin typeface="Times New Roman" pitchFamily="18" charset="0"/>
                <a:cs typeface="Times New Roman" pitchFamily="18" charset="0"/>
              </a:rPr>
              <a:t>	</a:t>
            </a:r>
            <a:r>
              <a:rPr lang="vi-VN" sz="2000" dirty="0">
                <a:solidFill>
                  <a:schemeClr val="accent2">
                    <a:lumMod val="75000"/>
                  </a:schemeClr>
                </a:solidFill>
                <a:latin typeface="Times New Roman" pitchFamily="18" charset="0"/>
                <a:cs typeface="Times New Roman" pitchFamily="18" charset="0"/>
              </a:rPr>
              <a:t>Ông già chìa trước mặt tôi bàn tay sưng húp, bẩn thỉu. Ông rên rỉ cầu xin cứu giúp.</a:t>
            </a:r>
            <a:endParaRPr lang="en-US" sz="2000" b="1" dirty="0">
              <a:solidFill>
                <a:schemeClr val="accent2">
                  <a:lumMod val="75000"/>
                </a:schemeClr>
              </a:solidFill>
              <a:latin typeface="HP001 4 hàng" panose="020B0603050302020204" pitchFamily="34" charset="0"/>
            </a:endParaRPr>
          </a:p>
        </p:txBody>
      </p:sp>
      <p:sp>
        <p:nvSpPr>
          <p:cNvPr id="12" name="TextBox 11">
            <a:extLst>
              <a:ext uri="{FF2B5EF4-FFF2-40B4-BE49-F238E27FC236}">
                <a16:creationId xmlns:a16="http://schemas.microsoft.com/office/drawing/2014/main" id="{F41E766A-23C6-4CE2-83CF-CBA6941AED39}"/>
              </a:ext>
            </a:extLst>
          </p:cNvPr>
          <p:cNvSpPr txBox="1"/>
          <p:nvPr/>
        </p:nvSpPr>
        <p:spPr>
          <a:xfrm>
            <a:off x="157516" y="4599003"/>
            <a:ext cx="8567531" cy="1938992"/>
          </a:xfrm>
          <a:prstGeom prst="rect">
            <a:avLst/>
          </a:prstGeom>
          <a:noFill/>
        </p:spPr>
        <p:txBody>
          <a:bodyPr wrap="square" rtlCol="0">
            <a:spAutoFit/>
          </a:bodyPr>
          <a:lstStyle/>
          <a:p>
            <a:pPr algn="just">
              <a:defRPr/>
            </a:pP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defRPr/>
            </a:pP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 Cháu ơi, cảm ơn cháu! Như vậy là cháu đã cho lão rồi. - Ông lão nói bằng giọng khản đặc.</a:t>
            </a:r>
          </a:p>
          <a:p>
            <a:pPr algn="just">
              <a:defRPr/>
            </a:pPr>
            <a:r>
              <a:rPr lang="vi-VN" sz="2000" dirty="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Khi ấy, tôi chợt hiểu rằng: cả tôi nữa, tôi cũng vừa nhận được chút gì của ông lão.</a:t>
            </a:r>
          </a:p>
        </p:txBody>
      </p:sp>
      <p:sp>
        <p:nvSpPr>
          <p:cNvPr id="13" name="TextBox 12">
            <a:extLst>
              <a:ext uri="{FF2B5EF4-FFF2-40B4-BE49-F238E27FC236}">
                <a16:creationId xmlns:a16="http://schemas.microsoft.com/office/drawing/2014/main" id="{5E6C6FC6-CBC5-4888-9424-C7F736599764}"/>
              </a:ext>
            </a:extLst>
          </p:cNvPr>
          <p:cNvSpPr txBox="1"/>
          <p:nvPr/>
        </p:nvSpPr>
        <p:spPr>
          <a:xfrm>
            <a:off x="78758" y="2832449"/>
            <a:ext cx="8986484" cy="1631216"/>
          </a:xfrm>
          <a:prstGeom prst="rect">
            <a:avLst/>
          </a:prstGeom>
          <a:noFill/>
        </p:spPr>
        <p:txBody>
          <a:bodyPr wrap="square" rtlCol="0">
            <a:spAutoFit/>
          </a:bodyPr>
          <a:lstStyle/>
          <a:p>
            <a:pPr algn="just">
              <a:defRPr/>
            </a:pP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defRPr/>
            </a:pPr>
            <a:r>
              <a:rPr lang="vi-VN" sz="200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Người ăn xin vẫn đợi tôi. Tay vẫn chìa ra, run lẩy bẩy.</a:t>
            </a:r>
          </a:p>
          <a:p>
            <a:pPr algn="just">
              <a:defRPr/>
            </a:pPr>
            <a:r>
              <a:rPr lang="vi-VN" sz="200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Tôi chẳng biết làm cách nào. Tôi nắm chặt lấy bàn tay run rẩy kia:</a:t>
            </a:r>
          </a:p>
          <a:p>
            <a:pPr algn="just">
              <a:defRPr/>
            </a:pP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 Ông đừng giận cháu, cháu không có gì để cho ông cả.</a:t>
            </a:r>
          </a:p>
        </p:txBody>
      </p:sp>
      <p:sp>
        <p:nvSpPr>
          <p:cNvPr id="18" name="TextBox 17">
            <a:extLst>
              <a:ext uri="{FF2B5EF4-FFF2-40B4-BE49-F238E27FC236}">
                <a16:creationId xmlns:a16="http://schemas.microsoft.com/office/drawing/2014/main" id="{AB87D7B3-E769-4234-9575-E53AD3E36743}"/>
              </a:ext>
            </a:extLst>
          </p:cNvPr>
          <p:cNvSpPr txBox="1"/>
          <p:nvPr/>
        </p:nvSpPr>
        <p:spPr>
          <a:xfrm>
            <a:off x="4441281" y="6396335"/>
            <a:ext cx="5040943" cy="461665"/>
          </a:xfrm>
          <a:prstGeom prst="rect">
            <a:avLst/>
          </a:prstGeom>
          <a:noFill/>
        </p:spPr>
        <p:txBody>
          <a:bodyPr wrap="square" rtlCol="0">
            <a:spAutoFit/>
          </a:bodyPr>
          <a:lstStyle/>
          <a:p>
            <a:pPr algn="ctr"/>
            <a:r>
              <a:rPr lang="en-US" sz="2400" i="1" dirty="0">
                <a:solidFill>
                  <a:prstClr val="black"/>
                </a:solidFill>
                <a:latin typeface="Times New Roman" pitchFamily="18" charset="0"/>
                <a:cs typeface="Times New Roman" pitchFamily="18" charset="0"/>
              </a:rPr>
              <a:t>T</a:t>
            </a:r>
            <a:r>
              <a:rPr lang="vi-VN" sz="2400" i="1" dirty="0">
                <a:solidFill>
                  <a:prstClr val="black"/>
                </a:solidFill>
                <a:latin typeface="Times New Roman" pitchFamily="18" charset="0"/>
                <a:cs typeface="Times New Roman" pitchFamily="18" charset="0"/>
              </a:rPr>
              <a:t>heo</a:t>
            </a:r>
            <a:r>
              <a:rPr lang="vi-VN" sz="2400" dirty="0">
                <a:solidFill>
                  <a:prstClr val="black"/>
                </a:solidFill>
                <a:latin typeface="Times New Roman" pitchFamily="18" charset="0"/>
                <a:cs typeface="Times New Roman" pitchFamily="18" charset="0"/>
              </a:rPr>
              <a:t> </a:t>
            </a:r>
            <a:r>
              <a:rPr lang="vi-VN" sz="2400" b="1" dirty="0">
                <a:solidFill>
                  <a:prstClr val="black"/>
                </a:solidFill>
                <a:latin typeface="Times New Roman" pitchFamily="18" charset="0"/>
                <a:cs typeface="Times New Roman" pitchFamily="18" charset="0"/>
              </a:rPr>
              <a:t>Tuốc-ghê-nhép</a:t>
            </a:r>
            <a:endParaRPr lang="en-US" sz="2400" b="1" dirty="0">
              <a:latin typeface="HP001 4 hàng" panose="020B0603050302020204" pitchFamily="34" charset="0"/>
            </a:endParaRPr>
          </a:p>
        </p:txBody>
      </p:sp>
      <p:sp>
        <p:nvSpPr>
          <p:cNvPr id="20" name="Rectangle: Rounded Corners 19">
            <a:extLst>
              <a:ext uri="{FF2B5EF4-FFF2-40B4-BE49-F238E27FC236}">
                <a16:creationId xmlns:a16="http://schemas.microsoft.com/office/drawing/2014/main" id="{413C3084-463C-4D7B-AC2B-EE4D71A05BB0}"/>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E7C2D5F-19F9-412C-8FB1-ED5EC06DCD91}"/>
              </a:ext>
            </a:extLst>
          </p:cNvPr>
          <p:cNvSpPr txBox="1"/>
          <p:nvPr/>
        </p:nvSpPr>
        <p:spPr>
          <a:xfrm>
            <a:off x="2299628" y="161736"/>
            <a:ext cx="4622409" cy="523220"/>
          </a:xfrm>
          <a:prstGeom prst="rect">
            <a:avLst/>
          </a:prstGeom>
          <a:noFill/>
        </p:spPr>
        <p:txBody>
          <a:bodyPr wrap="square" rtlCol="0">
            <a:spAutoFit/>
          </a:bodyPr>
          <a:lstStyle/>
          <a:p>
            <a:pPr algn="ctr"/>
            <a:r>
              <a:rPr lang="en-US" sz="2800" b="1" dirty="0">
                <a:solidFill>
                  <a:srgbClr val="FF0000"/>
                </a:solidFill>
                <a:latin typeface="HP001 4 hàng" panose="020B0603050302020204" pitchFamily="34" charset="0"/>
              </a:rPr>
              <a:t>Ng</a:t>
            </a:r>
            <a:r>
              <a:rPr lang="vi-VN" sz="2800" b="1" dirty="0">
                <a:solidFill>
                  <a:srgbClr val="FF0000"/>
                </a:solidFill>
                <a:latin typeface="HP001 4 hàng" panose="020B0603050302020204" pitchFamily="34" charset="0"/>
              </a:rPr>
              <a:t>ười</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ăn</a:t>
            </a:r>
            <a:r>
              <a:rPr lang="en-US" sz="2800" b="1" dirty="0">
                <a:solidFill>
                  <a:srgbClr val="FF0000"/>
                </a:solidFill>
                <a:latin typeface="HP001 4 hàng" panose="020B0603050302020204" pitchFamily="34" charset="0"/>
              </a:rPr>
              <a:t> </a:t>
            </a:r>
            <a:r>
              <a:rPr lang="en-US" sz="2800" b="1" dirty="0" err="1">
                <a:solidFill>
                  <a:srgbClr val="FF0000"/>
                </a:solidFill>
                <a:latin typeface="HP001 4 hàng" panose="020B0603050302020204" pitchFamily="34" charset="0"/>
              </a:rPr>
              <a:t>xin</a:t>
            </a:r>
            <a:endParaRPr lang="en-US" sz="28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568647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FE39D0-0AAC-4564-9255-0C4E604F4B5E}"/>
              </a:ext>
            </a:extLst>
          </p:cNvPr>
          <p:cNvSpPr txBox="1"/>
          <p:nvPr/>
        </p:nvSpPr>
        <p:spPr>
          <a:xfrm>
            <a:off x="-1066800" y="345819"/>
            <a:ext cx="5638800" cy="584775"/>
          </a:xfrm>
          <a:prstGeom prst="rect">
            <a:avLst/>
          </a:prstGeom>
          <a:noFill/>
        </p:spPr>
        <p:txBody>
          <a:bodyPr wrap="square" rtlCol="0">
            <a:spAutoFit/>
          </a:bodyPr>
          <a:lstStyle/>
          <a:p>
            <a:pPr algn="ctr"/>
            <a:r>
              <a:rPr lang="en-US" sz="3200" b="1" dirty="0">
                <a:latin typeface="HP001 4 hàng" panose="020B0603050302020204" pitchFamily="34" charset="0"/>
                <a:cs typeface="Times New Roman" pitchFamily="18" charset="0"/>
              </a:rPr>
              <a:t>* </a:t>
            </a:r>
            <a:r>
              <a:rPr lang="en-US" sz="3200" b="1" dirty="0" err="1">
                <a:latin typeface="HP001 4 hàng" panose="020B0603050302020204" pitchFamily="34" charset="0"/>
                <a:cs typeface="Times New Roman" pitchFamily="18" charset="0"/>
              </a:rPr>
              <a:t>Giải</a:t>
            </a:r>
            <a:r>
              <a:rPr lang="en-US" sz="3200" b="1" dirty="0">
                <a:latin typeface="HP001 4 hàng" panose="020B0603050302020204" pitchFamily="34" charset="0"/>
                <a:cs typeface="Times New Roman" pitchFamily="18" charset="0"/>
              </a:rPr>
              <a:t> </a:t>
            </a:r>
            <a:r>
              <a:rPr lang="en-US" sz="3200" b="1" dirty="0" err="1">
                <a:latin typeface="HP001 4 hàng" panose="020B0603050302020204" pitchFamily="34" charset="0"/>
                <a:cs typeface="Times New Roman" pitchFamily="18" charset="0"/>
              </a:rPr>
              <a:t>nghĩa</a:t>
            </a:r>
            <a:r>
              <a:rPr lang="en-US" sz="3200" b="1" dirty="0">
                <a:latin typeface="HP001 4 hàng" panose="020B0603050302020204" pitchFamily="34" charset="0"/>
                <a:cs typeface="Times New Roman" pitchFamily="18" charset="0"/>
              </a:rPr>
              <a:t> </a:t>
            </a:r>
            <a:r>
              <a:rPr lang="en-US" sz="3200" b="1" dirty="0" err="1">
                <a:latin typeface="HP001 4 hàng" panose="020B0603050302020204" pitchFamily="34" charset="0"/>
                <a:cs typeface="Times New Roman" pitchFamily="18" charset="0"/>
              </a:rPr>
              <a:t>từ</a:t>
            </a:r>
            <a:r>
              <a:rPr lang="en-US" sz="3200" b="1" dirty="0">
                <a:latin typeface="HP001 4 hàng" panose="020B0603050302020204" pitchFamily="34" charset="0"/>
                <a:cs typeface="Times New Roman" pitchFamily="18" charset="0"/>
              </a:rPr>
              <a:t>:</a:t>
            </a:r>
          </a:p>
        </p:txBody>
      </p:sp>
      <p:sp>
        <p:nvSpPr>
          <p:cNvPr id="12" name="Rectangle: Rounded Corners 11">
            <a:extLst>
              <a:ext uri="{FF2B5EF4-FFF2-40B4-BE49-F238E27FC236}">
                <a16:creationId xmlns:a16="http://schemas.microsoft.com/office/drawing/2014/main" id="{DA03849E-D8A4-46C0-BFBA-629EDF72E2FC}"/>
              </a:ext>
            </a:extLst>
          </p:cNvPr>
          <p:cNvSpPr/>
          <p:nvPr/>
        </p:nvSpPr>
        <p:spPr>
          <a:xfrm>
            <a:off x="0" y="0"/>
            <a:ext cx="9144000" cy="6858000"/>
          </a:xfrm>
          <a:prstGeom prst="roundRect">
            <a:avLst/>
          </a:prstGeom>
          <a:noFill/>
          <a:ln w="28575" cmpd="sng">
            <a:solidFill>
              <a:schemeClr val="accent1">
                <a:shade val="50000"/>
              </a:schemeClr>
            </a:solidFill>
            <a:prstDash val="lgDashDot"/>
            <a:extLst>
              <a:ext uri="{C807C97D-BFC1-408E-A445-0C87EB9F89A2}">
                <ask:lineSketchStyleProps xmlns="" xmlns:ask="http://schemas.microsoft.com/office/drawing/2018/sketchyshapes" sd="1219033472">
                  <a:custGeom>
                    <a:avLst/>
                    <a:gdLst>
                      <a:gd name="connsiteX0" fmla="*/ 0 w 9144000"/>
                      <a:gd name="connsiteY0" fmla="*/ 1143023 h 6858000"/>
                      <a:gd name="connsiteX1" fmla="*/ 1143023 w 9144000"/>
                      <a:gd name="connsiteY1" fmla="*/ 0 h 6858000"/>
                      <a:gd name="connsiteX2" fmla="*/ 8000977 w 9144000"/>
                      <a:gd name="connsiteY2" fmla="*/ 0 h 6858000"/>
                      <a:gd name="connsiteX3" fmla="*/ 9144000 w 9144000"/>
                      <a:gd name="connsiteY3" fmla="*/ 1143023 h 6858000"/>
                      <a:gd name="connsiteX4" fmla="*/ 9144000 w 9144000"/>
                      <a:gd name="connsiteY4" fmla="*/ 5714977 h 6858000"/>
                      <a:gd name="connsiteX5" fmla="*/ 8000977 w 9144000"/>
                      <a:gd name="connsiteY5" fmla="*/ 6858000 h 6858000"/>
                      <a:gd name="connsiteX6" fmla="*/ 1143023 w 9144000"/>
                      <a:gd name="connsiteY6" fmla="*/ 6858000 h 6858000"/>
                      <a:gd name="connsiteX7" fmla="*/ 0 w 9144000"/>
                      <a:gd name="connsiteY7" fmla="*/ 5714977 h 6858000"/>
                      <a:gd name="connsiteX8" fmla="*/ 0 w 9144000"/>
                      <a:gd name="connsiteY8"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extrusionOk="0">
                        <a:moveTo>
                          <a:pt x="0" y="1143023"/>
                        </a:moveTo>
                        <a:cubicBezTo>
                          <a:pt x="-66431" y="470773"/>
                          <a:pt x="400964" y="41579"/>
                          <a:pt x="1143023" y="0"/>
                        </a:cubicBezTo>
                        <a:cubicBezTo>
                          <a:pt x="2328838" y="132882"/>
                          <a:pt x="6884631" y="-84951"/>
                          <a:pt x="8000977" y="0"/>
                        </a:cubicBezTo>
                        <a:cubicBezTo>
                          <a:pt x="8565612" y="65076"/>
                          <a:pt x="9123764" y="623600"/>
                          <a:pt x="9144000" y="1143023"/>
                        </a:cubicBezTo>
                        <a:cubicBezTo>
                          <a:pt x="9164187" y="1688878"/>
                          <a:pt x="9296480" y="5107320"/>
                          <a:pt x="9144000" y="5714977"/>
                        </a:cubicBezTo>
                        <a:cubicBezTo>
                          <a:pt x="9233448" y="6356862"/>
                          <a:pt x="8640596" y="6840826"/>
                          <a:pt x="8000977" y="6858000"/>
                        </a:cubicBezTo>
                        <a:cubicBezTo>
                          <a:pt x="5465036" y="6945639"/>
                          <a:pt x="2847239" y="6785321"/>
                          <a:pt x="1143023" y="6858000"/>
                        </a:cubicBezTo>
                        <a:cubicBezTo>
                          <a:pt x="505847" y="6801719"/>
                          <a:pt x="-25850" y="6382176"/>
                          <a:pt x="0" y="5714977"/>
                        </a:cubicBezTo>
                        <a:cubicBezTo>
                          <a:pt x="-38581" y="4891739"/>
                          <a:pt x="63341" y="2192862"/>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4">
            <a:extLst>
              <a:ext uri="{FF2B5EF4-FFF2-40B4-BE49-F238E27FC236}">
                <a16:creationId xmlns:a16="http://schemas.microsoft.com/office/drawing/2014/main" id="{E35C7B32-DE5C-47C8-A1E9-92BF9938729A}"/>
              </a:ext>
            </a:extLst>
          </p:cNvPr>
          <p:cNvSpPr txBox="1">
            <a:spLocks noChangeArrowheads="1"/>
          </p:cNvSpPr>
          <p:nvPr/>
        </p:nvSpPr>
        <p:spPr bwMode="auto">
          <a:xfrm>
            <a:off x="49212" y="1149539"/>
            <a:ext cx="2057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Lọm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khọm</a:t>
            </a:r>
            <a:r>
              <a:rPr lang="en-US" altLang="en-US" b="1" i="1" dirty="0">
                <a:solidFill>
                  <a:srgbClr val="FF00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5" name="TextBox 5">
            <a:extLst>
              <a:ext uri="{FF2B5EF4-FFF2-40B4-BE49-F238E27FC236}">
                <a16:creationId xmlns:a16="http://schemas.microsoft.com/office/drawing/2014/main" id="{5FBF8977-642E-40D3-935D-3A4F6B2436CF}"/>
              </a:ext>
            </a:extLst>
          </p:cNvPr>
          <p:cNvSpPr txBox="1">
            <a:spLocks noChangeArrowheads="1"/>
          </p:cNvSpPr>
          <p:nvPr/>
        </p:nvSpPr>
        <p:spPr bwMode="auto">
          <a:xfrm>
            <a:off x="49212" y="2072342"/>
            <a:ext cx="18723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Thảm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hại</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8B4BAC45-6B98-4E62-BE41-1002DDC1D0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4917" y="4154405"/>
            <a:ext cx="2034211" cy="25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7">
            <a:extLst>
              <a:ext uri="{FF2B5EF4-FFF2-40B4-BE49-F238E27FC236}">
                <a16:creationId xmlns:a16="http://schemas.microsoft.com/office/drawing/2014/main" id="{A53A97F9-9BEF-493F-AFFF-45663108B0E0}"/>
              </a:ext>
            </a:extLst>
          </p:cNvPr>
          <p:cNvSpPr txBox="1">
            <a:spLocks noChangeArrowheads="1"/>
          </p:cNvSpPr>
          <p:nvPr/>
        </p:nvSpPr>
        <p:spPr bwMode="auto">
          <a:xfrm>
            <a:off x="82194" y="2905780"/>
            <a:ext cx="1670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Đỏ</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đọc</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8" name="Rectangle 3">
            <a:extLst>
              <a:ext uri="{FF2B5EF4-FFF2-40B4-BE49-F238E27FC236}">
                <a16:creationId xmlns:a16="http://schemas.microsoft.com/office/drawing/2014/main" id="{9E82EBAB-0C4A-456E-A1AE-48B9C39860F3}"/>
              </a:ext>
            </a:extLst>
          </p:cNvPr>
          <p:cNvSpPr txBox="1">
            <a:spLocks noChangeArrowheads="1"/>
          </p:cNvSpPr>
          <p:nvPr/>
        </p:nvSpPr>
        <p:spPr bwMode="auto">
          <a:xfrm>
            <a:off x="103983" y="3777374"/>
            <a:ext cx="2003114"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ts val="750"/>
              </a:spcBef>
              <a:buFont typeface="Arial" panose="020B0604020202020204" pitchFamily="34" charset="0"/>
              <a:buNone/>
            </a:pPr>
            <a:r>
              <a:rPr lang="en-US" altLang="en-US" b="1" dirty="0" err="1">
                <a:solidFill>
                  <a:srgbClr val="FF0000"/>
                </a:solidFill>
                <a:latin typeface="Times New Roman" panose="02020603050405020304" pitchFamily="18" charset="0"/>
                <a:cs typeface="Times New Roman" panose="02020603050405020304" pitchFamily="18" charset="0"/>
              </a:rPr>
              <a:t>Giàn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giụa</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9" name="Rectangle 3">
            <a:extLst>
              <a:ext uri="{FF2B5EF4-FFF2-40B4-BE49-F238E27FC236}">
                <a16:creationId xmlns:a16="http://schemas.microsoft.com/office/drawing/2014/main" id="{5DCAD556-E875-40C0-BF65-7B831A331C23}"/>
              </a:ext>
            </a:extLst>
          </p:cNvPr>
          <p:cNvSpPr txBox="1">
            <a:spLocks noChangeArrowheads="1"/>
          </p:cNvSpPr>
          <p:nvPr/>
        </p:nvSpPr>
        <p:spPr bwMode="auto">
          <a:xfrm>
            <a:off x="82194" y="4599166"/>
            <a:ext cx="215742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ts val="750"/>
              </a:spcBef>
              <a:buFont typeface="Arial" panose="020B0604020202020204" pitchFamily="34" charset="0"/>
              <a:buNone/>
            </a:pPr>
            <a:r>
              <a:rPr lang="en-US" altLang="en-US" b="1" dirty="0" err="1">
                <a:solidFill>
                  <a:srgbClr val="FF0000"/>
                </a:solidFill>
                <a:latin typeface="Times New Roman" panose="02020603050405020304" pitchFamily="18" charset="0"/>
                <a:cs typeface="Times New Roman" panose="02020603050405020304" pitchFamily="18" charset="0"/>
              </a:rPr>
              <a:t>Chằm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chằm</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3BD810F-0462-4125-AE1B-08D7C2D58A0F}"/>
              </a:ext>
            </a:extLst>
          </p:cNvPr>
          <p:cNvSpPr txBox="1"/>
          <p:nvPr/>
        </p:nvSpPr>
        <p:spPr>
          <a:xfrm>
            <a:off x="2014331" y="1154602"/>
            <a:ext cx="6930886" cy="523220"/>
          </a:xfrm>
          <a:prstGeom prst="rect">
            <a:avLst/>
          </a:prstGeom>
          <a:noFill/>
        </p:spPr>
        <p:txBody>
          <a:bodyPr wrap="square">
            <a:spAutoFit/>
          </a:bodyPr>
          <a:lstStyle/>
          <a:p>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dáng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vẻ</a:t>
            </a:r>
            <a:r>
              <a:rPr lang="en-US" altLang="en-US" sz="2800" i="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yếu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chậm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chạp</a:t>
            </a:r>
            <a:endParaRPr lang="en-US" sz="2800" dirty="0"/>
          </a:p>
        </p:txBody>
      </p:sp>
      <p:sp>
        <p:nvSpPr>
          <p:cNvPr id="21" name="TextBox 20">
            <a:extLst>
              <a:ext uri="{FF2B5EF4-FFF2-40B4-BE49-F238E27FC236}">
                <a16:creationId xmlns:a16="http://schemas.microsoft.com/office/drawing/2014/main" id="{A36FFF06-DC9B-4394-8646-31B3C7307460}"/>
              </a:ext>
            </a:extLst>
          </p:cNvPr>
          <p:cNvSpPr txBox="1"/>
          <p:nvPr/>
        </p:nvSpPr>
        <p:spPr>
          <a:xfrm>
            <a:off x="1752600" y="2100760"/>
            <a:ext cx="5115338" cy="523220"/>
          </a:xfrm>
          <a:prstGeom prst="rect">
            <a:avLst/>
          </a:prstGeom>
          <a:noFill/>
        </p:spPr>
        <p:txBody>
          <a:bodyPr wrap="square">
            <a:spAutoFit/>
          </a:bodyPr>
          <a:lstStyle/>
          <a:p>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dáng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vẻ</a:t>
            </a:r>
            <a:r>
              <a:rPr lang="en-US" altLang="en-US" sz="2800" i="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thương</a:t>
            </a:r>
            <a:r>
              <a:rPr lang="en-US" altLang="en-US" sz="2800" dirty="0">
                <a:latin typeface="Times New Roman" panose="02020603050405020304" pitchFamily="18" charset="0"/>
                <a:cs typeface="Times New Roman" panose="02020603050405020304" pitchFamily="18" charset="0"/>
              </a:rPr>
              <a:t>.</a:t>
            </a:r>
            <a:endParaRPr lang="en-US" sz="2800" dirty="0"/>
          </a:p>
        </p:txBody>
      </p:sp>
      <p:sp>
        <p:nvSpPr>
          <p:cNvPr id="23" name="TextBox 22">
            <a:extLst>
              <a:ext uri="{FF2B5EF4-FFF2-40B4-BE49-F238E27FC236}">
                <a16:creationId xmlns:a16="http://schemas.microsoft.com/office/drawing/2014/main" id="{D1CCE335-DC91-4F71-BBD5-B43BC43AC6ED}"/>
              </a:ext>
            </a:extLst>
          </p:cNvPr>
          <p:cNvSpPr txBox="1"/>
          <p:nvPr/>
        </p:nvSpPr>
        <p:spPr>
          <a:xfrm>
            <a:off x="1378226" y="2917982"/>
            <a:ext cx="5115338" cy="523220"/>
          </a:xfrm>
          <a:prstGeom prst="rect">
            <a:avLst/>
          </a:prstGeom>
          <a:noFill/>
        </p:spPr>
        <p:txBody>
          <a:bodyPr wrap="square">
            <a:spAutoFit/>
          </a:bodyPr>
          <a:lstStyle/>
          <a:p>
            <a:r>
              <a:rPr lang="en-US" altLang="en-US" sz="2800" dirty="0" err="1">
                <a:latin typeface="Times New Roman" panose="02020603050405020304" pitchFamily="18" charset="0"/>
                <a:cs typeface="Times New Roman" panose="02020603050405020304" pitchFamily="18" charset="0"/>
              </a:rPr>
              <a:t>rất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máu</a:t>
            </a:r>
            <a:r>
              <a:rPr lang="en-US" altLang="en-US" sz="2800" dirty="0">
                <a:latin typeface="Times New Roman" panose="02020603050405020304" pitchFamily="18" charset="0"/>
                <a:cs typeface="Times New Roman" panose="02020603050405020304" pitchFamily="18" charset="0"/>
              </a:rPr>
              <a:t>.</a:t>
            </a:r>
            <a:endParaRPr lang="en-US" sz="2800" dirty="0"/>
          </a:p>
        </p:txBody>
      </p:sp>
      <p:sp>
        <p:nvSpPr>
          <p:cNvPr id="25" name="TextBox 24">
            <a:extLst>
              <a:ext uri="{FF2B5EF4-FFF2-40B4-BE49-F238E27FC236}">
                <a16:creationId xmlns:a16="http://schemas.microsoft.com/office/drawing/2014/main" id="{55B689ED-C81B-4660-8E23-065A2B468296}"/>
              </a:ext>
            </a:extLst>
          </p:cNvPr>
          <p:cNvSpPr txBox="1"/>
          <p:nvPr/>
        </p:nvSpPr>
        <p:spPr>
          <a:xfrm>
            <a:off x="1792356" y="3683560"/>
            <a:ext cx="7391400" cy="523220"/>
          </a:xfrm>
          <a:prstGeom prst="rect">
            <a:avLst/>
          </a:prstGeom>
          <a:noFill/>
        </p:spPr>
        <p:txBody>
          <a:bodyPr wrap="square">
            <a:spAutoFit/>
          </a:bodyPr>
          <a:lstStyle/>
          <a:p>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tràn</a:t>
            </a:r>
            <a:r>
              <a:rPr lang="en-US" altLang="en-US" sz="2800" dirty="0">
                <a:latin typeface="Times New Roman" panose="02020603050405020304" pitchFamily="18" charset="0"/>
                <a:cs typeface="Times New Roman" panose="02020603050405020304" pitchFamily="18" charset="0"/>
              </a:rPr>
              <a:t> ra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endParaRPr lang="en-US" sz="2800" dirty="0"/>
          </a:p>
        </p:txBody>
      </p:sp>
      <p:sp>
        <p:nvSpPr>
          <p:cNvPr id="27" name="TextBox 26">
            <a:extLst>
              <a:ext uri="{FF2B5EF4-FFF2-40B4-BE49-F238E27FC236}">
                <a16:creationId xmlns:a16="http://schemas.microsoft.com/office/drawing/2014/main" id="{6C3A0912-B42C-4602-ABDF-DBCEB463FA99}"/>
              </a:ext>
            </a:extLst>
          </p:cNvPr>
          <p:cNvSpPr txBox="1"/>
          <p:nvPr/>
        </p:nvSpPr>
        <p:spPr>
          <a:xfrm>
            <a:off x="2107096" y="4500782"/>
            <a:ext cx="5115338" cy="954107"/>
          </a:xfrm>
          <a:prstGeom prst="rect">
            <a:avLst/>
          </a:prstGeom>
          <a:noFill/>
        </p:spPr>
        <p:txBody>
          <a:bodyPr wrap="square">
            <a:spAutoFit/>
          </a:bodyPr>
          <a:lstStyle/>
          <a:p>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chớp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dò</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endParaRPr lang="en-US" sz="2800" dirty="0"/>
          </a:p>
        </p:txBody>
      </p:sp>
    </p:spTree>
    <p:extLst>
      <p:ext uri="{BB962C8B-B14F-4D97-AF65-F5344CB8AC3E}">
        <p14:creationId xmlns:p14="http://schemas.microsoft.com/office/powerpoint/2010/main" val="224841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P spid="21" grpId="0"/>
      <p:bldP spid="23" grpId="0"/>
      <p:bldP spid="25" grpId="0"/>
      <p:bldP spid="27"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1929</TotalTime>
  <Words>1039</Words>
  <Application>Microsoft Office PowerPoint</Application>
  <PresentationFormat>On-screen Show (4:3)</PresentationFormat>
  <Paragraphs>171</Paragraphs>
  <Slides>26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.VnArial</vt:lpstr>
      <vt:lpstr>Amatic SC</vt:lpstr>
      <vt:lpstr>Arial</vt:lpstr>
      <vt:lpstr>Calibri</vt:lpstr>
      <vt:lpstr>Calibri Light</vt:lpstr>
      <vt:lpstr>Cambria</vt:lpstr>
      <vt:lpstr>HP001 4 hàng</vt:lpstr>
      <vt:lpstr>inpin heiti</vt:lpstr>
      <vt:lpstr>Times</vt:lpstr>
      <vt:lpstr>Times New Roman</vt:lpstr>
      <vt:lpstr>Wingdings</vt:lpstr>
      <vt:lpstr>zihun35hao-jindianyahei</vt:lpstr>
      <vt:lpstr>1_Office Theme</vt:lpstr>
      <vt:lpstr>Chào mừng Quý phụ huynh và các em học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Luyện đọc cá nhân</vt:lpstr>
      <vt:lpstr>PowerPoint Presentation</vt:lpstr>
      <vt:lpstr>2. 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Giọng đọc: nhẹ nhàng, thương cảm, ngậm ngùi, xót xa </vt:lpstr>
      <vt:lpstr>PowerPoint Presentation</vt:lpstr>
      <vt:lpstr>Thi đọc diễn cảm</vt:lpstr>
      <vt:lpstr>PowerPoint Presentation</vt:lpstr>
      <vt:lpstr>Hãy kể thêm những tấm gương hoặc câu chuyện em đã được nghe, được đọc về lòng nhân hậu, nhân ái.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10P200421</cp:lastModifiedBy>
  <cp:revision>84</cp:revision>
  <dcterms:created xsi:type="dcterms:W3CDTF">2017-08-22T08:14:27Z</dcterms:created>
  <dcterms:modified xsi:type="dcterms:W3CDTF">2021-09-22T04:02:32Z</dcterms:modified>
</cp:coreProperties>
</file>