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  <p:sldMasterId id="2147483744" r:id="rId4"/>
    <p:sldMasterId id="2147483769" r:id="rId5"/>
  </p:sldMasterIdLst>
  <p:notesMasterIdLst>
    <p:notesMasterId r:id="rId46"/>
  </p:notesMasterIdLst>
  <p:sldIdLst>
    <p:sldId id="316" r:id="rId6"/>
    <p:sldId id="295" r:id="rId7"/>
    <p:sldId id="259" r:id="rId8"/>
    <p:sldId id="323" r:id="rId9"/>
    <p:sldId id="276" r:id="rId10"/>
    <p:sldId id="261" r:id="rId11"/>
    <p:sldId id="262" r:id="rId12"/>
    <p:sldId id="263" r:id="rId13"/>
    <p:sldId id="264" r:id="rId14"/>
    <p:sldId id="265" r:id="rId15"/>
    <p:sldId id="269" r:id="rId16"/>
    <p:sldId id="268" r:id="rId17"/>
    <p:sldId id="267" r:id="rId18"/>
    <p:sldId id="266" r:id="rId19"/>
    <p:sldId id="272" r:id="rId20"/>
    <p:sldId id="271" r:id="rId21"/>
    <p:sldId id="298" r:id="rId22"/>
    <p:sldId id="270" r:id="rId23"/>
    <p:sldId id="275" r:id="rId24"/>
    <p:sldId id="274" r:id="rId25"/>
    <p:sldId id="299" r:id="rId26"/>
    <p:sldId id="273" r:id="rId27"/>
    <p:sldId id="304" r:id="rId28"/>
    <p:sldId id="318" r:id="rId29"/>
    <p:sldId id="320" r:id="rId30"/>
    <p:sldId id="314" r:id="rId31"/>
    <p:sldId id="281" r:id="rId32"/>
    <p:sldId id="283" r:id="rId33"/>
    <p:sldId id="285" r:id="rId34"/>
    <p:sldId id="321" r:id="rId35"/>
    <p:sldId id="322" r:id="rId36"/>
    <p:sldId id="287" r:id="rId37"/>
    <p:sldId id="308" r:id="rId38"/>
    <p:sldId id="307" r:id="rId39"/>
    <p:sldId id="291" r:id="rId40"/>
    <p:sldId id="309" r:id="rId41"/>
    <p:sldId id="310" r:id="rId42"/>
    <p:sldId id="311" r:id="rId43"/>
    <p:sldId id="293" r:id="rId44"/>
    <p:sldId id="312" r:id="rId45"/>
  </p:sldIdLst>
  <p:sldSz cx="9144000" cy="6858000" type="screen4x3"/>
  <p:notesSz cx="6858000" cy="9144000"/>
  <p:defaultTextStyle>
    <a:defPPr>
      <a:defRPr lang="en-US"/>
    </a:defPPr>
    <a:lvl1pPr marL="0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56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4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25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1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9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81" algn="l" defTabSz="913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9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C716-E2D9-4EF0-9627-B8B169F4F89E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A0C7-9E07-4A29-A9BD-31F2EE31B5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3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4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56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4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25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1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9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81" algn="l" defTabSz="913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5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6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2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2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45059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9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A0C7-9E07-4A29-A9BD-31F2EE31B5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4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2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6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1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0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8" y="480061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8" y="6127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4" indent="0">
              <a:buNone/>
              <a:defRPr sz="2800"/>
            </a:lvl2pPr>
            <a:lvl3pPr marL="913171" indent="0">
              <a:buNone/>
              <a:defRPr sz="2400"/>
            </a:lvl3pPr>
            <a:lvl4pPr marL="1369756" indent="0">
              <a:buNone/>
              <a:defRPr sz="2000"/>
            </a:lvl4pPr>
            <a:lvl5pPr marL="1826341" indent="0">
              <a:buNone/>
              <a:defRPr sz="2000"/>
            </a:lvl5pPr>
            <a:lvl6pPr marL="2282925" indent="0">
              <a:buNone/>
              <a:defRPr sz="2000"/>
            </a:lvl6pPr>
            <a:lvl7pPr marL="2739511" indent="0">
              <a:buNone/>
              <a:defRPr sz="2000"/>
            </a:lvl7pPr>
            <a:lvl8pPr marL="3196091" indent="0">
              <a:buNone/>
              <a:defRPr sz="2000"/>
            </a:lvl8pPr>
            <a:lvl9pPr marL="36526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8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5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08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4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9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66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3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55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4" indent="0">
              <a:buNone/>
              <a:defRPr sz="2800"/>
            </a:lvl2pPr>
            <a:lvl3pPr marL="913908" indent="0">
              <a:buNone/>
              <a:defRPr sz="2400"/>
            </a:lvl3pPr>
            <a:lvl4pPr marL="1370863" indent="0">
              <a:buNone/>
              <a:defRPr sz="2000"/>
            </a:lvl4pPr>
            <a:lvl5pPr marL="1827816" indent="0">
              <a:buNone/>
              <a:defRPr sz="2000"/>
            </a:lvl5pPr>
            <a:lvl6pPr marL="2284769" indent="0">
              <a:buNone/>
              <a:defRPr sz="2000"/>
            </a:lvl6pPr>
            <a:lvl7pPr marL="2741724" indent="0">
              <a:buNone/>
              <a:defRPr sz="2000"/>
            </a:lvl7pPr>
            <a:lvl8pPr marL="3198676" indent="0">
              <a:buNone/>
              <a:defRPr sz="2000"/>
            </a:lvl8pPr>
            <a:lvl9pPr marL="36556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4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05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4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AF51-D629-4BF0-BD61-B5B564D2B5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E83D-DDFC-4AE0-96BE-1CBB64123FF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7355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E1DF-1D03-4EF4-BFE9-1166DD583FD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B74CB-ECB4-4F19-8CDF-0F866E23846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60243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A0C1-F841-4586-91C0-F02B6A219F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6712-ACF2-4DB0-A4FC-ADB8BF6FBEF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1547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150-1B66-4B7E-ADB7-0BD949707FB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EAD2B-03F1-4C7F-859B-02B25A9ECA9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30825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4" indent="0">
              <a:buNone/>
              <a:defRPr sz="2000" b="1"/>
            </a:lvl2pPr>
            <a:lvl3pPr marL="913908" indent="0">
              <a:buNone/>
              <a:defRPr sz="1800" b="1"/>
            </a:lvl3pPr>
            <a:lvl4pPr marL="1370863" indent="0">
              <a:buNone/>
              <a:defRPr sz="1600" b="1"/>
            </a:lvl4pPr>
            <a:lvl5pPr marL="1827816" indent="0">
              <a:buNone/>
              <a:defRPr sz="1600" b="1"/>
            </a:lvl5pPr>
            <a:lvl6pPr marL="2284769" indent="0">
              <a:buNone/>
              <a:defRPr sz="1600" b="1"/>
            </a:lvl6pPr>
            <a:lvl7pPr marL="2741724" indent="0">
              <a:buNone/>
              <a:defRPr sz="1600" b="1"/>
            </a:lvl7pPr>
            <a:lvl8pPr marL="3198676" indent="0">
              <a:buNone/>
              <a:defRPr sz="1600" b="1"/>
            </a:lvl8pPr>
            <a:lvl9pPr marL="36556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1B6C-9E6D-425D-9E2D-9ABF3E44C7A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0157-4537-409B-9ABD-7B7C5178668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0040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55E-4195-49A5-BB7E-B7E2B5453A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9524-7D16-4F84-BAF7-8F920EE976D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126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5481-D017-4325-83C1-F558C308422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CF95-893D-495E-9A9E-12FB76F1288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22250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08C0-417E-4AC3-BAFA-19191B4517A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28B68-0DCA-46E0-934D-DA5CE5532613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97301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61277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4" indent="0">
              <a:buNone/>
              <a:defRPr sz="2800"/>
            </a:lvl2pPr>
            <a:lvl3pPr marL="913908" indent="0">
              <a:buNone/>
              <a:defRPr sz="2400"/>
            </a:lvl3pPr>
            <a:lvl4pPr marL="1370863" indent="0">
              <a:buNone/>
              <a:defRPr sz="2000"/>
            </a:lvl4pPr>
            <a:lvl5pPr marL="1827816" indent="0">
              <a:buNone/>
              <a:defRPr sz="2000"/>
            </a:lvl5pPr>
            <a:lvl6pPr marL="2284769" indent="0">
              <a:buNone/>
              <a:defRPr sz="2000"/>
            </a:lvl6pPr>
            <a:lvl7pPr marL="2741724" indent="0">
              <a:buNone/>
              <a:defRPr sz="2000"/>
            </a:lvl7pPr>
            <a:lvl8pPr marL="3198676" indent="0">
              <a:buNone/>
              <a:defRPr sz="2000"/>
            </a:lvl8pPr>
            <a:lvl9pPr marL="365563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4" indent="0">
              <a:buNone/>
              <a:defRPr sz="1200"/>
            </a:lvl2pPr>
            <a:lvl3pPr marL="913908" indent="0">
              <a:buNone/>
              <a:defRPr sz="1000"/>
            </a:lvl3pPr>
            <a:lvl4pPr marL="1370863" indent="0">
              <a:buNone/>
              <a:defRPr sz="900"/>
            </a:lvl4pPr>
            <a:lvl5pPr marL="1827816" indent="0">
              <a:buNone/>
              <a:defRPr sz="900"/>
            </a:lvl5pPr>
            <a:lvl6pPr marL="2284769" indent="0">
              <a:buNone/>
              <a:defRPr sz="900"/>
            </a:lvl6pPr>
            <a:lvl7pPr marL="2741724" indent="0">
              <a:buNone/>
              <a:defRPr sz="900"/>
            </a:lvl7pPr>
            <a:lvl8pPr marL="3198676" indent="0">
              <a:buNone/>
              <a:defRPr sz="900"/>
            </a:lvl8pPr>
            <a:lvl9pPr marL="36556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D60F-0676-4D95-A3FC-B1334531BB9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891F-50E4-487E-9077-F0104173A7E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0220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66BF-2FD2-4750-85D2-09A4DFE7ED9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194C-D26E-48D8-876A-F8C21E01116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86049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8FB5-063D-4C76-BDB0-F8AA4FFD740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88D8-7566-4F1A-A5A1-064B7F0148F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51692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3" y="274642"/>
            <a:ext cx="8229601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8D50-673B-4904-9574-A0C1CDE926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3305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11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8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91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4" indent="0">
              <a:buNone/>
              <a:defRPr sz="2000" b="1"/>
            </a:lvl2pPr>
            <a:lvl3pPr marL="913171" indent="0">
              <a:buNone/>
              <a:defRPr sz="1800" b="1"/>
            </a:lvl3pPr>
            <a:lvl4pPr marL="1369756" indent="0">
              <a:buNone/>
              <a:defRPr sz="1600" b="1"/>
            </a:lvl4pPr>
            <a:lvl5pPr marL="1826341" indent="0">
              <a:buNone/>
              <a:defRPr sz="1600" b="1"/>
            </a:lvl5pPr>
            <a:lvl6pPr marL="2282925" indent="0">
              <a:buNone/>
              <a:defRPr sz="1600" b="1"/>
            </a:lvl6pPr>
            <a:lvl7pPr marL="2739511" indent="0">
              <a:buNone/>
              <a:defRPr sz="1600" b="1"/>
            </a:lvl7pPr>
            <a:lvl8pPr marL="3196091" indent="0">
              <a:buNone/>
              <a:defRPr sz="1600" b="1"/>
            </a:lvl8pPr>
            <a:lvl9pPr marL="36526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68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3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0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7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8" y="6127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4" indent="0">
              <a:buNone/>
              <a:defRPr sz="2800"/>
            </a:lvl2pPr>
            <a:lvl3pPr marL="913171" indent="0">
              <a:buNone/>
              <a:defRPr sz="2400"/>
            </a:lvl3pPr>
            <a:lvl4pPr marL="1369756" indent="0">
              <a:buNone/>
              <a:defRPr sz="2000"/>
            </a:lvl4pPr>
            <a:lvl5pPr marL="1826341" indent="0">
              <a:buNone/>
              <a:defRPr sz="2000"/>
            </a:lvl5pPr>
            <a:lvl6pPr marL="2282925" indent="0">
              <a:buNone/>
              <a:defRPr sz="2000"/>
            </a:lvl6pPr>
            <a:lvl7pPr marL="2739511" indent="0">
              <a:buNone/>
              <a:defRPr sz="2000"/>
            </a:lvl7pPr>
            <a:lvl8pPr marL="3196091" indent="0">
              <a:buNone/>
              <a:defRPr sz="2000"/>
            </a:lvl8pPr>
            <a:lvl9pPr marL="36526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3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91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8" y="6127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4" indent="0">
              <a:buNone/>
              <a:defRPr sz="2800"/>
            </a:lvl2pPr>
            <a:lvl3pPr marL="913171" indent="0">
              <a:buNone/>
              <a:defRPr sz="2400"/>
            </a:lvl3pPr>
            <a:lvl4pPr marL="1369756" indent="0">
              <a:buNone/>
              <a:defRPr sz="2000"/>
            </a:lvl4pPr>
            <a:lvl5pPr marL="1826341" indent="0">
              <a:buNone/>
              <a:defRPr sz="2000"/>
            </a:lvl5pPr>
            <a:lvl6pPr marL="2282925" indent="0">
              <a:buNone/>
              <a:defRPr sz="2000"/>
            </a:lvl6pPr>
            <a:lvl7pPr marL="2739511" indent="0">
              <a:buNone/>
              <a:defRPr sz="2000"/>
            </a:lvl7pPr>
            <a:lvl8pPr marL="3196091" indent="0">
              <a:buNone/>
              <a:defRPr sz="2000"/>
            </a:lvl8pPr>
            <a:lvl9pPr marL="365268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4" indent="0">
              <a:buNone/>
              <a:defRPr sz="1200"/>
            </a:lvl2pPr>
            <a:lvl3pPr marL="913171" indent="0">
              <a:buNone/>
              <a:defRPr sz="1000"/>
            </a:lvl3pPr>
            <a:lvl4pPr marL="1369756" indent="0">
              <a:buNone/>
              <a:defRPr sz="900"/>
            </a:lvl4pPr>
            <a:lvl5pPr marL="1826341" indent="0">
              <a:buNone/>
              <a:defRPr sz="900"/>
            </a:lvl5pPr>
            <a:lvl6pPr marL="2282925" indent="0">
              <a:buNone/>
              <a:defRPr sz="900"/>
            </a:lvl6pPr>
            <a:lvl7pPr marL="2739511" indent="0">
              <a:buNone/>
              <a:defRPr sz="900"/>
            </a:lvl7pPr>
            <a:lvl8pPr marL="3196091" indent="0">
              <a:buNone/>
              <a:defRPr sz="900"/>
            </a:lvl8pPr>
            <a:lvl9pPr marL="36526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8"/>
            <a:ext cx="8229601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00200"/>
            <a:ext cx="8229601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C499-099F-4775-AEAB-20459E06A3F0}" type="datetimeFigureOut">
              <a:rPr lang="en-US" smtClean="0"/>
              <a:pPr/>
              <a:t>24/08/2020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0" y="6356361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697C-C1AB-4583-9A37-A7ED1422B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1" indent="-285365" algn="l" defTabSz="9131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2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0" indent="-228293" algn="l" defTabSz="9131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33" indent="-228293" algn="l" defTabSz="9131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9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6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5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1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9"/>
            <a:ext cx="8229601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00201"/>
            <a:ext cx="8229601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0" y="6356362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1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1" indent="-285365" algn="l" defTabSz="9131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2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0" indent="-228293" algn="l" defTabSz="9131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33" indent="-228293" algn="l" defTabSz="9131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9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6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5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1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1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1"/>
            <a:ext cx="8229601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8"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6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0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9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390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0" indent="-285596" algn="l" defTabSz="91390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0" indent="-228477" algn="l" defTabSz="91390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3" indent="-228477" algn="l" defTabSz="91390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6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8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3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9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3" y="274638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3" y="1600200"/>
            <a:ext cx="8229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08">
              <a:defRPr/>
            </a:pPr>
            <a:fld id="{27D7A860-6EBD-4FE5-BDB2-8FCEE1C49AA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3908">
                <a:defRPr/>
              </a:pPr>
              <a:t>24/08/2020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5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08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defTabSz="913908" fontAlgn="base">
              <a:spcBef>
                <a:spcPct val="0"/>
              </a:spcBef>
              <a:spcAft>
                <a:spcPct val="0"/>
              </a:spcAft>
            </a:pPr>
            <a:fld id="{C216AFE8-57DE-4F95-8385-3735D3AD8D1C}" type="slidenum">
              <a:rPr lang="vi-VN" altLang="vi-VN" smtClean="0">
                <a:cs typeface="Arial" panose="020B0604020202020204" pitchFamily="34" charset="0"/>
              </a:rPr>
              <a:pPr defTabSz="91390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3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5pPr>
      <a:lvl6pPr marL="456954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6pPr>
      <a:lvl7pPr marL="91390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7pPr>
      <a:lvl8pPr marL="1370863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8pPr>
      <a:lvl9pPr marL="1827816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Times New Roman" pitchFamily="18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0" indent="-2855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5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0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3" indent="-228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46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0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55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08" indent="-228477" algn="l" defTabSz="9139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8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3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1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9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24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6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32" algn="l" defTabSz="9139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9" y="274638"/>
            <a:ext cx="8229601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600200"/>
            <a:ext cx="8229601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C499-099F-4775-AEAB-20459E06A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0" y="6356361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697C-C1AB-4583-9A37-A7ED1422B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317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8" indent="-342438" algn="l" defTabSz="9131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1" indent="-285365" algn="l" defTabSz="91317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62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50" indent="-228293" algn="l" defTabSz="9131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33" indent="-228293" algn="l" defTabSz="9131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17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0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389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973" indent="-228293" algn="l" defTabSz="913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4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6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5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1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9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1" algn="l" defTabSz="913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" y="-80924"/>
            <a:ext cx="9139521" cy="6953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438400"/>
            <a:ext cx="7704856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CHÀO MỪNG 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vi-VN" sz="4000" dirty="0" smtClean="0">
                <a:solidFill>
                  <a:srgbClr val="FF0000"/>
                </a:solidFill>
              </a:rPr>
              <a:t>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800" dirty="0">
                <a:solidFill>
                  <a:srgbClr val="FF0000"/>
                </a:solidFill>
              </a:rPr>
              <a:t>ĐẾN VỚI BUỔI HỌC HÔM </a:t>
            </a:r>
            <a:r>
              <a:rPr lang="en-US" sz="4800" dirty="0" smtClean="0">
                <a:solidFill>
                  <a:srgbClr val="FF0000"/>
                </a:solidFill>
              </a:rPr>
              <a:t>NAY</a:t>
            </a:r>
            <a:endParaRPr lang="vi-VN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0242" name="Content Placeholder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410" y="0"/>
            <a:ext cx="9093200" cy="6824663"/>
          </a:xfrm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259632" y="5229200"/>
            <a:ext cx="2808312" cy="144655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Lợn</a:t>
            </a:r>
            <a:r>
              <a:rPr lang="en-US" altLang="zh-CN" sz="43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lòi</a:t>
            </a:r>
            <a:r>
              <a:rPr lang="en-US" altLang="zh-CN" sz="43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/>
            <a:r>
              <a:rPr lang="en-US" altLang="zh-CN" sz="43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( </a:t>
            </a:r>
            <a:r>
              <a:rPr lang="vi-VN" altLang="zh-CN" sz="4300" b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lợn</a:t>
            </a:r>
            <a:r>
              <a:rPr lang="en-US" altLang="zh-CN" sz="4300" b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rừng</a:t>
            </a:r>
            <a:r>
              <a:rPr lang="en-US" altLang="zh-CN" sz="43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)</a:t>
            </a:r>
            <a:r>
              <a:rPr lang="en-US" altLang="zh-CN" b="1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endParaRPr lang="en-US" altLang="zh-CN" b="1" dirty="0">
              <a:solidFill>
                <a:srgbClr val="FFFF00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1" animBg="1"/>
      <p:bldP spid="1024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4338" name="Content Placeholder 3" descr="Cho_soi_B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51" y="26988"/>
            <a:ext cx="9080500" cy="6748462"/>
          </a:xfrm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588224" y="2708920"/>
            <a:ext cx="2160588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Chó</a:t>
            </a:r>
            <a:r>
              <a:rPr lang="en-US" altLang="zh-CN" sz="43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sói</a:t>
            </a:r>
            <a:endParaRPr lang="en-US" altLang="zh-CN" sz="43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 animBg="1"/>
      <p:bldP spid="1433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3314" name="Content Placeholder 3" descr="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761990" y="-180975"/>
            <a:ext cx="9952038" cy="7218363"/>
          </a:xfrm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1831" y="788442"/>
            <a:ext cx="1393825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Sư</a:t>
            </a:r>
            <a:r>
              <a:rPr lang="en-US" altLang="zh-CN" sz="4300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tử</a:t>
            </a:r>
            <a:endParaRPr lang="en-US" altLang="zh-CN" sz="43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1" animBg="1"/>
      <p:bldP spid="133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2290" name="Content Placeholder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47" y="-273039"/>
            <a:ext cx="10255250" cy="7064375"/>
          </a:xfrm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380316" y="980728"/>
            <a:ext cx="1146175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43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1" animBg="1"/>
      <p:bldP spid="1229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1266" name="Content Placeholder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8" y="12710"/>
            <a:ext cx="9102725" cy="6824663"/>
          </a:xfrm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570" y="4437112"/>
            <a:ext cx="2535615" cy="7632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 dirty="0" err="1">
                <a:latin typeface="Times New Roman" pitchFamily="18" charset="0"/>
                <a:ea typeface="SimSun" pitchFamily="2" charset="-122"/>
              </a:rPr>
              <a:t>Ngựa</a:t>
            </a:r>
            <a:r>
              <a:rPr lang="en-US" altLang="zh-CN" sz="43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b="1" dirty="0" err="1">
                <a:latin typeface="Times New Roman" pitchFamily="18" charset="0"/>
                <a:ea typeface="SimSun" pitchFamily="2" charset="-122"/>
              </a:rPr>
              <a:t>vằn</a:t>
            </a:r>
            <a:r>
              <a:rPr lang="en-US" altLang="zh-CN" dirty="0"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bò rừ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75" y="122238"/>
            <a:ext cx="9117013" cy="6681787"/>
          </a:xfrm>
        </p:spPr>
      </p:pic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92510" y="5765800"/>
            <a:ext cx="2149475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Bò rừng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kh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"/>
            <a:ext cx="91059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475666" y="4396203"/>
            <a:ext cx="1136533" cy="7632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Khỉ</a:t>
            </a:r>
            <a:r>
              <a:rPr lang="en-US" altLang="zh-CN"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vư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6937"/>
            <a:ext cx="5638800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6019801"/>
            <a:ext cx="3657600" cy="591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</a:p>
        </p:txBody>
      </p:sp>
    </p:spTree>
    <p:extLst>
      <p:ext uri="{BB962C8B-B14F-4D97-AF65-F5344CB8AC3E}">
        <p14:creationId xmlns:p14="http://schemas.microsoft.com/office/powerpoint/2010/main" val="18708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15362" name="Content Placeholder 3" descr="tê giá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972617" y="3"/>
            <a:ext cx="11350627" cy="6811963"/>
          </a:xfrm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430598" y="6005513"/>
            <a:ext cx="1906587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Tê</a:t>
            </a:r>
            <a:r>
              <a:rPr lang="en-US" altLang="zh-CN" sz="4300" b="1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giác</a:t>
            </a:r>
            <a:endParaRPr lang="en-US" altLang="zh-CN" sz="43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s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" y="476683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940152" y="2060857"/>
            <a:ext cx="1159204" cy="7632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Sóc</a:t>
            </a:r>
            <a:r>
              <a:rPr lang="en-US" altLang="zh-CN" sz="430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937239" y="5228792"/>
            <a:ext cx="2209800" cy="5916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 eaLnBrk="0" hangingPunct="0"/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Chào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mào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6156176" y="5221064"/>
            <a:ext cx="1872208" cy="5916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 eaLnBrk="0" hangingPunct="0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Đại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bàng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059" name="Rectangle 29"/>
          <p:cNvSpPr>
            <a:spLocks noChangeArrowheads="1"/>
          </p:cNvSpPr>
          <p:nvPr/>
        </p:nvSpPr>
        <p:spPr bwMode="auto">
          <a:xfrm>
            <a:off x="22226" y="6353"/>
            <a:ext cx="2029472" cy="5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3200" b="1" u="sng" dirty="0" smtClean="0">
                <a:solidFill>
                  <a:srgbClr val="FF3300"/>
                </a:solidFill>
                <a:latin typeface="Times New Roman" pitchFamily="18" charset="0"/>
                <a:ea typeface="SimSun" pitchFamily="2" charset="-122"/>
              </a:rPr>
              <a:t>Ôn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itchFamily="18" charset="0"/>
                <a:ea typeface="SimSun" pitchFamily="2" charset="-122"/>
              </a:rPr>
              <a:t>bài cũ: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76210" y="587385"/>
            <a:ext cx="7848600" cy="5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r>
              <a:rPr lang="en-US" altLang="zh-CN" sz="3200" b="1">
                <a:latin typeface="Times New Roman" pitchFamily="18" charset="0"/>
                <a:ea typeface="SimSun" pitchFamily="2" charset="-122"/>
              </a:rPr>
              <a:t>1. Nói tên từng loài chim trong tranh: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611"/>
            <a:ext cx="4267200" cy="3076575"/>
          </a:xfrm>
          <a:prstGeom prst="rect">
            <a:avLst/>
          </a:prstGeom>
        </p:spPr>
      </p:pic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419882" y="1936602"/>
            <a:ext cx="762000" cy="4668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3399"/>
                </a:solidFill>
                <a:latin typeface="Times New Roman" pitchFamily="18" charset="0"/>
                <a:ea typeface="SimSun" pitchFamily="2" charset="-122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62" y="1905282"/>
            <a:ext cx="4339952" cy="3085951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779762" y="1936601"/>
            <a:ext cx="762000" cy="5916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 eaLnBrk="0" hangingPunct="0"/>
            <a:r>
              <a:rPr lang="en-US" altLang="zh-CN" sz="3200" b="1" dirty="0">
                <a:solidFill>
                  <a:srgbClr val="FF3399"/>
                </a:solidFill>
                <a:latin typeface="Times New Roman" pitchFamily="18" charset="0"/>
                <a:ea typeface="SimSun" pitchFamily="2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7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7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build="allAtOnce" animBg="1"/>
      <p:bldP spid="203789" grpId="0" bldLvl="0" animBg="1"/>
      <p:bldP spid="28703" grpId="0"/>
      <p:bldP spid="2" grpId="0" bldLvl="0" animBg="1"/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9"/>
            <a:ext cx="8991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259642" y="908720"/>
            <a:ext cx="1393825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Chồn</a:t>
            </a:r>
            <a:endParaRPr lang="en-US" altLang="zh-CN" sz="43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6197036"/>
            <a:ext cx="3657600" cy="591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20482" name="Content Placeholder 3" descr="hươu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" y="-28575"/>
            <a:ext cx="9131300" cy="6811963"/>
          </a:xfrm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71610" y="5445224"/>
            <a:ext cx="1463675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r>
              <a:rPr lang="en-US" altLang="zh-CN" sz="4300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Hươu</a:t>
            </a:r>
            <a:endParaRPr lang="en-US" altLang="zh-CN" sz="4300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-67758" y="3120058"/>
            <a:ext cx="9211758" cy="3737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16" tIns="45660" rIns="91316" bIns="45660" anchor="ctr"/>
          <a:lstStyle/>
          <a:p>
            <a:pPr algn="ctr"/>
            <a:endParaRPr lang="vi-VN">
              <a:solidFill>
                <a:srgbClr val="6699FF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9" y="4419600"/>
            <a:ext cx="1054081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3600" b="1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- 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hổ,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10" y="4419610"/>
            <a:ext cx="1295390" cy="68579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3600" dirty="0">
                <a:latin typeface="VNI-Times" pitchFamily="2" charset="0"/>
                <a:ea typeface="SimSun" pitchFamily="2" charset="-122"/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vi-VN" sz="3600" smtClean="0">
                <a:solidFill>
                  <a:srgbClr val="0000FF"/>
                </a:solidFill>
                <a:latin typeface="Times New Roman" pitchFamily="18" charset="0"/>
              </a:rPr>
              <a:t>thỏ,</a:t>
            </a:r>
            <a:endParaRPr lang="vi-VN" sz="36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>
            <a:off x="4419599" y="3120059"/>
            <a:ext cx="8437" cy="373795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>
            <a:off x="10" y="4327525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1316" tIns="45660" rIns="91316" bIns="4566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-67758" y="3236254"/>
            <a:ext cx="9144000" cy="6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  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</a:rPr>
              <a:t>Thú dữ, nguy hiểm</a:t>
            </a:r>
            <a:endParaRPr lang="en-US" altLang="zh-CN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451"/>
            <a:ext cx="9220199" cy="293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zh-CN" sz="2800" b="1" smtClean="0">
                <a:solidFill>
                  <a:prstClr val="black"/>
                </a:solidFill>
                <a:latin typeface="Times New Roman" pitchFamily="18" charset="0"/>
              </a:rPr>
              <a:t>Bài </a:t>
            </a:r>
            <a:r>
              <a:rPr lang="en-US" altLang="zh-CN" sz="2800" b="1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/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Xếp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tên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vật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dưới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đây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nhóm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altLang="zh-CN" sz="2800" smtClean="0">
                <a:solidFill>
                  <a:prstClr val="black"/>
                </a:solidFill>
                <a:latin typeface="Times New Roman" pitchFamily="18" charset="0"/>
              </a:rPr>
              <a:t>   </a:t>
            </a:r>
            <a:r>
              <a:rPr lang="en-US" altLang="zh-CN" sz="2800" smtClean="0">
                <a:solidFill>
                  <a:prstClr val="black"/>
                </a:solidFill>
                <a:latin typeface="Times New Roman" pitchFamily="18" charset="0"/>
              </a:rPr>
              <a:t>a 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/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Thú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dữ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nguy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hiểm</a:t>
            </a:r>
            <a:endParaRPr lang="en-US" altLang="zh-CN" sz="28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(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hổ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gấu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lòi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chó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sói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sư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thỏ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ngựa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vằn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bò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vượn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tê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chồn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</a:rPr>
              <a:t>hươu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7210" y="1371601"/>
            <a:ext cx="3769529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prstClr val="black"/>
                </a:solidFill>
                <a:latin typeface="Times New Roman" pitchFamily="18" charset="0"/>
              </a:rPr>
              <a:t>b /Thú không nguy hiểm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671949" y="3340001"/>
            <a:ext cx="4316855" cy="6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altLang="zh-CN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953104" y="4455872"/>
            <a:ext cx="1054081" cy="685800"/>
          </a:xfrm>
          <a:prstGeom prst="rect">
            <a:avLst/>
          </a:prstGeom>
        </p:spPr>
        <p:txBody>
          <a:bodyPr vert="horz" lIns="91316" tIns="45660" rIns="91316" bIns="45660" rtlCol="0">
            <a:normAutofit fontScale="92500"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 </a:t>
            </a:r>
            <a:r>
              <a:rPr lang="vi-VN" altLang="zh-CN" sz="3600" b="1" smtClean="0">
                <a:solidFill>
                  <a:srgbClr val="7030A0"/>
                </a:solidFill>
                <a:latin typeface="Times New Roman" pitchFamily="18" charset="0"/>
              </a:rPr>
              <a:t>báo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1814933" y="4444674"/>
            <a:ext cx="1054081" cy="685800"/>
          </a:xfrm>
          <a:prstGeom prst="rect">
            <a:avLst/>
          </a:prstGeom>
        </p:spPr>
        <p:txBody>
          <a:bodyPr vert="horz" lIns="91316" tIns="45660" rIns="91316" bIns="45660" rtlCol="0">
            <a:normAutofit fontScale="92500"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 </a:t>
            </a:r>
            <a:r>
              <a:rPr lang="vi-VN" altLang="zh-CN" sz="3600" b="1" smtClean="0">
                <a:solidFill>
                  <a:srgbClr val="7030A0"/>
                </a:solidFill>
                <a:latin typeface="Times New Roman" pitchFamily="18" charset="0"/>
              </a:rPr>
              <a:t>gấu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691828" y="4455872"/>
            <a:ext cx="1583797" cy="685800"/>
          </a:xfrm>
          <a:prstGeom prst="rect">
            <a:avLst/>
          </a:prstGeom>
        </p:spPr>
        <p:txBody>
          <a:bodyPr vert="horz" lIns="91316" tIns="45660" rIns="91316" bIns="45660" rtlCol="0">
            <a:normAutofit fontScale="92500"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 </a:t>
            </a:r>
            <a:r>
              <a:rPr lang="vi-VN" altLang="zh-CN" sz="3600" b="1" smtClean="0">
                <a:solidFill>
                  <a:srgbClr val="7030A0"/>
                </a:solidFill>
                <a:latin typeface="Times New Roman" pitchFamily="18" charset="0"/>
              </a:rPr>
              <a:t>lợn lòi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74711" y="5105172"/>
            <a:ext cx="1740221" cy="685800"/>
          </a:xfrm>
          <a:prstGeom prst="rect">
            <a:avLst/>
          </a:prstGeom>
        </p:spPr>
        <p:txBody>
          <a:bodyPr vert="horz" lIns="91316" tIns="45660" rIns="91316" bIns="45660" rtlCol="0">
            <a:normAutofit fontScale="92500"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 </a:t>
            </a:r>
            <a:r>
              <a:rPr lang="vi-VN" altLang="zh-CN" sz="3600" b="1" smtClean="0">
                <a:solidFill>
                  <a:srgbClr val="7030A0"/>
                </a:solidFill>
                <a:latin typeface="Times New Roman" pitchFamily="18" charset="0"/>
              </a:rPr>
              <a:t>chó sói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510188" y="5093974"/>
            <a:ext cx="1373892" cy="68580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600" b="1" smtClean="0">
                <a:solidFill>
                  <a:srgbClr val="7030A0"/>
                </a:solidFill>
                <a:latin typeface="VNI-Times" pitchFamily="2" charset="0"/>
                <a:ea typeface="SimSun" pitchFamily="2" charset="-122"/>
              </a:rPr>
              <a:t> </a:t>
            </a:r>
            <a:r>
              <a:rPr lang="vi-VN" altLang="zh-CN" sz="3300" b="1" smtClean="0">
                <a:solidFill>
                  <a:srgbClr val="7030A0"/>
                </a:solidFill>
                <a:latin typeface="Times New Roman" pitchFamily="18" charset="0"/>
              </a:rPr>
              <a:t>sư tử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endParaRPr lang="en-US" altLang="zh-CN" sz="3600" b="1" dirty="0">
              <a:solidFill>
                <a:srgbClr val="7030A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5793409" y="4562660"/>
            <a:ext cx="1818801" cy="685790"/>
          </a:xfrm>
          <a:prstGeom prst="rect">
            <a:avLst/>
          </a:prstGeom>
        </p:spPr>
        <p:txBody>
          <a:bodyPr vert="horz" lIns="91316" tIns="45660" rIns="91316" bIns="45660" rtlCol="0">
            <a:normAutofit fontScale="70000" lnSpcReduction="20000"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460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vi-VN" sz="4600" smtClean="0">
                <a:solidFill>
                  <a:srgbClr val="0000FF"/>
                </a:solidFill>
                <a:latin typeface="Times New Roman" pitchFamily="18" charset="0"/>
              </a:rPr>
              <a:t>gựa vằn,</a:t>
            </a: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2677008" y="5105172"/>
            <a:ext cx="1818801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600" b="1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vi-VN" sz="3600" b="1" smtClean="0">
                <a:solidFill>
                  <a:srgbClr val="7030A0"/>
                </a:solidFill>
                <a:latin typeface="Times New Roman" pitchFamily="18" charset="0"/>
              </a:rPr>
              <a:t>ò rừng</a:t>
            </a:r>
          </a:p>
          <a:p>
            <a:pPr>
              <a:buFontTx/>
              <a:buNone/>
            </a:pPr>
            <a:endParaRPr lang="en-US" altLang="zh-CN" sz="3600" b="1" dirty="0">
              <a:solidFill>
                <a:srgbClr val="7030A0"/>
              </a:solidFill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>
          <a:xfrm>
            <a:off x="7564933" y="4408184"/>
            <a:ext cx="1045677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</a:rPr>
              <a:t>khỉ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>
          <a:xfrm>
            <a:off x="4780533" y="5044963"/>
            <a:ext cx="1163068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v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</a:rPr>
              <a:t>ượn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237025" y="5730753"/>
            <a:ext cx="1577907" cy="685790"/>
          </a:xfrm>
          <a:prstGeom prst="rect">
            <a:avLst/>
          </a:prstGeom>
        </p:spPr>
        <p:txBody>
          <a:bodyPr vert="horz" lIns="91316" tIns="45660" rIns="91316" bIns="45660" rtlCol="0">
            <a:no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</a:rPr>
              <a:t>ê giác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vi-VN" sz="36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CN" sz="3600" b="1" dirty="0">
              <a:solidFill>
                <a:srgbClr val="7030A0"/>
              </a:solidFill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>
          <a:xfrm>
            <a:off x="5894243" y="5029894"/>
            <a:ext cx="1045677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</a:rPr>
              <a:t>sóc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>
          <a:xfrm>
            <a:off x="6809589" y="5029893"/>
            <a:ext cx="1115211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2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</a:rPr>
              <a:t>hồn</a:t>
            </a:r>
            <a:r>
              <a:rPr lang="vi-VN" sz="3600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>
          <a:xfrm>
            <a:off x="1782047" y="5719337"/>
            <a:ext cx="1045677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zh-CN" sz="3600" b="1" dirty="0">
              <a:solidFill>
                <a:srgbClr val="7030A0"/>
              </a:solidFill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4780533" y="5730753"/>
            <a:ext cx="1243175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</a:rPr>
              <a:t>hươu.</a:t>
            </a:r>
            <a:endParaRPr lang="vi-VN" sz="36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zh-CN" sz="3600" dirty="0"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29" name="Rectangle 6"/>
          <p:cNvSpPr txBox="1">
            <a:spLocks noChangeArrowheads="1"/>
          </p:cNvSpPr>
          <p:nvPr/>
        </p:nvSpPr>
        <p:spPr>
          <a:xfrm>
            <a:off x="7816189" y="5057907"/>
            <a:ext cx="1243175" cy="685790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>
            <a:lvl1pPr marL="342438" indent="-342438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1" indent="-285365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62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50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3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17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0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389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973" indent="-228293" algn="l" defTabSz="91317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cáo</a:t>
            </a:r>
            <a:endParaRPr lang="en-US" altLang="zh-CN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0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/>
      <p:bldP spid="33798" grpId="0" build="p"/>
      <p:bldP spid="14344" grpId="0"/>
      <p:bldP spid="11" grpId="0"/>
      <p:bldP spid="12" grpId="0"/>
      <p:bldP spid="13" grpId="0"/>
      <p:bldP spid="14" grpId="0" build="p"/>
      <p:bldP spid="15" grpId="0" build="p"/>
      <p:bldP spid="16" grpId="0" build="p"/>
      <p:bldP spid="17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304800" y="-103188"/>
            <a:ext cx="9144000" cy="6858001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2800">
              <a:latin typeface=".VnTime" pitchFamily="34" charset="0"/>
              <a:ea typeface="SimSun" pitchFamily="2" charset="-122"/>
            </a:endParaRPr>
          </a:p>
          <a:p>
            <a:pPr algn="ctr"/>
            <a:endParaRPr lang="en-US" altLang="zh-CN">
              <a:ea typeface="SimSun" pitchFamily="2" charset="-122"/>
            </a:endParaRPr>
          </a:p>
        </p:txBody>
      </p:sp>
      <p:pic>
        <p:nvPicPr>
          <p:cNvPr id="24579" name="Picture 3" descr="CAZGD1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967" y="408584"/>
            <a:ext cx="26177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s68076_Ho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781" y="2487497"/>
            <a:ext cx="2859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ages[34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650" y="2759075"/>
            <a:ext cx="30448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mages[73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4925" y="4677569"/>
            <a:ext cx="3825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images[97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4724400"/>
            <a:ext cx="28797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mages[36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30188" y="2774950"/>
            <a:ext cx="32718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400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25814" y="-211138"/>
            <a:ext cx="5562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4000" b="1" u="sng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dữ</a:t>
            </a:r>
            <a:r>
              <a:rPr lang="en-US" altLang="zh-CN" sz="4000" b="1" u="sng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4000" b="1" u="sng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4000" b="1" u="sng" dirty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4000" b="1" u="sng" dirty="0">
              <a:solidFill>
                <a:schemeClr val="bg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-339725" y="1994411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4588" name="Picture 12" descr="lonloi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7743" y="636250"/>
            <a:ext cx="32559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257800" y="350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168481" y="3878263"/>
            <a:ext cx="814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Hổ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2362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ea typeface="SimSun" pitchFamily="2" charset="-122"/>
              </a:rPr>
              <a:t>Bò rừng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545013" y="2298700"/>
            <a:ext cx="1752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Lợn Lòi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241538" y="1908854"/>
            <a:ext cx="1143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Sư tử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0" y="4065588"/>
            <a:ext cx="2257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     </a:t>
            </a: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Chó sói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267200" y="4191000"/>
            <a:ext cx="1231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Báo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01054" y="6260703"/>
            <a:ext cx="1427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Tê giác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334000" y="1219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4598" name="Picture 22" descr="Bo_ru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53218" y="635339"/>
            <a:ext cx="3270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295400" y="2286000"/>
            <a:ext cx="1600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Bò Rừng</a:t>
            </a:r>
          </a:p>
        </p:txBody>
      </p:sp>
      <p:sp>
        <p:nvSpPr>
          <p:cNvPr id="24600" name="Text Box 1"/>
          <p:cNvSpPr txBox="1">
            <a:spLocks noChangeArrowheads="1"/>
          </p:cNvSpPr>
          <p:nvPr/>
        </p:nvSpPr>
        <p:spPr bwMode="auto">
          <a:xfrm>
            <a:off x="1333500" y="6242050"/>
            <a:ext cx="309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4601" name="Text Box 2"/>
          <p:cNvSpPr txBox="1">
            <a:spLocks noChangeArrowheads="1"/>
          </p:cNvSpPr>
          <p:nvPr/>
        </p:nvSpPr>
        <p:spPr bwMode="auto">
          <a:xfrm>
            <a:off x="1117600" y="6397625"/>
            <a:ext cx="741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Gấu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sz="2800">
              <a:latin typeface=".VnTime" pitchFamily="34" charset="0"/>
              <a:ea typeface="SimSun" pitchFamily="2" charset="-122"/>
            </a:endParaRPr>
          </a:p>
          <a:p>
            <a:pPr algn="ctr"/>
            <a:endParaRPr lang="en-US" altLang="zh-CN">
              <a:ea typeface="SimSun" pitchFamily="2" charset="-122"/>
            </a:endParaRPr>
          </a:p>
        </p:txBody>
      </p:sp>
      <p:pic>
        <p:nvPicPr>
          <p:cNvPr id="25603" name="Picture 3" descr="images[19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685800"/>
            <a:ext cx="290671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ages[4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6700"/>
            <a:ext cx="3048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ages[4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723900"/>
            <a:ext cx="3184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ages[5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525" y="762000"/>
            <a:ext cx="2911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mages[5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49850"/>
            <a:ext cx="3048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ages[80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895600"/>
            <a:ext cx="318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400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10762549" flipV="1">
            <a:off x="1823174" y="6329916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latin typeface="Times New Roman" pitchFamily="18" charset="0"/>
                <a:ea typeface="SimSun" pitchFamily="2" charset="-122"/>
              </a:rPr>
              <a:t>Vượn</a:t>
            </a:r>
            <a:endParaRPr lang="en-US" altLang="zh-CN" sz="2800" b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362200" y="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FF"/>
                </a:solidFill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4000" b="1" u="sng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4000" b="1" u="sng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4000" b="1" u="sng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b="1" u="sng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4000" b="1" u="sng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-1676400" y="1919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257800" y="350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810000" y="5943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  <a:ea typeface="SimSun" pitchFamily="2" charset="-122"/>
              </a:rPr>
              <a:t>hươu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33400" y="2286000"/>
            <a:ext cx="892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Thỏ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385214" y="2273084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FF00"/>
                </a:solidFill>
                <a:ea typeface="SimSun" pitchFamily="2" charset="-122"/>
              </a:rPr>
              <a:t>Sóc</a:t>
            </a:r>
            <a:endParaRPr lang="en-US" altLang="zh-CN" sz="2400" b="1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19138" y="404971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FF00"/>
                </a:solidFill>
                <a:ea typeface="SimSun" pitchFamily="2" charset="-122"/>
              </a:rPr>
              <a:t>Ngựa vằn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210464" y="4069703"/>
            <a:ext cx="1066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latin typeface="Times New Roman" pitchFamily="18" charset="0"/>
                <a:ea typeface="SimSun" pitchFamily="2" charset="-122"/>
              </a:rPr>
              <a:t>chồn</a:t>
            </a:r>
            <a:endParaRPr lang="en-US" altLang="zh-CN" sz="2800" b="1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334000" y="1219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5623" name="Picture 23" descr="1137470171_huo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618038"/>
            <a:ext cx="31845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572000" y="60198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SimSun" pitchFamily="2" charset="-122"/>
              </a:rPr>
              <a:t>Hươu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343400" y="2286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413125" y="816936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Khỉ</a:t>
            </a:r>
            <a:endParaRPr lang="en-US" altLang="zh-CN" sz="2400" b="1" dirty="0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919181"/>
            <a:ext cx="2690359" cy="2186219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464240" y="4506913"/>
            <a:ext cx="814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vi-VN" altLang="zh-CN" sz="2800" b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á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o</a:t>
            </a:r>
            <a:endParaRPr lang="en-US" altLang="zh-CN" sz="2800" b="1">
              <a:solidFill>
                <a:srgbClr val="FFFF0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4015" y="484189"/>
            <a:ext cx="8763000" cy="38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zh-CN" sz="2800" smtClean="0">
                <a:solidFill>
                  <a:prstClr val="black"/>
                </a:solidFill>
                <a:latin typeface="Times New Roman" pitchFamily="18" charset="0"/>
              </a:rPr>
              <a:t>Bài </a:t>
            </a:r>
            <a:r>
              <a:rPr lang="en-US" altLang="zh-CN" sz="280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/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Dựa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hiểu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biết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em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về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con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vật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zh-CN" sz="2800" dirty="0">
                <a:solidFill>
                  <a:prstClr val="black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a/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Thỏ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chạy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b/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Sóc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chuyền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từ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này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sang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khác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c/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Gấu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đi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d/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Voi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kéo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</a:rPr>
              <a:t>gỗ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56388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>
              <a:spcBef>
                <a:spcPct val="50000"/>
              </a:spcBef>
            </a:pPr>
            <a:endParaRPr lang="vi-VN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1610" y="4413250"/>
            <a:ext cx="5105400" cy="3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9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2016-dep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028688"/>
            <a:ext cx="5040560" cy="144016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</a:rPr>
              <a:t>Thỏ chạy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rất nhanh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  <a:br>
              <a:rPr lang="vi-VN" sz="2800" dirty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zh-CN" sz="28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</a:t>
            </a:r>
            <a:br>
              <a:rPr lang="en-US" altLang="zh-CN" sz="28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endParaRPr lang="en-US" altLang="zh-CN" sz="28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" name="Text Box 98"/>
          <p:cNvSpPr txBox="1">
            <a:spLocks noChangeArrowheads="1"/>
          </p:cNvSpPr>
          <p:nvPr/>
        </p:nvSpPr>
        <p:spPr bwMode="auto">
          <a:xfrm>
            <a:off x="1447800" y="1411340"/>
            <a:ext cx="69342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a)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Thỏ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chạy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23" y="2446088"/>
            <a:ext cx="9082087" cy="1486968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</a:t>
            </a:r>
            <a:r>
              <a:rPr lang="vi-VN" sz="280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rất nhanh</a:t>
            </a:r>
            <a:r>
              <a:rPr lang="vi-VN" sz="280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nhanh thoăn thoắt</a:t>
            </a:r>
            <a:r>
              <a:rPr lang="en-US" altLang="zh-C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</a:t>
            </a:r>
            <a:r>
              <a:rPr lang="vi-V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 chuyền từ cành này sang cành khác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nhẹ như không</a:t>
            </a:r>
            <a:r>
              <a:rPr lang="en-US" altLang="zh-CN" sz="28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41838" y="1916832"/>
            <a:ext cx="89916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b)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Sóc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chuyền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này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sang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cành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</a:t>
            </a:r>
            <a:r>
              <a:rPr lang="en-US" altLang="zh-CN" sz="28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088" y="2057400"/>
            <a:ext cx="4913312" cy="29718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</a:t>
            </a:r>
            <a: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/>
            </a:r>
            <a:b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 </a:t>
            </a:r>
            <a:endParaRPr lang="en-US" altLang="zh-CN" sz="3200" dirty="0">
              <a:solidFill>
                <a:srgbClr val="003300"/>
              </a:solidFill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1979712" y="1819624"/>
            <a:ext cx="4649688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c)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Gấu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đi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-nen-powerpoint-2016-dep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4811723" y="4640263"/>
            <a:ext cx="10874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 anchor="ctr"/>
          <a:lstStyle/>
          <a:p>
            <a:pPr algn="just"/>
            <a:r>
              <a:rPr lang="en-US" altLang="zh-CN" sz="3600" b="1" dirty="0" err="1">
                <a:solidFill>
                  <a:srgbClr val="0066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cắt</a:t>
            </a:r>
            <a:r>
              <a:rPr lang="en-US" altLang="zh-CN" sz="2800" b="1" dirty="0">
                <a:solidFill>
                  <a:srgbClr val="006600"/>
                </a:solidFill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2800" b="1" u="sng" dirty="0">
                <a:solidFill>
                  <a:srgbClr val="0070C0"/>
                </a:solidFill>
                <a:latin typeface="Cambria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" name="Title 1"/>
          <p:cNvSpPr txBox="1">
            <a:spLocks noChangeArrowheads="1"/>
          </p:cNvSpPr>
          <p:nvPr/>
        </p:nvSpPr>
        <p:spPr bwMode="auto">
          <a:xfrm>
            <a:off x="2652723" y="4535488"/>
            <a:ext cx="11874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 anchor="ctr"/>
          <a:lstStyle/>
          <a:p>
            <a:pPr algn="just"/>
            <a:r>
              <a:rPr lang="en-US" altLang="zh-CN" sz="3600" b="1" dirty="0" err="1">
                <a:solidFill>
                  <a:srgbClr val="0066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quạ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b="1" u="sng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sp>
        <p:nvSpPr>
          <p:cNvPr id="22" name="Title 1"/>
          <p:cNvSpPr txBox="1">
            <a:spLocks noChangeArrowheads="1"/>
          </p:cNvSpPr>
          <p:nvPr/>
        </p:nvSpPr>
        <p:spPr bwMode="auto">
          <a:xfrm>
            <a:off x="3840173" y="4895860"/>
            <a:ext cx="11017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 anchor="ctr"/>
          <a:lstStyle/>
          <a:p>
            <a:pPr algn="just">
              <a:lnSpc>
                <a:spcPct val="80000"/>
              </a:lnSpc>
            </a:pPr>
            <a:r>
              <a:rPr lang="en-US" altLang="zh-CN" sz="3600" b="1" dirty="0" err="1">
                <a:solidFill>
                  <a:srgbClr val="006600"/>
                </a:solidFill>
                <a:latin typeface="Times New Roman" pitchFamily="18" charset="0"/>
                <a:ea typeface="SimSun" pitchFamily="2" charset="-122"/>
              </a:rPr>
              <a:t>vẹt</a:t>
            </a:r>
            <a:endParaRPr lang="en-US" altLang="zh-CN" sz="3600" b="1" dirty="0">
              <a:solidFill>
                <a:srgbClr val="006600"/>
              </a:solidFill>
              <a:latin typeface="Cambria" pitchFamily="18" charset="0"/>
              <a:ea typeface="SimSun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en-US" altLang="zh-CN" sz="2800" b="1" u="sng" dirty="0">
                <a:solidFill>
                  <a:srgbClr val="0070C0"/>
                </a:solidFill>
                <a:latin typeface="Cambria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16" name="Title 1"/>
          <p:cNvSpPr txBox="1">
            <a:spLocks noChangeArrowheads="1"/>
          </p:cNvSpPr>
          <p:nvPr/>
        </p:nvSpPr>
        <p:spPr bwMode="auto">
          <a:xfrm>
            <a:off x="304810" y="1657350"/>
            <a:ext cx="80200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 anchor="ctr"/>
          <a:lstStyle/>
          <a:p>
            <a:pPr marL="570732" indent="-570732" algn="just"/>
            <a:r>
              <a:rPr lang="en-US" altLang="zh-CN" sz="2800" dirty="0">
                <a:solidFill>
                  <a:srgbClr val="C00000"/>
                </a:solidFill>
                <a:latin typeface="Cambria" pitchFamily="18" charset="0"/>
                <a:ea typeface="SimSun" pitchFamily="2" charset="-122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2.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Hãy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chọn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tên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loài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chim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thích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hợp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điền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vào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chỗ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trống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trong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thành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ngữ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SimSun" pitchFamily="2" charset="-122"/>
              </a:rPr>
              <a:t>sau</a:t>
            </a:r>
            <a:r>
              <a:rPr lang="en-US" altLang="zh-CN" sz="3600" b="1" dirty="0">
                <a:latin typeface="Times New Roman" pitchFamily="18" charset="0"/>
                <a:ea typeface="SimSun" pitchFamily="2" charset="-122"/>
              </a:rPr>
              <a:t> :</a:t>
            </a:r>
          </a:p>
          <a:p>
            <a:pPr marL="570732" indent="-570732" algn="just">
              <a:buFontTx/>
              <a:buAutoNum type="alphaLcParenR"/>
            </a:pP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Nhanh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………</a:t>
            </a:r>
          </a:p>
          <a:p>
            <a:pPr marL="570732" indent="-570732" algn="just">
              <a:buFontTx/>
              <a:buAutoNum type="alphaLcParenR"/>
            </a:pP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Nói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……….</a:t>
            </a:r>
          </a:p>
          <a:p>
            <a:pPr marL="570732" indent="-570732" algn="just">
              <a:buFontTx/>
              <a:buAutoNum type="alphaLcParenR"/>
            </a:pP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Đen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dirty="0">
                <a:solidFill>
                  <a:srgbClr val="020AAE"/>
                </a:solidFill>
                <a:latin typeface="Times New Roman" pitchFamily="18" charset="0"/>
                <a:ea typeface="SimSun" pitchFamily="2" charset="-122"/>
              </a:rPr>
              <a:t> ………</a:t>
            </a:r>
          </a:p>
          <a:p>
            <a:pPr marL="570732" indent="-570732" algn="just"/>
            <a:endParaRPr lang="en-US" altLang="zh-CN" sz="3600" dirty="0">
              <a:solidFill>
                <a:srgbClr val="020AAE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4875E-6 L -0.1559 -0.300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8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017E-6 L -0.08854 -0.224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4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37558E-6 L -0.00503 -0.131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1" grpId="1"/>
      <p:bldP spid="22" grpId="0"/>
      <p:bldP spid="2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ấu đi như thế nào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381000"/>
            <a:ext cx="8305799" cy="5745163"/>
          </a:xfrm>
        </p:spPr>
      </p:pic>
    </p:spTree>
    <p:extLst>
      <p:ext uri="{BB962C8B-B14F-4D97-AF65-F5344CB8AC3E}">
        <p14:creationId xmlns:p14="http://schemas.microsoft.com/office/powerpoint/2010/main" val="1958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088" y="2057400"/>
            <a:ext cx="4913312" cy="297180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</a:t>
            </a:r>
            <a: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/>
            </a:r>
            <a:b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r>
              <a:rPr lang="en-US" altLang="zh-CN" sz="28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 </a:t>
            </a:r>
            <a:r>
              <a:rPr lang="en-US" altLang="zh-CN" sz="3600" dirty="0" smtClean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- </a:t>
            </a:r>
            <a:r>
              <a:rPr lang="vi-VN" sz="3600" dirty="0">
                <a:solidFill>
                  <a:srgbClr val="003300"/>
                </a:solidFill>
                <a:latin typeface="Times New Roman" pitchFamily="18" charset="0"/>
              </a:rPr>
              <a:t>Gấu đi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</a:rPr>
              <a:t>lặc lè</a:t>
            </a:r>
            <a: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. </a:t>
            </a:r>
            <a:b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- </a:t>
            </a:r>
            <a:r>
              <a:rPr lang="vi-VN" sz="3600" dirty="0">
                <a:solidFill>
                  <a:srgbClr val="003300"/>
                </a:solidFill>
                <a:latin typeface="Times New Roman" pitchFamily="18" charset="0"/>
              </a:rPr>
              <a:t>Gấu đi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</a:rPr>
              <a:t>chậm chạp</a:t>
            </a:r>
            <a: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.</a:t>
            </a:r>
            <a:b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r>
              <a:rPr lang="en-US" altLang="zh-CN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     </a:t>
            </a:r>
            <a:r>
              <a:rPr lang="vi-VN" altLang="en-US" sz="3600" dirty="0">
                <a:solidFill>
                  <a:srgbClr val="003300"/>
                </a:solidFill>
                <a:latin typeface="Times New Roman" pitchFamily="18" charset="0"/>
              </a:rPr>
              <a:t>- Gấu đi </a:t>
            </a:r>
            <a:r>
              <a:rPr lang="vi-VN" altLang="en-US" sz="3600" dirty="0">
                <a:solidFill>
                  <a:srgbClr val="FF0000"/>
                </a:solidFill>
                <a:latin typeface="Times New Roman" pitchFamily="18" charset="0"/>
              </a:rPr>
              <a:t>lắc la lắc lư</a:t>
            </a:r>
            <a:r>
              <a:rPr lang="en-US" altLang="en-US" sz="36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>.</a:t>
            </a:r>
            <a:r>
              <a:rPr lang="en-US" altLang="zh-CN" sz="32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  <a:t/>
            </a:r>
            <a:br>
              <a:rPr lang="en-US" altLang="zh-CN" sz="3200" dirty="0">
                <a:solidFill>
                  <a:srgbClr val="003300"/>
                </a:solidFill>
                <a:latin typeface="VNI-Times" pitchFamily="2" charset="0"/>
                <a:ea typeface="SimSun" pitchFamily="2" charset="-122"/>
              </a:rPr>
            </a:br>
            <a:endParaRPr lang="en-US" altLang="zh-CN" sz="3200" dirty="0">
              <a:solidFill>
                <a:srgbClr val="003300"/>
              </a:solidFill>
              <a:latin typeface="VNI-Times" pitchFamily="2" charset="0"/>
              <a:ea typeface="SimSun" pitchFamily="2" charset="-122"/>
            </a:endParaRPr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1979712" y="1819624"/>
            <a:ext cx="4649688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c)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Gấu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đi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như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thế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3600" u="sng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7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44824"/>
            <a:ext cx="6477000" cy="1512168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600" dirty="0" smtClean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 kéo gỗ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rất khỏe</a:t>
            </a: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</a:t>
            </a:r>
            <a:r>
              <a:rPr lang="en-US" altLang="zh-CN" sz="3600" dirty="0" err="1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 gỗ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hùng hục</a:t>
            </a: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b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- </a:t>
            </a:r>
            <a:r>
              <a:rPr lang="en-US" altLang="zh-CN" sz="3600" dirty="0" err="1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 gỗ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băng băng</a:t>
            </a:r>
            <a:r>
              <a:rPr lang="en-US" altLang="zh-CN" sz="3600" dirty="0">
                <a:solidFill>
                  <a:srgbClr val="0033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</a:p>
        </p:txBody>
      </p:sp>
      <p:pic>
        <p:nvPicPr>
          <p:cNvPr id="40968" name="Picture 8" descr="cartoon_elephant_balancing_on_ball_md_w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10" y="10"/>
            <a:ext cx="1143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1069232" y="1333506"/>
            <a:ext cx="5788768" cy="64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d)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Voi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kéo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gỗ</a:t>
            </a:r>
            <a:r>
              <a:rPr lang="en-US" altLang="zh-CN" sz="3600" dirty="0">
                <a:solidFill>
                  <a:srgbClr val="252FF3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56388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 algn="ctr">
              <a:spcBef>
                <a:spcPct val="50000"/>
              </a:spcBef>
            </a:pPr>
            <a:endParaRPr lang="vi-VN" sz="28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1610" y="4413250"/>
            <a:ext cx="5105400" cy="3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1000" y="2550762"/>
            <a:ext cx="8305800" cy="175420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Để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lời</a:t>
            </a:r>
            <a:r>
              <a:rPr lang="en-US" altLang="zh-CN" sz="36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cho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hỏi</a:t>
            </a:r>
            <a:r>
              <a:rPr lang="en-US" altLang="zh-CN" sz="36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 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ta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thay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cụm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“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”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bằng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các</a:t>
            </a:r>
            <a:r>
              <a:rPr lang="en-US" altLang="zh-CN" sz="36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từ </a:t>
            </a:r>
            <a:r>
              <a:rPr lang="en-US" altLang="zh-CN" sz="36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chỉ</a:t>
            </a:r>
            <a:r>
              <a:rPr lang="en-US" altLang="zh-CN" sz="36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đặc</a:t>
            </a:r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6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điểm, tr</a:t>
            </a:r>
            <a:r>
              <a:rPr lang="vi-VN" altLang="zh-CN" sz="3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ạ</a:t>
            </a:r>
            <a:r>
              <a:rPr lang="en-US" altLang="zh-CN" sz="36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 th</a:t>
            </a:r>
            <a:r>
              <a:rPr lang="vi-VN" altLang="zh-CN" sz="3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á</a:t>
            </a:r>
            <a:r>
              <a:rPr lang="en-US" altLang="zh-CN" sz="36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</a:t>
            </a:r>
            <a:r>
              <a:rPr lang="vi-VN" altLang="zh-CN" sz="36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36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1676400" y="636805"/>
            <a:ext cx="5715000" cy="1187804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anchor="ctr"/>
          <a:lstStyle/>
          <a:p>
            <a:pPr algn="ctr">
              <a:defRPr/>
            </a:pPr>
            <a:r>
              <a:rPr lang="en-US" altLang="zh-CN" sz="6000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Kết</a:t>
            </a:r>
            <a:r>
              <a:rPr lang="en-US" altLang="zh-CN" sz="600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6000" dirty="0" err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</a:rPr>
              <a:t>luận</a:t>
            </a:r>
            <a:endParaRPr lang="en-US" altLang="zh-CN" sz="6000" dirty="0">
              <a:solidFill>
                <a:srgbClr val="FFFFFF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810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50"/>
            <a:ext cx="9036496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Trâu cày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khỏe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13360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Ngựa phi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bay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313097"/>
            <a:ext cx="7772400" cy="966007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25780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2400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60098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01184"/>
            <a:ext cx="7772400" cy="966007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5781020"/>
            <a:ext cx="7772400" cy="52925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just" defTabSz="913908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67748" y="1412776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LP &lt;strong&gt;Friendship&lt;/strong&gt; Celebration App Review + Download | MLP Me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"/>
            <a:ext cx="9829800" cy="6820232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9600" y="762000"/>
            <a:ext cx="7086600" cy="2819400"/>
          </a:xfrm>
          <a:prstGeom prst="ellips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lIns="91316" tIns="45660" rIns="91316" bIns="4566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sz="440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Trò</a:t>
            </a:r>
            <a:r>
              <a:rPr lang="en-US" altLang="zh-CN" sz="44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4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chơi</a:t>
            </a:r>
            <a:endParaRPr lang="vi-VN" altLang="zh-CN" sz="44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US" altLang="zh-CN" sz="280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Giải</a:t>
            </a:r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câu</a:t>
            </a:r>
            <a:r>
              <a:rPr lang="en-US" altLang="zh-CN" sz="4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đố</a:t>
            </a:r>
            <a:endParaRPr lang="en-US" altLang="zh-CN" sz="4000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3848100" y="3352800"/>
            <a:ext cx="6096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523 C 0.21354 0.02523 0.3875 -0.06921 0.3875 -0.18472 C 0.3875 -0.30046 0.21354 -0.39398 3.33333E-6 -0.39398 C -0.21389 -0.39398 -0.3875 -0.30046 -0.3875 -0.18472 C -0.3875 -0.06921 -0.21389 0.02523 3.33333E-6 0.0252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5408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42" y="3548202"/>
            <a:ext cx="3744416" cy="33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7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71242"/>
            <a:ext cx="3593778" cy="23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04800"/>
            <a:ext cx="9144000" cy="5672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1744" y="1447800"/>
            <a:ext cx="4680520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híp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0" y="4351774"/>
            <a:ext cx="3840806" cy="24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2016-de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00200" y="2505371"/>
            <a:ext cx="7162800" cy="280064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-"/>
            </a:pP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Tìm 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hiểu thêm về các loài vật khác</a:t>
            </a: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.</a:t>
            </a:r>
          </a:p>
          <a:p>
            <a:pPr marL="457200" indent="-457200" eaLnBrk="0" hangingPunct="0">
              <a:spcBef>
                <a:spcPct val="50000"/>
              </a:spcBef>
              <a:buFontTx/>
              <a:buChar char="-"/>
            </a:pP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Làm bài tập trên trang web olm.vn</a:t>
            </a:r>
            <a:endParaRPr lang="en-US" altLang="zh-CN" sz="3200" dirty="0">
              <a:latin typeface="Times New Roman" pitchFamily="18" charset="0"/>
              <a:ea typeface="SimSun" pitchFamily="2" charset="-122"/>
            </a:endParaRP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Chuẩn bị:  </a:t>
            </a: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Từ</a:t>
            </a:r>
            <a:r>
              <a:rPr lang="vi-VN" altLang="zh-CN" sz="32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ngữ 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về loài thú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                 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Dấu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chấm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dấu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SimSun" pitchFamily="2" charset="-122"/>
              </a:rPr>
              <a:t>phẩy</a:t>
            </a:r>
            <a:r>
              <a:rPr lang="en-US" altLang="zh-CN" sz="32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.                  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28600" y="1524000"/>
            <a:ext cx="2819400" cy="990600"/>
          </a:xfrm>
          <a:prstGeom prst="cloudCallout">
            <a:avLst>
              <a:gd name="adj1" fmla="val -28380"/>
              <a:gd name="adj2" fmla="val 1480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6" tIns="45660" rIns="91316" bIns="45660"/>
          <a:lstStyle/>
          <a:p>
            <a:pPr algn="ctr" eaLnBrk="0" hangingPunct="0"/>
            <a:r>
              <a:rPr lang="en-US" altLang="zh-CN" sz="3600" b="1" u="sng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Dặn dò:</a:t>
            </a:r>
            <a:endParaRPr lang="vi-VN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2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7" y="1916113"/>
            <a:ext cx="6408737" cy="2665412"/>
          </a:xfrm>
        </p:spPr>
        <p:txBody>
          <a:bodyPr/>
          <a:lstStyle/>
          <a:p>
            <a:pPr algn="l" eaLnBrk="1" hangingPunct="1"/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tạm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! </a:t>
            </a:r>
            <a:b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Hẹn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gặp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nhé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!</a:t>
            </a:r>
            <a:endParaRPr lang="vi-VN" altLang="en-US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4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2016-dep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2" name="Text Box 6"/>
          <p:cNvSpPr txBox="1"/>
          <p:nvPr/>
        </p:nvSpPr>
        <p:spPr>
          <a:xfrm>
            <a:off x="457209" y="1122680"/>
            <a:ext cx="8229601" cy="4148049"/>
          </a:xfrm>
          <a:prstGeom prst="rect">
            <a:avLst/>
          </a:prstGeom>
          <a:noFill/>
          <a:ln w="9525">
            <a:noFill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 1: Xếp tên các con vật dưới đây vào nhóm thích hợp:</a:t>
            </a:r>
          </a:p>
          <a:p>
            <a:pPr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 a/ Thú dữ, nguy hiểm</a:t>
            </a:r>
          </a:p>
          <a:p>
            <a:pPr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noProof="1">
                <a:latin typeface="Times New Roman" panose="02020603050405020304" pitchFamily="18" charset="0"/>
              </a:rPr>
              <a:t>(</a:t>
            </a:r>
            <a:r>
              <a:rPr lang="en-US" sz="2800" b="1" noProof="1">
                <a:solidFill>
                  <a:srgbClr val="0000FF"/>
                </a:solidFill>
                <a:latin typeface="Times New Roman" panose="02020603050405020304" pitchFamily="18" charset="0"/>
              </a:rPr>
              <a:t>hổ, báo, gấu, lợn lòi, chó sói, sư tử, thỏ, ngựa vằn, bò rừng, khỉ, vượn, tê giác, sóc, chồn, cáo, hươu</a:t>
            </a:r>
            <a:r>
              <a:rPr lang="en-US" sz="2800" b="1" noProof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95936" y="2293069"/>
            <a:ext cx="1354137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hổ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54178" y="3035475"/>
            <a:ext cx="13716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itchFamily="18" charset="0"/>
                <a:ea typeface="SimSun" pitchFamily="2" charset="-122"/>
              </a:rPr>
              <a:t>M :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thỏ</a:t>
            </a:r>
            <a:endParaRPr lang="en-US" altLang="zh-CN" sz="2800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73066" y="3048000"/>
            <a:ext cx="3799083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b/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Thú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nguy</a:t>
            </a:r>
            <a:r>
              <a:rPr lang="en-US" altLang="zh-CN" sz="28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SimSun" pitchFamily="2" charset="-122"/>
              </a:rPr>
              <a:t>hiểm</a:t>
            </a:r>
            <a:endParaRPr lang="en-US" altLang="zh-CN" sz="2800" dirty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924800" cy="3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5125" name="Picture 5" descr="images_q=tbn_ANd9GcSEohKK-ec1X9PdQ0VNKdeZ7FDY1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35" y="10"/>
            <a:ext cx="2251075" cy="1524000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6" name="Picture 6" descr="images_q=tbn_ANd9GcQSagXaXDK5o4ohJvLqzsp4GixMp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0"/>
            <a:ext cx="21336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7" name="Picture 7" descr="images_q=tbn_ANd9GcRtZ-Rh_oy-6r_SJdsvnWbrj8Bgg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6600" y="10"/>
            <a:ext cx="2235200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0" name="Picture 10" descr="images_q=tbn_ANd9GcR0yWampow8DVL5wdwc2iPK1_ShQ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5" y="1600210"/>
            <a:ext cx="2251075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1" name="Picture 11" descr="images_q=tbn_ANd9GcTLw0sJS8xe_AFDRk6Y9tlzLQBD0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10"/>
            <a:ext cx="21336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2" name="Picture 12" descr="images_q=tbn_ANd9GcRJg_6X0GZvB2eFeVAWkouWMk8G7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6600" y="1600210"/>
            <a:ext cx="22352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3" name="Picture 13" descr="images_q=tbn_ANd9GcRkME1obkncTYLKXJjxXHia17lJ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7535" y="1600210"/>
            <a:ext cx="221615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4" name="Picture 14" descr="images_q=tbn_ANd9GcQR8SJ66K1ikjyrsTxJv6As0poZv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35" y="3352800"/>
            <a:ext cx="2251075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5" name="Picture 15" descr="images_q=tbn_ANd9GcQr67oytSCrNzzgHvgxQHbkLabdJ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3352800"/>
            <a:ext cx="21336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7" name="Picture 17" descr="images_q=tbn_ANd9GcQlLmEDup-K-xy4cMKBOG7hGv-vD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10" y="3352801"/>
            <a:ext cx="2301875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8" name="Picture 18" descr="images_q=tbn_ANd9GcQO5G83dpZdHupm8jZpmZu8KHrTu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935" y="5156205"/>
            <a:ext cx="2251075" cy="1666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9" name="Picture 19" descr="images_q=tbn_ANd9GcQgI65n076aLTq_Q8nPvNEdDon(1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5156205"/>
            <a:ext cx="2133600" cy="1666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0" name="Picture 20" descr="images_q=tbn_ANd9GcRL2bo9I0n8AgoevJgFEAfJmJsQ5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46610" y="5029211"/>
            <a:ext cx="2233613" cy="179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1" name="Picture 21" descr="images_q=tbn_ANd9GcS9RRhUTlZQZ2jrXKuf7vkJj2eRU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10" y="5029211"/>
            <a:ext cx="2303463" cy="179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4546600" y="6148389"/>
            <a:ext cx="1371600" cy="5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pic>
        <p:nvPicPr>
          <p:cNvPr id="67635" name="Picture 51" descr="images[52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94223" y="3352801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8" name="Picture 54" descr="lonloi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67535" y="10"/>
            <a:ext cx="2217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3878312" y="5682828"/>
            <a:ext cx="1701800" cy="698500"/>
          </a:xfrm>
          <a:prstGeom prst="round1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anchor="ctr"/>
          <a:lstStyle/>
          <a:p>
            <a:pPr algn="ctr">
              <a:defRPr/>
            </a:pPr>
            <a:r>
              <a:rPr lang="en-US" sz="4300" b="1" noProof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7167386" cy="4752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con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3851930" y="5867399"/>
            <a:ext cx="1769741" cy="829941"/>
          </a:xfrm>
          <a:prstGeom prst="rect">
            <a:avLst/>
          </a:prstGeom>
          <a:solidFill>
            <a:srgbClr val="FF0000"/>
          </a:solidFill>
        </p:spPr>
        <p:txBody>
          <a:bodyPr lIns="91316" tIns="45660" rIns="91316" bIns="45660">
            <a:spAutoFit/>
          </a:bodyPr>
          <a:lstStyle/>
          <a:p>
            <a:pPr>
              <a:defRPr/>
            </a:pPr>
            <a:r>
              <a:rPr lang="en-US" sz="4800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noProof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SimSun" pitchFamily="2" charset="-122"/>
            </a:endParaRPr>
          </a:p>
        </p:txBody>
      </p:sp>
      <p:pic>
        <p:nvPicPr>
          <p:cNvPr id="9218" name="Content Placeholder 3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219065"/>
            <a:ext cx="9297998" cy="7053263"/>
          </a:xfrm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27594" y="1340768"/>
            <a:ext cx="1631950" cy="768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1316" tIns="45660" rIns="91316" bIns="45660">
            <a:spAutoFit/>
          </a:bodyPr>
          <a:lstStyle/>
          <a:p>
            <a:r>
              <a:rPr lang="en-US" altLang="zh-CN" sz="4300" dirty="0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4300" b="1" dirty="0" err="1">
                <a:solidFill>
                  <a:srgbClr val="FFFF00"/>
                </a:solidFill>
                <a:latin typeface="Times New Roman" pitchFamily="18" charset="0"/>
                <a:ea typeface="SimSun" pitchFamily="2" charset="-122"/>
              </a:rPr>
              <a:t>Gấu</a:t>
            </a:r>
            <a:r>
              <a:rPr lang="en-US" altLang="zh-CN" sz="4300" b="1" dirty="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 animBg="1"/>
      <p:bldP spid="9219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T &amp; Cau -  tuan 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690</Words>
  <Application>Microsoft Office PowerPoint</Application>
  <PresentationFormat>On-screen Show (4:3)</PresentationFormat>
  <Paragraphs>145</Paragraphs>
  <Slides>40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Office Theme</vt:lpstr>
      <vt:lpstr>2_Office Theme</vt:lpstr>
      <vt:lpstr>3_Office Theme</vt:lpstr>
      <vt:lpstr>LT &amp; Cau -  tuan 23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Thỏ chạy rất nhanh.      </vt:lpstr>
      <vt:lpstr>   - Sóc chuyền từ cành này sang cành khác rất nhanh.    - Sóc chuyền từ cành này sang cành khác nhanh thoăn thoắt.    - Sóc chuyền từ cành này sang cành khác nhẹ như không.</vt:lpstr>
      <vt:lpstr>            </vt:lpstr>
      <vt:lpstr>PowerPoint Presentation</vt:lpstr>
      <vt:lpstr>            - Gấu đi lặc lè.       - Gấu đi chậm chạp.      - Gấu đi lắc la lắc lư. </vt:lpstr>
      <vt:lpstr>  - Voi kéo gỗ rất khỏe.  - Voi kéo gỗ hùng hục.  - Voi kéo gỗ băng băng.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Chào tạm biệt !  Hẹn gặp lại các em nhé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</dc:title>
  <dc:creator>User</dc:creator>
  <cp:lastModifiedBy>Oanh</cp:lastModifiedBy>
  <cp:revision>66</cp:revision>
  <dcterms:created xsi:type="dcterms:W3CDTF">2020-02-25T03:24:43Z</dcterms:created>
  <dcterms:modified xsi:type="dcterms:W3CDTF">2020-08-24T02:59:21Z</dcterms:modified>
</cp:coreProperties>
</file>