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4" r:id="rId3"/>
    <p:sldId id="265" r:id="rId4"/>
    <p:sldId id="266" r:id="rId5"/>
    <p:sldId id="276" r:id="rId6"/>
    <p:sldId id="267" r:id="rId7"/>
    <p:sldId id="268" r:id="rId8"/>
    <p:sldId id="269" r:id="rId9"/>
    <p:sldId id="270" r:id="rId10"/>
    <p:sldId id="271" r:id="rId11"/>
    <p:sldId id="272" r:id="rId12"/>
    <p:sldId id="277" r:id="rId13"/>
    <p:sldId id="273" r:id="rId14"/>
    <p:sldId id="274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296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0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7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9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9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4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8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9ECB-260F-43B8-98F3-F49E210ECC3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244D-18FD-44F0-98E6-7A290BDF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5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0"/>
          <p:cNvSpPr>
            <a:spLocks noChangeArrowheads="1"/>
          </p:cNvSpPr>
          <p:nvPr/>
        </p:nvSpPr>
        <p:spPr bwMode="auto">
          <a:xfrm>
            <a:off x="8140521" y="3366719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" name="Rectangle 96"/>
          <p:cNvSpPr>
            <a:spLocks noChangeArrowheads="1"/>
          </p:cNvSpPr>
          <p:nvPr/>
        </p:nvSpPr>
        <p:spPr bwMode="auto">
          <a:xfrm>
            <a:off x="10045521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" name="Rectangle 97"/>
          <p:cNvSpPr>
            <a:spLocks noChangeArrowheads="1"/>
          </p:cNvSpPr>
          <p:nvPr/>
        </p:nvSpPr>
        <p:spPr bwMode="auto">
          <a:xfrm>
            <a:off x="6322834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3" name="Explosion 1 2"/>
          <p:cNvSpPr/>
          <p:nvPr/>
        </p:nvSpPr>
        <p:spPr>
          <a:xfrm>
            <a:off x="2354661" y="1701419"/>
            <a:ext cx="7190691" cy="3635400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846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07988" y="1688525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37113" y="2203108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2: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Cắt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22696" y="3403491"/>
            <a:ext cx="46001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7784123" y="5574614"/>
            <a:ext cx="3595688" cy="4238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 i="1" dirty="0" err="1">
                <a:latin typeface="Garamond" panose="02020404030301010803" pitchFamily="18" charset="0"/>
              </a:rPr>
              <a:t>Hình</a:t>
            </a:r>
            <a:r>
              <a:rPr lang="en-US" sz="2400" b="1" i="1" dirty="0">
                <a:latin typeface="Garamond" panose="02020404030301010803" pitchFamily="18" charset="0"/>
              </a:rPr>
              <a:t> </a:t>
            </a:r>
            <a:r>
              <a:rPr lang="en-US" sz="2400" b="1" i="1" dirty="0" smtClean="0">
                <a:latin typeface="Garamond" panose="02020404030301010803" pitchFamily="18" charset="0"/>
              </a:rPr>
              <a:t>6</a:t>
            </a:r>
            <a:endParaRPr lang="en-US" sz="2400" b="1" i="1" dirty="0">
              <a:latin typeface="Garamond" panose="02020404030301010803" pitchFamily="18" charset="0"/>
            </a:endParaRP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7784123" y="1872907"/>
            <a:ext cx="3352800" cy="33528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896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07988" y="1688525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37113" y="2203108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3: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Dán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8628" y="3165231"/>
            <a:ext cx="46001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Bôi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317545" y="1688525"/>
            <a:ext cx="4114800" cy="495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vi-VN">
              <a:solidFill>
                <a:srgbClr val="800000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7698545" y="2371774"/>
            <a:ext cx="3352800" cy="33528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12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734560" y="1688525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3.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7265" y="2702181"/>
            <a:ext cx="4600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317545" y="1688525"/>
            <a:ext cx="4114800" cy="495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vi-VN">
              <a:solidFill>
                <a:srgbClr val="800000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7698545" y="2371774"/>
            <a:ext cx="3352800" cy="33528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026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324709" y="1948374"/>
            <a:ext cx="4114800" cy="4201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vi-VN">
              <a:solidFill>
                <a:srgbClr val="800000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1705709" y="2271931"/>
            <a:ext cx="3352800" cy="33528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6" name="Rounded Rectangle 5"/>
          <p:cNvSpPr/>
          <p:nvPr/>
        </p:nvSpPr>
        <p:spPr>
          <a:xfrm>
            <a:off x="5684520" y="1716258"/>
            <a:ext cx="6132342" cy="13645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6236091" y="3363349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</a:rPr>
              <a:t>Gấp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hình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236091" y="4331674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2: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Cắt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236091" y="5171391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3: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Dán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4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6" grpId="0" animBg="1"/>
      <p:bldP spid="13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2226800" y="2603867"/>
            <a:ext cx="7831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smtClean="0">
                <a:latin typeface="Times New Roman" panose="02020603050405020304" pitchFamily="18" charset="0"/>
              </a:rPr>
              <a:t>-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Biết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các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bước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gấp</a:t>
            </a:r>
            <a:r>
              <a:rPr lang="en-US" sz="3200" b="1" dirty="0" smtClean="0"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cắt</a:t>
            </a:r>
            <a:r>
              <a:rPr lang="en-US" sz="3200" b="1" dirty="0" smtClean="0"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dán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2226800" y="3604601"/>
            <a:ext cx="7029742" cy="140349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buFontTx/>
              <a:buChar char="-"/>
            </a:pPr>
            <a:r>
              <a:rPr lang="en-US" sz="3200" b="1" dirty="0" err="1" smtClean="0">
                <a:latin typeface="Times New Roman" panose="02020603050405020304" pitchFamily="18" charset="0"/>
              </a:rPr>
              <a:t>Chuẩn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bị</a:t>
            </a:r>
            <a:r>
              <a:rPr lang="en-US" sz="3200" b="1" dirty="0" smtClean="0">
                <a:latin typeface="Times New Roman" panose="02020603050405020304" pitchFamily="18" charset="0"/>
              </a:rPr>
              <a:t> :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Giấy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thủ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công</a:t>
            </a:r>
            <a:r>
              <a:rPr lang="en-US" sz="3200" b="1" dirty="0" smtClean="0"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kéo</a:t>
            </a:r>
            <a:r>
              <a:rPr lang="en-US" sz="3200" b="1" dirty="0" smtClean="0"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bút</a:t>
            </a:r>
            <a:r>
              <a:rPr lang="en-US" sz="3200" b="1" dirty="0" smtClean="0">
                <a:latin typeface="Times New Roman" panose="02020603050405020304" pitchFamily="18" charset="0"/>
              </a:rPr>
              <a:t> , 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</a:rPr>
              <a:t>hồ</a:t>
            </a:r>
            <a:r>
              <a:rPr lang="en-US" sz="3200" b="1" dirty="0" smtClean="0">
                <a:latin typeface="Times New Roman" panose="02020603050405020304" pitchFamily="18" charset="0"/>
              </a:rPr>
              <a:t>,…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tiết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thực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hành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300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91" name="Group 64"/>
          <p:cNvGrpSpPr>
            <a:grpSpLocks/>
          </p:cNvGrpSpPr>
          <p:nvPr/>
        </p:nvGrpSpPr>
        <p:grpSpPr bwMode="auto">
          <a:xfrm>
            <a:off x="1981200" y="3810001"/>
            <a:ext cx="4800600" cy="847725"/>
            <a:chOff x="2350" y="1008"/>
            <a:chExt cx="1826" cy="534"/>
          </a:xfrm>
        </p:grpSpPr>
        <p:pic>
          <p:nvPicPr>
            <p:cNvPr id="46145" name="Picture 6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46" name="Picture 6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47" name="Picture 6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48" name="Picture 6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2" name="Group 69"/>
          <p:cNvGrpSpPr>
            <a:grpSpLocks/>
          </p:cNvGrpSpPr>
          <p:nvPr/>
        </p:nvGrpSpPr>
        <p:grpSpPr bwMode="auto">
          <a:xfrm>
            <a:off x="5410200" y="4495801"/>
            <a:ext cx="4800600" cy="847725"/>
            <a:chOff x="2350" y="1008"/>
            <a:chExt cx="1826" cy="534"/>
          </a:xfrm>
        </p:grpSpPr>
        <p:pic>
          <p:nvPicPr>
            <p:cNvPr id="46141" name="Picture 7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42" name="Picture 7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43" name="Picture 7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44" name="Picture 7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3" name="Group 74"/>
          <p:cNvGrpSpPr>
            <a:grpSpLocks/>
          </p:cNvGrpSpPr>
          <p:nvPr/>
        </p:nvGrpSpPr>
        <p:grpSpPr bwMode="auto">
          <a:xfrm>
            <a:off x="4947276" y="3852863"/>
            <a:ext cx="4800600" cy="847725"/>
            <a:chOff x="2350" y="1008"/>
            <a:chExt cx="1826" cy="534"/>
          </a:xfrm>
        </p:grpSpPr>
        <p:pic>
          <p:nvPicPr>
            <p:cNvPr id="46137" name="Picture 7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8" name="Picture 7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9" name="Picture 7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40" name="Picture 7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4" name="Group 79"/>
          <p:cNvGrpSpPr>
            <a:grpSpLocks/>
          </p:cNvGrpSpPr>
          <p:nvPr/>
        </p:nvGrpSpPr>
        <p:grpSpPr bwMode="auto">
          <a:xfrm>
            <a:off x="2133600" y="4800601"/>
            <a:ext cx="4800600" cy="847725"/>
            <a:chOff x="2350" y="1008"/>
            <a:chExt cx="1826" cy="534"/>
          </a:xfrm>
        </p:grpSpPr>
        <p:pic>
          <p:nvPicPr>
            <p:cNvPr id="46133" name="Picture 8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4" name="Picture 8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5" name="Picture 8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6" name="Picture 8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5" name="Group 84"/>
          <p:cNvGrpSpPr>
            <a:grpSpLocks/>
          </p:cNvGrpSpPr>
          <p:nvPr/>
        </p:nvGrpSpPr>
        <p:grpSpPr bwMode="auto">
          <a:xfrm>
            <a:off x="5105400" y="1600201"/>
            <a:ext cx="4800600" cy="847725"/>
            <a:chOff x="2350" y="1008"/>
            <a:chExt cx="1826" cy="534"/>
          </a:xfrm>
        </p:grpSpPr>
        <p:pic>
          <p:nvPicPr>
            <p:cNvPr id="46129" name="Picture 8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0" name="Picture 8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1" name="Picture 8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32" name="Picture 8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6" name="Group 89"/>
          <p:cNvGrpSpPr>
            <a:grpSpLocks/>
          </p:cNvGrpSpPr>
          <p:nvPr/>
        </p:nvGrpSpPr>
        <p:grpSpPr bwMode="auto">
          <a:xfrm>
            <a:off x="2334408" y="2889853"/>
            <a:ext cx="4800600" cy="847725"/>
            <a:chOff x="2350" y="1008"/>
            <a:chExt cx="1826" cy="534"/>
          </a:xfrm>
        </p:grpSpPr>
        <p:pic>
          <p:nvPicPr>
            <p:cNvPr id="46125" name="Picture 9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26" name="Picture 9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27" name="Picture 9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28" name="Picture 9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7" name="Group 94"/>
          <p:cNvGrpSpPr>
            <a:grpSpLocks/>
          </p:cNvGrpSpPr>
          <p:nvPr/>
        </p:nvGrpSpPr>
        <p:grpSpPr bwMode="auto">
          <a:xfrm>
            <a:off x="5230817" y="3006616"/>
            <a:ext cx="4800600" cy="847725"/>
            <a:chOff x="2350" y="1008"/>
            <a:chExt cx="1826" cy="534"/>
          </a:xfrm>
        </p:grpSpPr>
        <p:pic>
          <p:nvPicPr>
            <p:cNvPr id="46121" name="Picture 9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22" name="Picture 9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23" name="Picture 9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24" name="Picture 9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8" name="Group 99"/>
          <p:cNvGrpSpPr>
            <a:grpSpLocks/>
          </p:cNvGrpSpPr>
          <p:nvPr/>
        </p:nvGrpSpPr>
        <p:grpSpPr bwMode="auto">
          <a:xfrm>
            <a:off x="1300250" y="2158891"/>
            <a:ext cx="4800600" cy="847725"/>
            <a:chOff x="2350" y="1008"/>
            <a:chExt cx="1826" cy="534"/>
          </a:xfrm>
        </p:grpSpPr>
        <p:pic>
          <p:nvPicPr>
            <p:cNvPr id="46117" name="Picture 10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18" name="Picture 10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19" name="Picture 10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20" name="Picture 10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99" name="Group 104"/>
          <p:cNvGrpSpPr>
            <a:grpSpLocks/>
          </p:cNvGrpSpPr>
          <p:nvPr/>
        </p:nvGrpSpPr>
        <p:grpSpPr bwMode="auto">
          <a:xfrm>
            <a:off x="4351556" y="434457"/>
            <a:ext cx="4800600" cy="847725"/>
            <a:chOff x="2350" y="1008"/>
            <a:chExt cx="1826" cy="534"/>
          </a:xfrm>
        </p:grpSpPr>
        <p:pic>
          <p:nvPicPr>
            <p:cNvPr id="46113" name="Picture 10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14" name="Picture 10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15" name="Picture 10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16" name="Picture 10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8" name="Rectangle 3"/>
          <p:cNvSpPr>
            <a:spLocks noChangeArrowheads="1"/>
          </p:cNvSpPr>
          <p:nvPr/>
        </p:nvSpPr>
        <p:spPr bwMode="auto">
          <a:xfrm>
            <a:off x="2394490" y="1528764"/>
            <a:ext cx="7663911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5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5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5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5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altLang="vi-VN" sz="5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vi-VN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95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7582" y="1825459"/>
            <a:ext cx="792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676400" y="2743703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anose="02020603050405020304" pitchFamily="18" charset="0"/>
              </a:rPr>
              <a:t>Đây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hình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0" name="Oval 88"/>
          <p:cNvSpPr>
            <a:spLocks noChangeArrowheads="1"/>
          </p:cNvSpPr>
          <p:nvPr/>
        </p:nvSpPr>
        <p:spPr bwMode="auto">
          <a:xfrm>
            <a:off x="6688366" y="1918919"/>
            <a:ext cx="3962400" cy="3810000"/>
          </a:xfrm>
          <a:prstGeom prst="ellipse">
            <a:avLst/>
          </a:prstGeom>
          <a:solidFill>
            <a:srgbClr val="FF0000"/>
          </a:solidFill>
          <a:ln w="285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" name="Rectangle 90"/>
          <p:cNvSpPr>
            <a:spLocks noChangeArrowheads="1"/>
          </p:cNvSpPr>
          <p:nvPr/>
        </p:nvSpPr>
        <p:spPr bwMode="auto">
          <a:xfrm>
            <a:off x="8140521" y="3366719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" name="Rectangle 96"/>
          <p:cNvSpPr>
            <a:spLocks noChangeArrowheads="1"/>
          </p:cNvSpPr>
          <p:nvPr/>
        </p:nvSpPr>
        <p:spPr bwMode="auto">
          <a:xfrm>
            <a:off x="10045521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" name="Rectangle 97"/>
          <p:cNvSpPr>
            <a:spLocks noChangeArrowheads="1"/>
          </p:cNvSpPr>
          <p:nvPr/>
        </p:nvSpPr>
        <p:spPr bwMode="auto">
          <a:xfrm>
            <a:off x="6322834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2741855" y="4036421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anose="02020603050405020304" pitchFamily="18" charset="0"/>
              </a:rPr>
              <a:t>=&gt;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76400" y="76200"/>
            <a:ext cx="8382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 </a:t>
            </a:r>
            <a:r>
              <a:rPr lang="en-US" altLang="vi-V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 </a:t>
            </a:r>
            <a:r>
              <a:rPr lang="en-US" altLang="vi-V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endParaRPr lang="en-US" altLang="vi-VN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28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vi-VN" sz="28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vi-VN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vi-VN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altLang="vi-VN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vi-VN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180064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6371" y="1524000"/>
            <a:ext cx="792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503073" y="2523310"/>
            <a:ext cx="400854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dán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khung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gì</a:t>
            </a:r>
            <a:r>
              <a:rPr lang="en-US" sz="3200" b="1" dirty="0" smtClean="0">
                <a:latin typeface="Times New Roman" panose="02020603050405020304" pitchFamily="18" charset="0"/>
              </a:rPr>
              <a:t>?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8" name="Oval 2"/>
          <p:cNvSpPr>
            <a:spLocks noChangeArrowheads="1"/>
          </p:cNvSpPr>
          <p:nvPr/>
        </p:nvSpPr>
        <p:spPr bwMode="auto">
          <a:xfrm>
            <a:off x="6540321" y="1995119"/>
            <a:ext cx="3581400" cy="3733800"/>
          </a:xfrm>
          <a:prstGeom prst="ellipse">
            <a:avLst/>
          </a:prstGeom>
          <a:solidFill>
            <a:srgbClr val="0000FF"/>
          </a:solidFill>
          <a:ln w="76200" algn="ctr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vi-VN" sz="40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9" name="Group 110"/>
          <p:cNvGraphicFramePr>
            <a:graphicFrameLocks noGrp="1"/>
          </p:cNvGraphicFramePr>
          <p:nvPr>
            <p:ph/>
          </p:nvPr>
        </p:nvGraphicFramePr>
        <p:xfrm>
          <a:off x="6311721" y="1995119"/>
          <a:ext cx="3962400" cy="3803651"/>
        </p:xfrm>
        <a:graphic>
          <a:graphicData uri="http://schemas.openxmlformats.org/drawingml/2006/table">
            <a:tbl>
              <a:tblPr/>
              <a:tblGrid>
                <a:gridCol w="628650"/>
                <a:gridCol w="476250"/>
                <a:gridCol w="476250"/>
                <a:gridCol w="476250"/>
                <a:gridCol w="476250"/>
                <a:gridCol w="476250"/>
                <a:gridCol w="476250"/>
                <a:gridCol w="476250"/>
              </a:tblGrid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Oval 88"/>
          <p:cNvSpPr>
            <a:spLocks noChangeArrowheads="1"/>
          </p:cNvSpPr>
          <p:nvPr/>
        </p:nvSpPr>
        <p:spPr bwMode="auto">
          <a:xfrm>
            <a:off x="6311721" y="1995119"/>
            <a:ext cx="3962400" cy="3810000"/>
          </a:xfrm>
          <a:prstGeom prst="ellipse">
            <a:avLst/>
          </a:prstGeom>
          <a:solidFill>
            <a:srgbClr val="FF0000"/>
          </a:solidFill>
          <a:ln w="285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" name="Rectangle 90"/>
          <p:cNvSpPr>
            <a:spLocks noChangeArrowheads="1"/>
          </p:cNvSpPr>
          <p:nvPr/>
        </p:nvSpPr>
        <p:spPr bwMode="auto">
          <a:xfrm>
            <a:off x="8140521" y="3366719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" name="Rectangle 96"/>
          <p:cNvSpPr>
            <a:spLocks noChangeArrowheads="1"/>
          </p:cNvSpPr>
          <p:nvPr/>
        </p:nvSpPr>
        <p:spPr bwMode="auto">
          <a:xfrm>
            <a:off x="10045521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" name="Rectangle 97"/>
          <p:cNvSpPr>
            <a:spLocks noChangeArrowheads="1"/>
          </p:cNvSpPr>
          <p:nvPr/>
        </p:nvSpPr>
        <p:spPr bwMode="auto">
          <a:xfrm>
            <a:off x="6322834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678928" y="3963407"/>
            <a:ext cx="40085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anose="02020603050405020304" pitchFamily="18" charset="0"/>
              </a:rPr>
              <a:t>=&gt;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dán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nằm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khung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vuông</a:t>
            </a:r>
            <a:r>
              <a:rPr lang="en-US" sz="3200" b="1" dirty="0" smtClean="0">
                <a:latin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6371" y="1746253"/>
            <a:ext cx="792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90"/>
          <p:cNvSpPr>
            <a:spLocks noChangeArrowheads="1"/>
          </p:cNvSpPr>
          <p:nvPr/>
        </p:nvSpPr>
        <p:spPr bwMode="auto">
          <a:xfrm>
            <a:off x="8140521" y="3366719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2" name="Rectangle 96"/>
          <p:cNvSpPr>
            <a:spLocks noChangeArrowheads="1"/>
          </p:cNvSpPr>
          <p:nvPr/>
        </p:nvSpPr>
        <p:spPr bwMode="auto">
          <a:xfrm>
            <a:off x="10045521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" name="Rectangle 97"/>
          <p:cNvSpPr>
            <a:spLocks noChangeArrowheads="1"/>
          </p:cNvSpPr>
          <p:nvPr/>
        </p:nvSpPr>
        <p:spPr bwMode="auto">
          <a:xfrm>
            <a:off x="6322834" y="3061919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sz="36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5" name="Rectangle 104"/>
          <p:cNvSpPr>
            <a:spLocks noChangeArrowheads="1"/>
          </p:cNvSpPr>
          <p:nvPr/>
        </p:nvSpPr>
        <p:spPr bwMode="auto">
          <a:xfrm>
            <a:off x="1422571" y="2642819"/>
            <a:ext cx="3886200" cy="236220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Nhìn và so sánh độ dài các đoạn thẳng</a:t>
            </a:r>
            <a:r>
              <a:rPr lang="en-US" sz="2800" b="1" dirty="0">
                <a:solidFill>
                  <a:srgbClr val="333300"/>
                </a:solidFill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333300"/>
                </a:solidFill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3333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OM, ON, OP.</a:t>
            </a:r>
          </a:p>
        </p:txBody>
      </p:sp>
      <p:sp>
        <p:nvSpPr>
          <p:cNvPr id="16" name="Oval 2"/>
          <p:cNvSpPr>
            <a:spLocks noChangeArrowheads="1"/>
          </p:cNvSpPr>
          <p:nvPr/>
        </p:nvSpPr>
        <p:spPr bwMode="auto">
          <a:xfrm>
            <a:off x="6610462" y="1822081"/>
            <a:ext cx="3810000" cy="3933825"/>
          </a:xfrm>
          <a:prstGeom prst="ellipse">
            <a:avLst/>
          </a:prstGeom>
          <a:solidFill>
            <a:srgbClr val="0000FF"/>
          </a:solidFill>
          <a:ln w="76200" algn="ctr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vi-VN" sz="40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7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564633918"/>
              </p:ext>
            </p:extLst>
          </p:nvPr>
        </p:nvGraphicFramePr>
        <p:xfrm>
          <a:off x="6610462" y="1883993"/>
          <a:ext cx="3810000" cy="3879852"/>
        </p:xfrm>
        <a:graphic>
          <a:graphicData uri="http://schemas.openxmlformats.org/drawingml/2006/table">
            <a:tbl>
              <a:tblPr/>
              <a:tblGrid>
                <a:gridCol w="476250"/>
                <a:gridCol w="476250"/>
                <a:gridCol w="476250"/>
                <a:gridCol w="476250"/>
                <a:gridCol w="476250"/>
                <a:gridCol w="476250"/>
                <a:gridCol w="476250"/>
                <a:gridCol w="476250"/>
              </a:tblGrid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vi-V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Oval 88"/>
          <p:cNvSpPr>
            <a:spLocks noChangeArrowheads="1"/>
          </p:cNvSpPr>
          <p:nvPr/>
        </p:nvSpPr>
        <p:spPr bwMode="auto">
          <a:xfrm>
            <a:off x="6643799" y="1883993"/>
            <a:ext cx="3733800" cy="3810000"/>
          </a:xfrm>
          <a:prstGeom prst="ellipse">
            <a:avLst/>
          </a:prstGeom>
          <a:solidFill>
            <a:srgbClr val="FF0000"/>
          </a:solidFill>
          <a:ln w="285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9" name="Rectangle 90"/>
          <p:cNvSpPr>
            <a:spLocks noChangeArrowheads="1"/>
          </p:cNvSpPr>
          <p:nvPr/>
        </p:nvSpPr>
        <p:spPr bwMode="auto">
          <a:xfrm>
            <a:off x="8320199" y="371279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>
                <a:solidFill>
                  <a:srgbClr val="000000"/>
                </a:solidFill>
                <a:latin typeface="VNI-Times" pitchFamily="2" charset="0"/>
              </a:rPr>
              <a:t>o</a:t>
            </a:r>
          </a:p>
        </p:txBody>
      </p:sp>
      <p:sp>
        <p:nvSpPr>
          <p:cNvPr id="20" name="Rectangle 93"/>
          <p:cNvSpPr>
            <a:spLocks noChangeArrowheads="1"/>
          </p:cNvSpPr>
          <p:nvPr/>
        </p:nvSpPr>
        <p:spPr bwMode="auto">
          <a:xfrm>
            <a:off x="8394812" y="3404818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>
                <a:solidFill>
                  <a:srgbClr val="00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21" name="Rectangle 94"/>
          <p:cNvSpPr>
            <a:spLocks noChangeArrowheads="1"/>
          </p:cNvSpPr>
          <p:nvPr/>
        </p:nvSpPr>
        <p:spPr bwMode="auto">
          <a:xfrm>
            <a:off x="9710849" y="195066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000000"/>
                </a:solidFill>
                <a:latin typeface="VNI-Times" pitchFamily="2" charset="0"/>
              </a:rPr>
              <a:t>P</a:t>
            </a:r>
          </a:p>
        </p:txBody>
      </p:sp>
      <p:sp>
        <p:nvSpPr>
          <p:cNvPr id="22" name="Rectangle 95"/>
          <p:cNvSpPr>
            <a:spLocks noChangeArrowheads="1"/>
          </p:cNvSpPr>
          <p:nvPr/>
        </p:nvSpPr>
        <p:spPr bwMode="auto">
          <a:xfrm>
            <a:off x="9534637" y="1922093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>
                <a:solidFill>
                  <a:srgbClr val="00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23" name="Rectangle 96"/>
          <p:cNvSpPr>
            <a:spLocks noChangeArrowheads="1"/>
          </p:cNvSpPr>
          <p:nvPr/>
        </p:nvSpPr>
        <p:spPr bwMode="auto">
          <a:xfrm>
            <a:off x="10244249" y="3407993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>
                <a:solidFill>
                  <a:srgbClr val="00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24" name="Line 98"/>
          <p:cNvSpPr>
            <a:spLocks noChangeShapeType="1"/>
          </p:cNvSpPr>
          <p:nvPr/>
        </p:nvSpPr>
        <p:spPr bwMode="auto">
          <a:xfrm flipV="1">
            <a:off x="8559912" y="2312618"/>
            <a:ext cx="1117600" cy="1435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99"/>
          <p:cNvSpPr>
            <a:spLocks noChangeShapeType="1"/>
          </p:cNvSpPr>
          <p:nvPr/>
        </p:nvSpPr>
        <p:spPr bwMode="auto">
          <a:xfrm>
            <a:off x="8563087" y="3776293"/>
            <a:ext cx="1828800" cy="1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0"/>
          <p:cNvSpPr>
            <a:spLocks noChangeShapeType="1"/>
          </p:cNvSpPr>
          <p:nvPr/>
        </p:nvSpPr>
        <p:spPr bwMode="auto">
          <a:xfrm>
            <a:off x="6691424" y="3771531"/>
            <a:ext cx="1828800" cy="1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92"/>
          <p:cNvSpPr>
            <a:spLocks noChangeArrowheads="1"/>
          </p:cNvSpPr>
          <p:nvPr/>
        </p:nvSpPr>
        <p:spPr bwMode="auto">
          <a:xfrm>
            <a:off x="6080885" y="340481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 dirty="0">
                <a:solidFill>
                  <a:srgbClr val="000000"/>
                </a:solidFill>
                <a:latin typeface="VNI-Times" pitchFamily="2" charset="0"/>
              </a:rPr>
              <a:t>M</a:t>
            </a:r>
          </a:p>
        </p:txBody>
      </p:sp>
      <p:sp>
        <p:nvSpPr>
          <p:cNvPr id="28" name="Rectangle 92"/>
          <p:cNvSpPr>
            <a:spLocks noChangeArrowheads="1"/>
          </p:cNvSpPr>
          <p:nvPr/>
        </p:nvSpPr>
        <p:spPr bwMode="auto">
          <a:xfrm>
            <a:off x="10471083" y="3461622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 dirty="0" smtClean="0">
                <a:solidFill>
                  <a:srgbClr val="000000"/>
                </a:solidFill>
                <a:latin typeface="VNI-Times" pitchFamily="2" charset="0"/>
              </a:rPr>
              <a:t>N</a:t>
            </a:r>
            <a:endParaRPr lang="en-US" sz="2800" b="1" dirty="0">
              <a:solidFill>
                <a:srgbClr val="00000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7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3331028" y="2255520"/>
            <a:ext cx="5773783" cy="3570514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0" y="2209800"/>
            <a:ext cx="3352800" cy="3352800"/>
            <a:chOff x="1632" y="1728"/>
            <a:chExt cx="2112" cy="2112"/>
          </a:xfrm>
        </p:grpSpPr>
        <p:sp>
          <p:nvSpPr>
            <p:cNvPr id="10252" name="Rectangle 3"/>
            <p:cNvSpPr>
              <a:spLocks noChangeArrowheads="1"/>
            </p:cNvSpPr>
            <p:nvPr/>
          </p:nvSpPr>
          <p:spPr bwMode="auto">
            <a:xfrm>
              <a:off x="1632" y="1728"/>
              <a:ext cx="2112" cy="21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  <p:sp>
          <p:nvSpPr>
            <p:cNvPr id="10253" name="Line 4"/>
            <p:cNvSpPr>
              <a:spLocks noChangeShapeType="1"/>
            </p:cNvSpPr>
            <p:nvPr/>
          </p:nvSpPr>
          <p:spPr bwMode="auto">
            <a:xfrm>
              <a:off x="2688" y="1728"/>
              <a:ext cx="0" cy="21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5"/>
            <p:cNvSpPr>
              <a:spLocks noChangeShapeType="1"/>
            </p:cNvSpPr>
            <p:nvPr/>
          </p:nvSpPr>
          <p:spPr bwMode="auto">
            <a:xfrm>
              <a:off x="3038" y="1728"/>
              <a:ext cx="0" cy="21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6"/>
            <p:cNvSpPr>
              <a:spLocks noChangeShapeType="1"/>
            </p:cNvSpPr>
            <p:nvPr/>
          </p:nvSpPr>
          <p:spPr bwMode="auto">
            <a:xfrm>
              <a:off x="3391" y="1728"/>
              <a:ext cx="0" cy="21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7"/>
            <p:cNvSpPr>
              <a:spLocks noChangeShapeType="1"/>
            </p:cNvSpPr>
            <p:nvPr/>
          </p:nvSpPr>
          <p:spPr bwMode="auto">
            <a:xfrm>
              <a:off x="1632" y="2784"/>
              <a:ext cx="211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Line 8"/>
            <p:cNvSpPr>
              <a:spLocks noChangeShapeType="1"/>
            </p:cNvSpPr>
            <p:nvPr/>
          </p:nvSpPr>
          <p:spPr bwMode="auto">
            <a:xfrm>
              <a:off x="1632" y="3128"/>
              <a:ext cx="211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9"/>
            <p:cNvSpPr>
              <a:spLocks noChangeShapeType="1"/>
            </p:cNvSpPr>
            <p:nvPr/>
          </p:nvSpPr>
          <p:spPr bwMode="auto">
            <a:xfrm>
              <a:off x="1632" y="3482"/>
              <a:ext cx="211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0"/>
            <p:cNvSpPr>
              <a:spLocks noChangeShapeType="1"/>
            </p:cNvSpPr>
            <p:nvPr/>
          </p:nvSpPr>
          <p:spPr bwMode="auto">
            <a:xfrm>
              <a:off x="1632" y="2432"/>
              <a:ext cx="211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11"/>
            <p:cNvSpPr>
              <a:spLocks noChangeShapeType="1"/>
            </p:cNvSpPr>
            <p:nvPr/>
          </p:nvSpPr>
          <p:spPr bwMode="auto">
            <a:xfrm>
              <a:off x="1632" y="2084"/>
              <a:ext cx="211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12"/>
            <p:cNvSpPr>
              <a:spLocks noChangeShapeType="1"/>
            </p:cNvSpPr>
            <p:nvPr/>
          </p:nvSpPr>
          <p:spPr bwMode="auto">
            <a:xfrm>
              <a:off x="2334" y="1728"/>
              <a:ext cx="0" cy="21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13"/>
            <p:cNvSpPr>
              <a:spLocks noChangeShapeType="1"/>
            </p:cNvSpPr>
            <p:nvPr/>
          </p:nvSpPr>
          <p:spPr bwMode="auto">
            <a:xfrm>
              <a:off x="1989" y="1728"/>
              <a:ext cx="0" cy="21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858000" y="2209800"/>
            <a:ext cx="3352800" cy="3352800"/>
            <a:chOff x="3360" y="1392"/>
            <a:chExt cx="2112" cy="2112"/>
          </a:xfrm>
        </p:grpSpPr>
        <p:sp>
          <p:nvSpPr>
            <p:cNvPr id="10249" name="Rectangle 15"/>
            <p:cNvSpPr>
              <a:spLocks noChangeArrowheads="1"/>
            </p:cNvSpPr>
            <p:nvPr/>
          </p:nvSpPr>
          <p:spPr bwMode="auto">
            <a:xfrm>
              <a:off x="4260" y="2088"/>
              <a:ext cx="33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3600" b="1">
                  <a:solidFill>
                    <a:schemeClr val="bg2"/>
                  </a:solidFill>
                  <a:latin typeface="Garamond" panose="02020404030301010803" pitchFamily="18" charset="0"/>
                </a:rPr>
                <a:t>O</a:t>
              </a:r>
            </a:p>
          </p:txBody>
        </p:sp>
        <p:sp>
          <p:nvSpPr>
            <p:cNvPr id="10250" name="Line 16"/>
            <p:cNvSpPr>
              <a:spLocks noChangeShapeType="1"/>
            </p:cNvSpPr>
            <p:nvPr/>
          </p:nvSpPr>
          <p:spPr bwMode="auto">
            <a:xfrm flipV="1">
              <a:off x="3360" y="1392"/>
              <a:ext cx="2112" cy="211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17"/>
            <p:cNvSpPr>
              <a:spLocks noChangeShapeType="1"/>
            </p:cNvSpPr>
            <p:nvPr/>
          </p:nvSpPr>
          <p:spPr bwMode="auto">
            <a:xfrm>
              <a:off x="3360" y="1392"/>
              <a:ext cx="2112" cy="211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30" name="Rectangle 18"/>
          <p:cNvSpPr>
            <a:spLocks noChangeArrowheads="1"/>
          </p:cNvSpPr>
          <p:nvPr/>
        </p:nvSpPr>
        <p:spPr bwMode="auto">
          <a:xfrm>
            <a:off x="866775" y="2432050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</a:rPr>
              <a:t>Gấp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hình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1514476" y="3276600"/>
            <a:ext cx="5029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Cắt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vuông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có</a:t>
            </a:r>
            <a:endParaRPr lang="en-US" sz="2800" b="1" dirty="0">
              <a:latin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</a:rPr>
              <a:t>cạnh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</a:rPr>
              <a:t> 6 ô</a:t>
            </a:r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1524000" y="4495800"/>
            <a:ext cx="4772026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 smtClean="0">
                <a:latin typeface="Times New Roman" panose="02020603050405020304" pitchFamily="18" charset="0"/>
              </a:rPr>
              <a:t>-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Gấp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tư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vuông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theo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</a:p>
          <a:p>
            <a:r>
              <a:rPr lang="en-US" sz="2800" b="1" dirty="0" err="1" smtClean="0">
                <a:latin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chéo</a:t>
            </a:r>
            <a:endParaRPr 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6934200" y="57150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800" b="1">
                <a:latin typeface="Garamond" panose="02020404030301010803" pitchFamily="18" charset="0"/>
              </a:rPr>
              <a:t>Hình 1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407988" y="1688525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1554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0" grpId="0" animBg="1"/>
      <p:bldP spid="64531" grpId="0" animBg="1"/>
      <p:bldP spid="64532" grpId="0" animBg="1"/>
      <p:bldP spid="645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488701" y="1630231"/>
            <a:ext cx="3429000" cy="2214563"/>
            <a:chOff x="3456" y="1104"/>
            <a:chExt cx="2160" cy="1395"/>
          </a:xfrm>
        </p:grpSpPr>
        <p:pic>
          <p:nvPicPr>
            <p:cNvPr id="11276" name="Picture 23" descr="scan0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1104"/>
              <a:ext cx="2160" cy="1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7" name="Rectangle 24"/>
            <p:cNvSpPr>
              <a:spLocks noChangeArrowheads="1"/>
            </p:cNvSpPr>
            <p:nvPr/>
          </p:nvSpPr>
          <p:spPr bwMode="auto">
            <a:xfrm>
              <a:off x="3456" y="2259"/>
              <a:ext cx="216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800" b="1" dirty="0" err="1">
                  <a:latin typeface="Garamond" panose="02020404030301010803" pitchFamily="18" charset="0"/>
                </a:rPr>
                <a:t>Hình</a:t>
              </a:r>
              <a:r>
                <a:rPr lang="en-US" sz="2800" b="1" dirty="0">
                  <a:latin typeface="Garamond" panose="02020404030301010803" pitchFamily="18" charset="0"/>
                </a:rPr>
                <a:t> 2 a</a:t>
              </a:r>
            </a:p>
          </p:txBody>
        </p:sp>
      </p:grpSp>
      <p:sp>
        <p:nvSpPr>
          <p:cNvPr id="49177" name="Rectangle 25"/>
          <p:cNvSpPr>
            <a:spLocks noChangeArrowheads="1"/>
          </p:cNvSpPr>
          <p:nvPr/>
        </p:nvSpPr>
        <p:spPr bwMode="auto">
          <a:xfrm>
            <a:off x="1509933" y="2870172"/>
            <a:ext cx="48006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Gấp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đôi,miết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kĩ</a:t>
            </a:r>
            <a:r>
              <a:rPr lang="en-US" sz="3000" b="1" dirty="0" smtClean="0">
                <a:latin typeface="Times New Roman" panose="02020603050405020304" pitchFamily="18" charset="0"/>
              </a:rPr>
              <a:t>.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Mở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ra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</a:rPr>
              <a:t>để</a:t>
            </a:r>
            <a:r>
              <a:rPr lang="en-US" sz="3000" b="1" dirty="0"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</a:rPr>
              <a:t>lấy</a:t>
            </a:r>
            <a:endParaRPr lang="en-US" sz="3000" b="1" dirty="0">
              <a:latin typeface="Times New Roman" panose="02020603050405020304" pitchFamily="18" charset="0"/>
            </a:endParaRPr>
          </a:p>
          <a:p>
            <a:r>
              <a:rPr lang="en-US" sz="3000" b="1" dirty="0" err="1">
                <a:latin typeface="Times New Roman" panose="02020603050405020304" pitchFamily="18" charset="0"/>
              </a:rPr>
              <a:t>đường</a:t>
            </a:r>
            <a:r>
              <a:rPr lang="en-US" sz="3000" b="1" dirty="0"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</a:rPr>
              <a:t>dấu</a:t>
            </a:r>
            <a:r>
              <a:rPr lang="en-US" sz="3000" b="1" dirty="0"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</a:rPr>
              <a:t>giữa</a:t>
            </a:r>
            <a:r>
              <a:rPr lang="en-US" sz="30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9178" name="Rectangle 26"/>
          <p:cNvSpPr>
            <a:spLocks noChangeArrowheads="1"/>
          </p:cNvSpPr>
          <p:nvPr/>
        </p:nvSpPr>
        <p:spPr bwMode="auto">
          <a:xfrm>
            <a:off x="2534527" y="3887702"/>
            <a:ext cx="5230837" cy="2288492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Gấp</a:t>
            </a:r>
            <a:r>
              <a:rPr lang="en-US" sz="3000" b="1" dirty="0" smtClean="0">
                <a:latin typeface="Times New Roman" panose="02020603050405020304" pitchFamily="18" charset="0"/>
              </a:rPr>
              <a:t> 2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cạnh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bên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vào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</a:rPr>
              <a:t>theo</a:t>
            </a:r>
            <a:r>
              <a:rPr lang="en-US" sz="3000" b="1" dirty="0">
                <a:latin typeface="Times New Roman" panose="02020603050405020304" pitchFamily="18" charset="0"/>
              </a:rPr>
              <a:t> </a:t>
            </a:r>
            <a:endParaRPr lang="en-US" sz="3000" b="1" dirty="0" smtClean="0">
              <a:latin typeface="Times New Roman" panose="02020603050405020304" pitchFamily="18" charset="0"/>
            </a:endParaRPr>
          </a:p>
          <a:p>
            <a:r>
              <a:rPr lang="en-US" sz="3000" b="1" dirty="0" err="1" smtClean="0">
                <a:latin typeface="Times New Roman" panose="02020603050405020304" pitchFamily="18" charset="0"/>
              </a:rPr>
              <a:t>đường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dấu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gấp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sao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cho</a:t>
            </a:r>
            <a:r>
              <a:rPr lang="en-US" sz="3000" b="1" dirty="0" smtClean="0">
                <a:latin typeface="Times New Roman" panose="02020603050405020304" pitchFamily="18" charset="0"/>
              </a:rPr>
              <a:t> 2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mép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</a:p>
          <a:p>
            <a:r>
              <a:rPr lang="en-US" sz="3000" b="1" dirty="0" err="1" smtClean="0">
                <a:latin typeface="Times New Roman" panose="02020603050405020304" pitchFamily="18" charset="0"/>
              </a:rPr>
              <a:t>mới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gấp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vào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sát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với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đường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dấu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</a:p>
          <a:p>
            <a:r>
              <a:rPr lang="en-US" sz="3000" b="1" dirty="0" err="1" smtClean="0">
                <a:latin typeface="Times New Roman" panose="02020603050405020304" pitchFamily="18" charset="0"/>
              </a:rPr>
              <a:t>giữa</a:t>
            </a:r>
            <a:r>
              <a:rPr lang="en-US" sz="3000" b="1" dirty="0" smtClean="0">
                <a:latin typeface="Times New Roman" panose="02020603050405020304" pitchFamily="18" charset="0"/>
              </a:rPr>
              <a:t>.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Miết</a:t>
            </a:r>
            <a:r>
              <a:rPr lang="en-US" sz="3000" b="1" dirty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kĩ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đường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</a:rPr>
              <a:t>gấp</a:t>
            </a:r>
            <a:r>
              <a:rPr lang="en-US" sz="3000" b="1" dirty="0" smtClean="0">
                <a:latin typeface="Times New Roman" panose="02020603050405020304" pitchFamily="18" charset="0"/>
              </a:rPr>
              <a:t> </a:t>
            </a:r>
            <a:endParaRPr lang="en-US" sz="3000" b="1" dirty="0">
              <a:latin typeface="Times New Roman" panose="02020603050405020304" pitchFamily="18" charset="0"/>
            </a:endParaRP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7969346" y="3930883"/>
            <a:ext cx="3352800" cy="2514600"/>
            <a:chOff x="3456" y="2592"/>
            <a:chExt cx="2112" cy="1584"/>
          </a:xfrm>
        </p:grpSpPr>
        <p:pic>
          <p:nvPicPr>
            <p:cNvPr id="11273" name="Picture 27" descr="scan0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2592"/>
              <a:ext cx="2112" cy="1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4" name="Rectangle 28"/>
            <p:cNvSpPr>
              <a:spLocks noChangeArrowheads="1"/>
            </p:cNvSpPr>
            <p:nvPr/>
          </p:nvSpPr>
          <p:spPr bwMode="auto">
            <a:xfrm>
              <a:off x="3456" y="3936"/>
              <a:ext cx="211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800" b="1" dirty="0" err="1">
                  <a:latin typeface="Garamond" panose="02020404030301010803" pitchFamily="18" charset="0"/>
                </a:rPr>
                <a:t>Hình</a:t>
              </a:r>
              <a:r>
                <a:rPr lang="en-US" sz="2800" b="1" dirty="0">
                  <a:latin typeface="Garamond" panose="02020404030301010803" pitchFamily="18" charset="0"/>
                </a:rPr>
                <a:t> 2 b</a:t>
              </a:r>
            </a:p>
          </p:txBody>
        </p:sp>
        <p:sp>
          <p:nvSpPr>
            <p:cNvPr id="11275" name="Rectangle 29"/>
            <p:cNvSpPr>
              <a:spLocks noChangeArrowheads="1"/>
            </p:cNvSpPr>
            <p:nvPr/>
          </p:nvSpPr>
          <p:spPr bwMode="auto">
            <a:xfrm>
              <a:off x="3456" y="2592"/>
              <a:ext cx="336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/>
            </a:p>
          </p:txBody>
        </p:sp>
      </p:grp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07988" y="1688525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37113" y="2203108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</a:rPr>
              <a:t>Gấp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</a:rPr>
              <a:t>hình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57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7" grpId="0" animBg="1"/>
      <p:bldP spid="491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07988" y="1688525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37113" y="2203108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2: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Cắt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8628" y="3165231"/>
            <a:ext cx="46001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4 .</a:t>
            </a: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 descr="scan0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557" y="1835383"/>
            <a:ext cx="207803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scan00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376" y="1753723"/>
            <a:ext cx="19335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87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07988" y="1688525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37113" y="2203108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 err="1">
                <a:latin typeface="Times New Roman" panose="02020603050405020304" pitchFamily="18" charset="0"/>
              </a:rPr>
              <a:t>Bước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2: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Cắt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tròn</a:t>
            </a:r>
            <a:endParaRPr 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8628" y="3165231"/>
            <a:ext cx="46001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3" descr="scan0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286" y="2325467"/>
            <a:ext cx="2881313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4" descr="scan00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123" y="2203108"/>
            <a:ext cx="2047875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7784123" y="5574614"/>
            <a:ext cx="3595688" cy="4238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 i="1" dirty="0" err="1">
                <a:latin typeface="Garamond" panose="02020404030301010803" pitchFamily="18" charset="0"/>
              </a:rPr>
              <a:t>Hình</a:t>
            </a:r>
            <a:r>
              <a:rPr lang="en-US" sz="2400" b="1" i="1" dirty="0">
                <a:latin typeface="Garamond" panose="02020404030301010803" pitchFamily="18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233839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430</Words>
  <Application>Microsoft Office PowerPoint</Application>
  <PresentationFormat>Custom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Nhung Rose</cp:lastModifiedBy>
  <cp:revision>25</cp:revision>
  <dcterms:created xsi:type="dcterms:W3CDTF">2020-04-10T06:12:15Z</dcterms:created>
  <dcterms:modified xsi:type="dcterms:W3CDTF">2021-03-07T05:07:38Z</dcterms:modified>
</cp:coreProperties>
</file>