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7DBFEC9-D3D4-40D6-9E3B-4AC19C61E30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480BC89-A2FE-4D27-A653-D53BBAA8E19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29992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20B870C7-80A9-482D-BE4C-D7F360CECAF7}" type="slidenum">
              <a:rPr lang="en-US" smtClean="0">
                <a:latin typeface="Arial" pitchFamily="34" charset="0"/>
              </a:rPr>
              <a:pPr/>
              <a:t>7</a:t>
            </a:fld>
            <a:endParaRPr lang="en-US">
              <a:latin typeface="Arial" pitchFamily="34" charset="0"/>
            </a:endParaRPr>
          </a:p>
        </p:txBody>
      </p:sp>
      <p:sp>
        <p:nvSpPr>
          <p:cNvPr id="77827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77828" name="Notes Placeholder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>
              <a:latin typeface="Arial" pitchFamily="34" charset="0"/>
            </a:endParaRPr>
          </a:p>
        </p:txBody>
      </p:sp>
      <p:sp>
        <p:nvSpPr>
          <p:cNvPr id="77829" name="Slide Number Placehold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b"/>
          <a:lstStyle/>
          <a:p>
            <a:pPr algn="r"/>
            <a:fld id="{BC941087-4D66-48BF-B23E-E9F049043031}" type="slidenum">
              <a:rPr lang="en-US" sz="1200" b="0"/>
              <a:pPr algn="r"/>
              <a:t>7</a:t>
            </a:fld>
            <a:endParaRPr lang="en-US" sz="1200" b="0"/>
          </a:p>
        </p:txBody>
      </p:sp>
    </p:spTree>
    <p:extLst>
      <p:ext uri="{BB962C8B-B14F-4D97-AF65-F5344CB8AC3E}">
        <p14:creationId xmlns:p14="http://schemas.microsoft.com/office/powerpoint/2010/main" val="21792973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811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85383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509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7492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0673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58859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33913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29289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75416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32622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189018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6C78EE-F02A-4830-ACC2-16CD65ED9EB4}" type="datetimeFigureOut">
              <a:rPr lang="en-US" smtClean="0"/>
              <a:t>2/22/2021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8EC1F0-0A49-4E32-9CD5-4C7C1D2219A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576767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.gi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Relationship Id="rId9" Type="http://schemas.openxmlformats.org/officeDocument/2006/relationships/image" Target="../media/image10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" name="Picture 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34473" y="617977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2857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6522" y="56284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61372" y="2857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52367" y="762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52425" y="6096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57275" y="6096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654915" y="64337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17135" y="1143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47517" y="1143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8075" y="1676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6186703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24000" y="6186703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995092" y="621441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90242" y="5638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9625" y="5638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291395" y="5638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57200" y="5105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65505" y="4495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48075" y="5105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10550" y="621441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1" name="Rectangle 30"/>
          <p:cNvSpPr/>
          <p:nvPr/>
        </p:nvSpPr>
        <p:spPr>
          <a:xfrm>
            <a:off x="3408875" y="1219200"/>
            <a:ext cx="2624437" cy="1323439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algn="ctr"/>
            <a:r>
              <a:rPr lang="en-US" sz="5400" b="1" cap="none" spc="0" dirty="0" err="1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</a:t>
            </a:r>
            <a:r>
              <a:rPr lang="en-US" sz="8000" b="1" cap="none" spc="0" dirty="0" err="1">
                <a:ln w="11430">
                  <a:solidFill>
                    <a:srgbClr val="FFFF00"/>
                  </a:solidFill>
                </a:ln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oán</a:t>
            </a:r>
            <a:r>
              <a:rPr lang="en-US" sz="5400" b="1" cap="none" spc="0" dirty="0">
                <a:ln w="11430"/>
                <a:gradFill>
                  <a:gsLst>
                    <a:gs pos="0">
                      <a:schemeClr val="accent6">
                        <a:tint val="90000"/>
                        <a:satMod val="120000"/>
                      </a:schemeClr>
                    </a:gs>
                    <a:gs pos="25000">
                      <a:schemeClr val="accent6">
                        <a:tint val="93000"/>
                        <a:satMod val="120000"/>
                      </a:schemeClr>
                    </a:gs>
                    <a:gs pos="50000">
                      <a:schemeClr val="accent6">
                        <a:shade val="89000"/>
                        <a:satMod val="110000"/>
                      </a:schemeClr>
                    </a:gs>
                    <a:gs pos="75000">
                      <a:schemeClr val="accent6">
                        <a:tint val="93000"/>
                        <a:satMod val="120000"/>
                      </a:schemeClr>
                    </a:gs>
                    <a:gs pos="100000">
                      <a:schemeClr val="accent6">
                        <a:tint val="90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 `</a:t>
            </a:r>
          </a:p>
        </p:txBody>
      </p:sp>
      <p:sp>
        <p:nvSpPr>
          <p:cNvPr id="32" name="Rectangle 31"/>
          <p:cNvSpPr/>
          <p:nvPr/>
        </p:nvSpPr>
        <p:spPr>
          <a:xfrm>
            <a:off x="830632" y="2967335"/>
            <a:ext cx="7482754" cy="3046988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96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LUYỆN TẬP </a:t>
            </a:r>
          </a:p>
          <a:p>
            <a:pPr algn="ctr"/>
            <a:r>
              <a:rPr lang="en-US" sz="9600" b="1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(</a:t>
            </a:r>
            <a:r>
              <a:rPr lang="en-US" sz="60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TRANG 129)</a:t>
            </a:r>
          </a:p>
        </p:txBody>
      </p:sp>
    </p:spTree>
    <p:extLst>
      <p:ext uri="{BB962C8B-B14F-4D97-AF65-F5344CB8AC3E}">
        <p14:creationId xmlns:p14="http://schemas.microsoft.com/office/powerpoint/2010/main" val="217239431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1443" name="Text Box 3"/>
          <p:cNvSpPr txBox="1">
            <a:spLocks noChangeArrowheads="1"/>
          </p:cNvSpPr>
          <p:nvPr/>
        </p:nvSpPr>
        <p:spPr bwMode="auto">
          <a:xfrm>
            <a:off x="2590800" y="838200"/>
            <a:ext cx="4343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/>
          </a:p>
        </p:txBody>
      </p:sp>
      <p:sp>
        <p:nvSpPr>
          <p:cNvPr id="61444" name="Text Box 5"/>
          <p:cNvSpPr txBox="1">
            <a:spLocks noChangeArrowheads="1"/>
          </p:cNvSpPr>
          <p:nvPr/>
        </p:nvSpPr>
        <p:spPr bwMode="auto">
          <a:xfrm>
            <a:off x="1524000" y="990600"/>
            <a:ext cx="62484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dirty="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61448" name="Text Box 10"/>
          <p:cNvSpPr txBox="1">
            <a:spLocks noChangeArrowheads="1"/>
          </p:cNvSpPr>
          <p:nvPr/>
        </p:nvSpPr>
        <p:spPr bwMode="auto">
          <a:xfrm>
            <a:off x="1676400" y="3072825"/>
            <a:ext cx="6172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cho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 </a:t>
            </a:r>
            <a:r>
              <a:rPr lang="en-US" sz="3200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252939" name="Text Box 11"/>
          <p:cNvSpPr txBox="1">
            <a:spLocks noChangeArrowheads="1"/>
          </p:cNvSpPr>
          <p:nvPr/>
        </p:nvSpPr>
        <p:spPr bwMode="auto">
          <a:xfrm>
            <a:off x="1676400" y="3733800"/>
            <a:ext cx="54102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thương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nhân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chia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sp>
        <p:nvSpPr>
          <p:cNvPr id="61450" name="Text Box 12"/>
          <p:cNvSpPr txBox="1">
            <a:spLocks noChangeArrowheads="1"/>
          </p:cNvSpPr>
          <p:nvPr/>
        </p:nvSpPr>
        <p:spPr bwMode="auto">
          <a:xfrm>
            <a:off x="1676400" y="4343400"/>
            <a:ext cx="5319713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hiệu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cộng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với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trừ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</p:txBody>
      </p:sp>
      <p:pic>
        <p:nvPicPr>
          <p:cNvPr id="61451" name="Picture 10" descr="WhitecornerFlowe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AutoShape 18"/>
          <p:cNvSpPr>
            <a:spLocks noChangeArrowheads="1"/>
          </p:cNvSpPr>
          <p:nvPr/>
        </p:nvSpPr>
        <p:spPr bwMode="auto">
          <a:xfrm>
            <a:off x="1752600" y="933116"/>
            <a:ext cx="5410200" cy="1352884"/>
          </a:xfrm>
          <a:prstGeom prst="cloudCallout">
            <a:avLst>
              <a:gd name="adj1" fmla="val -23208"/>
              <a:gd name="adj2" fmla="val 87139"/>
            </a:avLst>
          </a:prstGeom>
          <a:solidFill>
            <a:srgbClr val="FFFF66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  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Muốn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tìm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số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bị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chia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,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ta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lấy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3791526575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6" dur="2000" fill="hold"/>
                                        <p:tgtEl>
                                          <p:spTgt spid="2529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10599" cy="6324600"/>
          </a:xfrm>
        </p:spPr>
      </p:pic>
      <p:sp>
        <p:nvSpPr>
          <p:cNvPr id="5" name="Rectangle 4"/>
          <p:cNvSpPr/>
          <p:nvPr/>
        </p:nvSpPr>
        <p:spPr>
          <a:xfrm>
            <a:off x="2271126" y="2362200"/>
            <a:ext cx="5044074" cy="144655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  <a:scene3d>
              <a:camera prst="orthographicFront"/>
              <a:lightRig rig="flat" dir="tl">
                <a:rot lat="0" lon="0" rev="6600000"/>
              </a:lightRig>
            </a:scene3d>
            <a:sp3d extrusionH="25400" contourW="8890">
              <a:bevelT w="38100" h="31750"/>
              <a:contourClr>
                <a:schemeClr val="accent2">
                  <a:shade val="75000"/>
                </a:schemeClr>
              </a:contourClr>
            </a:sp3d>
          </a:bodyPr>
          <a:lstStyle/>
          <a:p>
            <a:pPr algn="ctr"/>
            <a:r>
              <a:rPr lang="en-US" sz="8800" b="1" cap="none" spc="0" dirty="0">
                <a:ln w="11430"/>
                <a:gradFill>
                  <a:gsLst>
                    <a:gs pos="0">
                      <a:schemeClr val="accent2">
                        <a:tint val="70000"/>
                        <a:satMod val="245000"/>
                      </a:schemeClr>
                    </a:gs>
                    <a:gs pos="75000">
                      <a:schemeClr val="accent2">
                        <a:tint val="90000"/>
                        <a:shade val="60000"/>
                        <a:satMod val="240000"/>
                      </a:schemeClr>
                    </a:gs>
                    <a:gs pos="100000">
                      <a:schemeClr val="accent2">
                        <a:tint val="100000"/>
                        <a:shade val="50000"/>
                        <a:satMod val="240000"/>
                      </a:schemeClr>
                    </a:gs>
                  </a:gsLst>
                  <a:lin ang="5400000"/>
                </a:gradFill>
                <a:effectLst>
                  <a:outerShdw blurRad="50800" dist="39000" dir="5460000" algn="tl">
                    <a:srgbClr val="000000">
                      <a:alpha val="38000"/>
                    </a:srgbClr>
                  </a:outerShdw>
                </a:effectLst>
              </a:rPr>
              <a:t>Thank you</a:t>
            </a:r>
          </a:p>
        </p:txBody>
      </p:sp>
      <p:pic>
        <p:nvPicPr>
          <p:cNvPr id="6" name="Picture 5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685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48200" y="67194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088313" y="685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1361" y="130665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40738" y="127548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54122" y="1828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781800" y="4572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314334" y="4572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924800" y="461962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5" name="Picture 14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134225" y="5105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6" name="Picture 15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666759" y="5105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C062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486650" y="5759161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61084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04800" y="990600"/>
            <a:ext cx="8915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Muốn tìm số bị chia ta làm như thế nào?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28600" y="2286000"/>
            <a:ext cx="89154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Muốn tìm số bị chia ta lấy thương nhân với số chia.</a:t>
            </a:r>
          </a:p>
        </p:txBody>
      </p:sp>
      <p:pic>
        <p:nvPicPr>
          <p:cNvPr id="6" name="Picture 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91" y="60198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7" name="Picture 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891" y="531495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8" name="Picture 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5800" y="568123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Picture 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57600" y="4191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" name="Picture 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33875" y="41910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1" name="Picture 1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054186" y="4811857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531495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53400" y="609859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03102" y="5867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705904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533400"/>
            <a:ext cx="3429000" cy="1143000"/>
          </a:xfrm>
        </p:spPr>
        <p:txBody>
          <a:bodyPr>
            <a:normAutofit/>
          </a:bodyPr>
          <a:lstStyle/>
          <a:p>
            <a:pPr algn="l"/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 Tìm y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1000" y="15240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a) y : 2 = 3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4876800" y="1546876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b) y : 3 = 5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2590800" y="39624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c) y : 3 = 1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15636" y="2133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       = 3 x 2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36418" y="2743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       = 6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0" y="34290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6 : 2 = 3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4953000" y="2133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       = 5 x 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953000" y="27432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       = 15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724400" y="3352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15 : 3 = 5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2667000" y="44958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y       = 1 x 3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2708564" y="5105400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  y       = 3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2438400" y="5562600"/>
            <a:ext cx="3048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>
                <a:latin typeface="Times New Roman" panose="02020603050405020304" pitchFamily="18" charset="0"/>
                <a:cs typeface="Times New Roman" pitchFamily="18" charset="0"/>
              </a:rPr>
              <a:t>  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600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3 : 3 = 1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81000" y="6208931"/>
            <a:ext cx="9067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itchFamily="18" charset="0"/>
              </a:rPr>
              <a:t>Muốn tìm số bị chia ta lấy thương nhân với số chia.</a:t>
            </a:r>
          </a:p>
        </p:txBody>
      </p:sp>
      <p:pic>
        <p:nvPicPr>
          <p:cNvPr id="17" name="Picture 1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229600" y="2078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524750" y="4762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903152" y="6096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993" y="67541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67550" y="518091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648575" y="518091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296150" y="4692937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9411" y="504536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314859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7200" y="405825"/>
            <a:ext cx="3048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2 : Tìm x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04800" y="1219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a)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 2 = 4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5257800" y="12192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 2 = 4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4800" y="38100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c)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– 4 = 5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257800" y="3657600"/>
            <a:ext cx="2286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d)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: 4 = 5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09600" y="1803975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4 + 2  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09600" y="2408373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6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304800" y="3048000"/>
            <a:ext cx="308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6 – 2 = 4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562600" y="1803974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4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2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562600" y="2414140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8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5146964" y="2979293"/>
            <a:ext cx="308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8 :  2 = 4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609600" y="4414397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5 + 4  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609600" y="499917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9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193964" y="5583947"/>
            <a:ext cx="308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9 – 4 = 5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5562600" y="4248142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5 </a:t>
            </a:r>
            <a:r>
              <a:rPr lang="en-US" sz="2000" dirty="0"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4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5562600" y="4832917"/>
            <a:ext cx="26670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x   </a:t>
            </a:r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 = 20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5250873" y="5417692"/>
            <a:ext cx="308263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dirty="0">
                <a:latin typeface="Times New Roman" panose="02020603050405020304" pitchFamily="18" charset="0"/>
                <a:cs typeface="Times New Roman" pitchFamily="18" charset="0"/>
              </a:rPr>
              <a:t> </a:t>
            </a:r>
            <a:r>
              <a:rPr lang="en-US" sz="2800" b="1" dirty="0">
                <a:latin typeface="Times New Roman" pitchFamily="18" charset="0"/>
                <a:cs typeface="Times New Roman" pitchFamily="18" charset="0"/>
              </a:rPr>
              <a:t>TL</a:t>
            </a:r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800" dirty="0">
                <a:latin typeface="Times New Roman" pitchFamily="18" charset="0"/>
                <a:cs typeface="Times New Roman" pitchFamily="18" charset="0"/>
              </a:rPr>
              <a:t>20 :  4 = 5</a:t>
            </a:r>
          </a:p>
        </p:txBody>
      </p:sp>
      <p:pic>
        <p:nvPicPr>
          <p:cNvPr id="21" name="Picture 2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38704" y="618286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47625" y="615315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332018" y="5876334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66729" y="5876334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94833" y="6228759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9150" y="9799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734300" y="9799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86725" y="51435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3062881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823" name="Text Box 7"/>
          <p:cNvSpPr txBox="1">
            <a:spLocks noChangeArrowheads="1"/>
          </p:cNvSpPr>
          <p:nvPr/>
        </p:nvSpPr>
        <p:spPr bwMode="auto">
          <a:xfrm>
            <a:off x="152400" y="1143000"/>
            <a:ext cx="883920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600" dirty="0">
                <a:solidFill>
                  <a:srgbClr val="0000CC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b="1" u="sng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3:</a:t>
            </a:r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Viết số thích hợp vào ô trống: </a:t>
            </a:r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37296016"/>
              </p:ext>
            </p:extLst>
          </p:nvPr>
        </p:nvGraphicFramePr>
        <p:xfrm>
          <a:off x="228601" y="2209800"/>
          <a:ext cx="8610599" cy="2822259"/>
        </p:xfrm>
        <a:graphic>
          <a:graphicData uri="http://schemas.openxmlformats.org/drawingml/2006/table">
            <a:tbl>
              <a:tblPr firstRow="1" bandRow="1">
                <a:tableStyleId>{C4B1156A-380E-4F78-BDF5-A606A8083BF9}</a:tableStyleId>
              </a:tblPr>
              <a:tblGrid>
                <a:gridCol w="2286000">
                  <a:extLst>
                    <a:ext uri="{9D8B030D-6E8A-4147-A177-3AD203B41FA5}">
                      <a16:colId xmlns:a16="http://schemas.microsoft.com/office/drawing/2014/main" val="3222383120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4460675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951707249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570492207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2869688404"/>
                    </a:ext>
                  </a:extLst>
                </a:gridCol>
                <a:gridCol w="1066800">
                  <a:extLst>
                    <a:ext uri="{9D8B030D-6E8A-4147-A177-3AD203B41FA5}">
                      <a16:colId xmlns:a16="http://schemas.microsoft.com/office/drawing/2014/main" val="3584651351"/>
                    </a:ext>
                  </a:extLst>
                </a:gridCol>
                <a:gridCol w="990599">
                  <a:extLst>
                    <a:ext uri="{9D8B030D-6E8A-4147-A177-3AD203B41FA5}">
                      <a16:colId xmlns:a16="http://schemas.microsoft.com/office/drawing/2014/main" val="958778412"/>
                    </a:ext>
                  </a:extLst>
                </a:gridCol>
              </a:tblGrid>
              <a:tr h="940753"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 err="1">
                          <a:solidFill>
                            <a:srgbClr val="0000CC"/>
                          </a:solidFill>
                        </a:rPr>
                        <a:t>Số</a:t>
                      </a:r>
                      <a:r>
                        <a:rPr lang="en-US" sz="3600" b="0" baseline="0" dirty="0">
                          <a:solidFill>
                            <a:srgbClr val="0000CC"/>
                          </a:solidFill>
                        </a:rPr>
                        <a:t> </a:t>
                      </a:r>
                      <a:r>
                        <a:rPr lang="en-US" sz="3600" b="0" baseline="0" dirty="0" err="1">
                          <a:solidFill>
                            <a:srgbClr val="0000CC"/>
                          </a:solidFill>
                        </a:rPr>
                        <a:t>bị</a:t>
                      </a:r>
                      <a:r>
                        <a:rPr lang="en-US" sz="3600" b="0" baseline="0" dirty="0">
                          <a:solidFill>
                            <a:srgbClr val="0000CC"/>
                          </a:solidFill>
                        </a:rPr>
                        <a:t> chia</a:t>
                      </a:r>
                      <a:endParaRPr lang="en-US" sz="3600" b="0" dirty="0">
                        <a:solidFill>
                          <a:srgbClr val="0000CC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rgbClr val="0000CC"/>
                          </a:solidFill>
                        </a:rPr>
                        <a:t>10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rgbClr val="0000CC"/>
                          </a:solidFill>
                        </a:rPr>
                        <a:t>18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 b="0" dirty="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b="0" dirty="0">
                          <a:solidFill>
                            <a:srgbClr val="0000CC"/>
                          </a:solidFill>
                        </a:rPr>
                        <a:t>21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/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986891524"/>
                  </a:ext>
                </a:extLst>
              </a:tr>
              <a:tr h="94075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0000CC"/>
                          </a:solidFill>
                        </a:rPr>
                        <a:t>Số</a:t>
                      </a:r>
                      <a:r>
                        <a:rPr lang="en-US" sz="3600" baseline="0" dirty="0">
                          <a:solidFill>
                            <a:srgbClr val="0000CC"/>
                          </a:solidFill>
                        </a:rPr>
                        <a:t> chia</a:t>
                      </a:r>
                      <a:endParaRPr lang="en-US" sz="3600" dirty="0">
                        <a:solidFill>
                          <a:srgbClr val="0000CC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 2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762120646"/>
                  </a:ext>
                </a:extLst>
              </a:tr>
              <a:tr h="940753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err="1">
                          <a:solidFill>
                            <a:srgbClr val="0000CC"/>
                          </a:solidFill>
                        </a:rPr>
                        <a:t>Thương</a:t>
                      </a:r>
                      <a:endParaRPr lang="en-US" sz="3600" dirty="0">
                        <a:solidFill>
                          <a:srgbClr val="0000CC"/>
                        </a:solidFill>
                      </a:endParaRP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5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3</a:t>
                      </a:r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3600"/>
                    </a:p>
                  </a:txBody>
                  <a:tcPr anchor="ctr"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>
                          <a:solidFill>
                            <a:srgbClr val="0000CC"/>
                          </a:solidFill>
                        </a:rPr>
                        <a:t>4</a:t>
                      </a:r>
                    </a:p>
                  </a:txBody>
                  <a:tcPr anchor="ctr"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411311332"/>
                  </a:ext>
                </a:extLst>
              </a:tr>
            </a:tbl>
          </a:graphicData>
        </a:graphic>
      </p:graphicFrame>
      <p:sp>
        <p:nvSpPr>
          <p:cNvPr id="2" name="TextBox 1"/>
          <p:cNvSpPr txBox="1"/>
          <p:nvPr/>
        </p:nvSpPr>
        <p:spPr>
          <a:xfrm>
            <a:off x="2819400" y="42672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3678072" y="23622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5029200" y="42672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887872" y="24384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7072335" y="41910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7945272" y="2362200"/>
            <a:ext cx="81772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</a:t>
            </a:r>
            <a:endParaRPr lang="en-US" sz="36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6" name="Picture 1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5315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" name="Picture 1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39150" y="621289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8" name="Picture 1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3460" y="5723659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354136" y="550804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01711" y="5860473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2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200025" y="5716732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21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324350" y="621289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876800" y="621289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777095" y="621289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410575" y="86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6083" y="-3463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128134" y="533400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-15031" y="-3463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9" name="Picture 28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80159" y="1385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" name="Picture 29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7734" y="359353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1" name="Picture 30" descr="IC062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971925" y="-7013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220876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0" grpId="0"/>
      <p:bldP spid="11" grpId="0"/>
      <p:bldP spid="13" grpId="0"/>
      <p:bldP spid="14" grpId="0"/>
      <p:bldP spid="15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>
          <a:xfrm>
            <a:off x="0" y="-152400"/>
            <a:ext cx="9144000" cy="2667000"/>
          </a:xfrm>
        </p:spPr>
        <p:txBody>
          <a:bodyPr>
            <a:normAutofit/>
          </a:bodyPr>
          <a:lstStyle/>
          <a:p>
            <a:pPr algn="l" eaLnBrk="1" hangingPunct="1"/>
            <a:r>
              <a:rPr lang="en-US" altLang="en-US" sz="3200" b="1" u="sng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Baøi</a:t>
            </a:r>
            <a:r>
              <a:rPr lang="en-US" altLang="en-US" sz="3200" b="1" u="sng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 :</a:t>
            </a:r>
            <a:r>
              <a:rPr lang="en-US" altLang="en-US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một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đựng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trong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6 can,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mỗi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can 3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Hỏi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tất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cả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bao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nhiêu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lít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dầu</a:t>
            </a:r>
            <a:r>
              <a:rPr lang="en-US" alt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?</a:t>
            </a:r>
            <a:br>
              <a:rPr lang="en-US" altLang="en-US" sz="32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altLang="en-US" sz="32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1" name="Line 7"/>
          <p:cNvSpPr>
            <a:spLocks noChangeShapeType="1"/>
          </p:cNvSpPr>
          <p:nvPr/>
        </p:nvSpPr>
        <p:spPr bwMode="auto">
          <a:xfrm>
            <a:off x="1600200" y="914400"/>
            <a:ext cx="561975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2" name="Line 8"/>
          <p:cNvSpPr>
            <a:spLocks noChangeShapeType="1"/>
          </p:cNvSpPr>
          <p:nvPr/>
        </p:nvSpPr>
        <p:spPr bwMode="auto">
          <a:xfrm>
            <a:off x="7696200" y="9144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3568" name="Picture 27" descr="BT0208"/>
          <p:cNvPicPr>
            <a:picLocks noChangeAspect="1" noChangeArrowheads="1"/>
          </p:cNvPicPr>
          <p:nvPr/>
        </p:nvPicPr>
        <p:blipFill>
          <a:blip r:embed="rId2">
            <a:clrChange>
              <a:clrFrom>
                <a:srgbClr val="ACC1F0"/>
              </a:clrFrom>
              <a:clrTo>
                <a:srgbClr val="ACC1F0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 rot="16200000">
            <a:off x="11136637" y="8692070"/>
            <a:ext cx="545518" cy="6631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1538" name="Line 34"/>
          <p:cNvSpPr>
            <a:spLocks noChangeShapeType="1"/>
          </p:cNvSpPr>
          <p:nvPr/>
        </p:nvSpPr>
        <p:spPr bwMode="auto">
          <a:xfrm flipV="1">
            <a:off x="0" y="1447800"/>
            <a:ext cx="838200" cy="0"/>
          </a:xfrm>
          <a:prstGeom prst="line">
            <a:avLst/>
          </a:prstGeom>
          <a:noFill/>
          <a:ln w="57150" cmpd="thinThick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43" name="Line 39"/>
          <p:cNvSpPr>
            <a:spLocks noChangeShapeType="1"/>
          </p:cNvSpPr>
          <p:nvPr/>
        </p:nvSpPr>
        <p:spPr bwMode="auto">
          <a:xfrm>
            <a:off x="5029200" y="1447800"/>
            <a:ext cx="1219200" cy="0"/>
          </a:xfrm>
          <a:prstGeom prst="line">
            <a:avLst/>
          </a:prstGeom>
          <a:noFill/>
          <a:ln w="38100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endParaRPr lang="en-US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7170" name="Picture 2" descr="https://scontent.fhan4-1.fna.fbcdn.net/v/t1.15752-9/53488065_549734485516238_6438987929049104384_n.jpg?_nc_cat=105&amp;_nc_oc=AQnVr8O6KLxcmtUmSO3foyKlQBLuqFYPOQ_ULEwDrmhZ2DKTvfPrMNPPcw482CqshulCMebAGFCmPtPC7_1MpMXp&amp;_nc_ht=scontent.fhan4-1.fna&amp;oh=3978fbfb44730db8de152d8480506e00&amp;oe=5CDE685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5672138" y="370794"/>
            <a:ext cx="2209800" cy="4733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838200" y="17526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 tắt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228600" y="2445368"/>
            <a:ext cx="3733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 can   : 3 lít dầu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228599" y="3041315"/>
            <a:ext cx="418147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6 can   : .... lít dầu ?</a:t>
            </a:r>
          </a:p>
        </p:txBody>
      </p:sp>
      <p:sp>
        <p:nvSpPr>
          <p:cNvPr id="18" name="TextBox 17"/>
          <p:cNvSpPr txBox="1"/>
          <p:nvPr/>
        </p:nvSpPr>
        <p:spPr>
          <a:xfrm>
            <a:off x="2319336" y="3962400"/>
            <a:ext cx="1828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676274" y="4697473"/>
            <a:ext cx="5114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Có tất cả số lít dầu là: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404937" y="5295810"/>
            <a:ext cx="5114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itchFamily="18" charset="0"/>
              </a:rPr>
              <a:t>3 x 6 = 18 (l dầu)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471737" y="5880585"/>
            <a:ext cx="51149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Đáp số: 18 (l dầu)</a:t>
            </a:r>
          </a:p>
        </p:txBody>
      </p:sp>
      <p:pic>
        <p:nvPicPr>
          <p:cNvPr id="22" name="Picture 21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-34473" y="617977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22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62975" y="517573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23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953375" y="517573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5" name="Picture 24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257721" y="5731678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6" name="Picture 25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7858125" y="617977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7" name="Picture 26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562975" y="6179776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8" name="Picture 27" descr="IC062"/>
          <p:cNvPicPr>
            <a:picLocks noChangeAspect="1" noChangeArrowheads="1" noCrop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8305800" y="4747715"/>
            <a:ext cx="704850" cy="704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19175871"/>
      </p:ext>
    </p:extLst>
  </p:cSld>
  <p:clrMapOvr>
    <a:masterClrMapping/>
  </p:clrMapOvr>
  <p:transition spd="med">
    <p:whee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21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21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0" dur="500"/>
                                        <p:tgtEl>
                                          <p:spTgt spid="215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5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23" dur="500"/>
                                        <p:tgtEl>
                                          <p:spTgt spid="215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5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2356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2356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1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1511" grpId="0" animBg="1"/>
      <p:bldP spid="21512" grpId="0" animBg="1"/>
      <p:bldP spid="21538" grpId="0" animBg="1"/>
      <p:bldP spid="21543" grpId="0" animBg="1"/>
      <p:bldP spid="3" grpId="0"/>
      <p:bldP spid="16" grpId="0"/>
      <p:bldP spid="17" grpId="0"/>
      <p:bldP spid="18" grpId="0"/>
      <p:bldP spid="19" grpId="0"/>
      <p:bldP spid="20" grpId="0"/>
      <p:bldP spid="2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Text Box 7"/>
          <p:cNvSpPr txBox="1">
            <a:spLocks noChangeArrowheads="1"/>
          </p:cNvSpPr>
          <p:nvPr/>
        </p:nvSpPr>
        <p:spPr bwMode="auto">
          <a:xfrm>
            <a:off x="1752600" y="2438400"/>
            <a:ext cx="3352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/>
              <a:t> </a:t>
            </a:r>
          </a:p>
        </p:txBody>
      </p:sp>
      <p:sp>
        <p:nvSpPr>
          <p:cNvPr id="58371" name="Text Box 8"/>
          <p:cNvSpPr txBox="1">
            <a:spLocks noChangeArrowheads="1"/>
          </p:cNvSpPr>
          <p:nvPr/>
        </p:nvSpPr>
        <p:spPr bwMode="auto">
          <a:xfrm>
            <a:off x="0" y="3962400"/>
            <a:ext cx="1524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3200"/>
          </a:p>
        </p:txBody>
      </p:sp>
      <p:sp>
        <p:nvSpPr>
          <p:cNvPr id="58372" name="Text Box 9"/>
          <p:cNvSpPr txBox="1">
            <a:spLocks noChangeArrowheads="1"/>
          </p:cNvSpPr>
          <p:nvPr/>
        </p:nvSpPr>
        <p:spPr bwMode="auto">
          <a:xfrm>
            <a:off x="4648200" y="4495800"/>
            <a:ext cx="41910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/>
              <a:t> </a:t>
            </a:r>
          </a:p>
        </p:txBody>
      </p:sp>
      <p:pic>
        <p:nvPicPr>
          <p:cNvPr id="248837" name="Picture 5" descr="Gif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57313" y="6172200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8" name="Picture 6" descr="Gift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10000" y="6238875"/>
            <a:ext cx="914400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8839" name="Picture 7" descr="Presents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176963" y="5934075"/>
            <a:ext cx="990600" cy="9794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8840" name="AutoShape 8"/>
          <p:cNvSpPr>
            <a:spLocks noChangeArrowheads="1"/>
          </p:cNvSpPr>
          <p:nvPr/>
        </p:nvSpPr>
        <p:spPr bwMode="auto">
          <a:xfrm>
            <a:off x="1762125" y="5334000"/>
            <a:ext cx="1752600" cy="762000"/>
          </a:xfrm>
          <a:prstGeom prst="wedgeEllipseCallout">
            <a:avLst>
              <a:gd name="adj1" fmla="val -46741"/>
              <a:gd name="adj2" fmla="val 66042"/>
            </a:avLst>
          </a:prstGeom>
          <a:solidFill>
            <a:srgbClr val="FF0000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Hoan hô bạn nào!</a:t>
            </a:r>
          </a:p>
        </p:txBody>
      </p:sp>
      <p:sp>
        <p:nvSpPr>
          <p:cNvPr id="248841" name="AutoShape 9"/>
          <p:cNvSpPr>
            <a:spLocks noChangeArrowheads="1"/>
          </p:cNvSpPr>
          <p:nvPr/>
        </p:nvSpPr>
        <p:spPr bwMode="auto">
          <a:xfrm>
            <a:off x="4019550" y="5353050"/>
            <a:ext cx="2057400" cy="762000"/>
          </a:xfrm>
          <a:prstGeom prst="wedgeEllipseCallout">
            <a:avLst>
              <a:gd name="adj1" fmla="val -39815"/>
              <a:gd name="adj2" fmla="val 66042"/>
            </a:avLst>
          </a:prstGeom>
          <a:solidFill>
            <a:srgbClr val="FF0000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Em rất thông minh</a:t>
            </a:r>
            <a:endParaRPr lang="en-US" sz="1000">
              <a:solidFill>
                <a:srgbClr val="FFFF00"/>
              </a:solidFill>
            </a:endParaRPr>
          </a:p>
        </p:txBody>
      </p:sp>
      <p:sp>
        <p:nvSpPr>
          <p:cNvPr id="248842" name="AutoShape 10"/>
          <p:cNvSpPr>
            <a:spLocks noChangeArrowheads="1"/>
          </p:cNvSpPr>
          <p:nvPr/>
        </p:nvSpPr>
        <p:spPr bwMode="auto">
          <a:xfrm>
            <a:off x="6791325" y="4962525"/>
            <a:ext cx="1752600" cy="1219200"/>
          </a:xfrm>
          <a:prstGeom prst="wedgeEllipseCallout">
            <a:avLst>
              <a:gd name="adj1" fmla="val -45926"/>
              <a:gd name="adj2" fmla="val 54556"/>
            </a:avLst>
          </a:prstGeom>
          <a:solidFill>
            <a:srgbClr val="FF0000"/>
          </a:solidFill>
          <a:ln w="28575">
            <a:solidFill>
              <a:srgbClr val="FFCC99"/>
            </a:solidFill>
            <a:miter lim="800000"/>
            <a:headEnd/>
            <a:tailEnd/>
          </a:ln>
          <a:effectLst/>
        </p:spPr>
        <p:txBody>
          <a:bodyPr/>
          <a:lstStyle/>
          <a:p>
            <a:r>
              <a:rPr lang="en-US">
                <a:solidFill>
                  <a:srgbClr val="FFFF00"/>
                </a:solidFill>
              </a:rPr>
              <a:t>Em nhận được một món quà</a:t>
            </a:r>
            <a:endParaRPr lang="en-US" sz="1000">
              <a:solidFill>
                <a:srgbClr val="FFFF00"/>
              </a:solidFill>
            </a:endParaRPr>
          </a:p>
        </p:txBody>
      </p:sp>
      <p:pic>
        <p:nvPicPr>
          <p:cNvPr id="58379" name="Picture 8" descr="WhitecornerFlower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-14288" y="-42863"/>
            <a:ext cx="1371601" cy="13716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80" name="Picture 11" descr="WhitecornerFlower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7620000" y="0"/>
            <a:ext cx="1524000" cy="12271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81" name="Picture 10" descr="WhitecornerFlower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0" y="5632450"/>
            <a:ext cx="1524000" cy="1225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8382" name="Picture 9" descr="WhitecornerFlower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681913" y="5659218"/>
            <a:ext cx="1447800" cy="1241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8383" name="Text Box 15"/>
          <p:cNvSpPr txBox="1">
            <a:spLocks noChangeArrowheads="1"/>
          </p:cNvSpPr>
          <p:nvPr/>
        </p:nvSpPr>
        <p:spPr bwMode="auto">
          <a:xfrm>
            <a:off x="5257800" y="990600"/>
            <a:ext cx="3886200" cy="302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800" dirty="0">
                <a:solidFill>
                  <a:srgbClr val="0000CC"/>
                </a:solidFill>
              </a:rPr>
              <a:t>TRÒ CHƠI:</a:t>
            </a:r>
            <a:r>
              <a:rPr lang="en-US" sz="4800" dirty="0">
                <a:solidFill>
                  <a:srgbClr val="FF0000"/>
                </a:solidFill>
              </a:rPr>
              <a:t> </a:t>
            </a:r>
          </a:p>
          <a:p>
            <a:pPr>
              <a:spcBef>
                <a:spcPct val="50000"/>
              </a:spcBef>
            </a:pPr>
            <a:r>
              <a:rPr lang="en-US" sz="4800" dirty="0">
                <a:solidFill>
                  <a:srgbClr val="FF0000"/>
                </a:solidFill>
              </a:rPr>
              <a:t>“Ô SỐ </a:t>
            </a:r>
          </a:p>
          <a:p>
            <a:pPr>
              <a:spcBef>
                <a:spcPct val="50000"/>
              </a:spcBef>
            </a:pPr>
            <a:r>
              <a:rPr lang="en-US" sz="4800" dirty="0">
                <a:solidFill>
                  <a:srgbClr val="FF0000"/>
                </a:solidFill>
              </a:rPr>
              <a:t>MAY MẮN” </a:t>
            </a:r>
          </a:p>
        </p:txBody>
      </p:sp>
      <p:sp>
        <p:nvSpPr>
          <p:cNvPr id="58384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485775" y="2133600"/>
            <a:ext cx="1447800" cy="2057400"/>
          </a:xfrm>
          <a:prstGeom prst="actionButtonDocument">
            <a:avLst/>
          </a:prstGeom>
          <a:gradFill rotWithShape="1">
            <a:gsLst>
              <a:gs pos="0">
                <a:srgbClr val="CC0066"/>
              </a:gs>
              <a:gs pos="100000">
                <a:srgbClr val="00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4400">
                <a:solidFill>
                  <a:srgbClr val="FFFF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58385" name="AutoShape 17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2014538" y="2133600"/>
            <a:ext cx="1414462" cy="2057400"/>
          </a:xfrm>
          <a:prstGeom prst="actionButtonDocument">
            <a:avLst/>
          </a:prstGeom>
          <a:gradFill rotWithShape="1">
            <a:gsLst>
              <a:gs pos="0">
                <a:srgbClr val="00CC00"/>
              </a:gs>
              <a:gs pos="100000">
                <a:srgbClr val="99CCFF"/>
              </a:gs>
            </a:gsLst>
            <a:lin ang="189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endParaRPr lang="en-US" sz="4400">
              <a:solidFill>
                <a:srgbClr val="FFFF00"/>
              </a:solidFill>
              <a:latin typeface="VNI-Times" pitchFamily="2" charset="0"/>
            </a:endParaRPr>
          </a:p>
        </p:txBody>
      </p:sp>
      <p:sp>
        <p:nvSpPr>
          <p:cNvPr id="248850" name="Text Box 18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609600" y="2828925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1</a:t>
            </a:r>
          </a:p>
        </p:txBody>
      </p:sp>
      <p:sp>
        <p:nvSpPr>
          <p:cNvPr id="248851" name="Text Box 19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2057400" y="2833688"/>
            <a:ext cx="12954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 dirty="0">
                <a:solidFill>
                  <a:srgbClr val="FFFF00"/>
                </a:solidFill>
              </a:rPr>
              <a:t> 2</a:t>
            </a:r>
          </a:p>
        </p:txBody>
      </p:sp>
      <p:sp>
        <p:nvSpPr>
          <p:cNvPr id="58388" name="AutoShape 19">
            <a:hlinkClick r:id="" action="ppaction://noaction" highlightClick="1"/>
          </p:cNvPr>
          <p:cNvSpPr>
            <a:spLocks noChangeArrowheads="1"/>
          </p:cNvSpPr>
          <p:nvPr/>
        </p:nvSpPr>
        <p:spPr bwMode="auto">
          <a:xfrm>
            <a:off x="3495675" y="2133600"/>
            <a:ext cx="1371600" cy="2057400"/>
          </a:xfrm>
          <a:prstGeom prst="actionButtonDocument">
            <a:avLst/>
          </a:prstGeom>
          <a:gradFill rotWithShape="1">
            <a:gsLst>
              <a:gs pos="0">
                <a:srgbClr val="CC0066"/>
              </a:gs>
              <a:gs pos="100000">
                <a:srgbClr val="0000CC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eaLnBrk="0" hangingPunct="0"/>
            <a:r>
              <a:rPr lang="en-US" sz="4400">
                <a:solidFill>
                  <a:srgbClr val="FFFF00"/>
                </a:solidFill>
                <a:latin typeface="VNI-Times" pitchFamily="2" charset="0"/>
              </a:rPr>
              <a:t> </a:t>
            </a:r>
          </a:p>
        </p:txBody>
      </p:sp>
      <p:sp>
        <p:nvSpPr>
          <p:cNvPr id="248853" name="Text Box 21">
            <a:hlinkClick r:id="" action="ppaction://noaction"/>
          </p:cNvPr>
          <p:cNvSpPr txBox="1">
            <a:spLocks noChangeArrowheads="1"/>
          </p:cNvSpPr>
          <p:nvPr/>
        </p:nvSpPr>
        <p:spPr bwMode="auto">
          <a:xfrm>
            <a:off x="3581400" y="2828925"/>
            <a:ext cx="1219200" cy="701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4000">
                <a:solidFill>
                  <a:srgbClr val="FFFF00"/>
                </a:solidFill>
              </a:rPr>
              <a:t>3</a:t>
            </a:r>
          </a:p>
        </p:txBody>
      </p:sp>
      <p:pic>
        <p:nvPicPr>
          <p:cNvPr id="58390" name="Picture 22" descr="sun14[1]">
            <a:hlinkClick r:id="" action="ppaction://noaction"/>
          </p:cNvPr>
          <p:cNvPicPr>
            <a:picLocks noChangeAspect="1" noChangeArrowheads="1" noCrop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403225" y="290513"/>
            <a:ext cx="1587500" cy="1319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411290833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24883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 nodeType="clickPar">
                      <p:stCondLst>
                        <p:cond delay="0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88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37"/>
                  </p:tgtEl>
                </p:cond>
              </p:nextCondLst>
            </p:seq>
            <p:seq concurrent="1" nextAc="seek">
              <p:cTn id="9" restart="whenNotActive" fill="hold" evtFilter="cancelBubble" nodeType="interactiveSeq">
                <p:stCondLst>
                  <p:cond evt="onClick" delay="0">
                    <p:tgtEl>
                      <p:spTgt spid="24883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0" fill="hold" nodeType="clickPar">
                      <p:stCondLst>
                        <p:cond delay="0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488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38"/>
                  </p:tgtEl>
                </p:cond>
              </p:nextCondLst>
            </p:seq>
            <p:seq concurrent="1" nextAc="seek">
              <p:cTn id="16" restart="whenNotActive" fill="hold" evtFilter="cancelBubble" nodeType="interactiveSeq">
                <p:stCondLst>
                  <p:cond evt="onClick" delay="0">
                    <p:tgtEl>
                      <p:spTgt spid="24883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7" fill="hold" nodeType="clickPar">
                      <p:stCondLst>
                        <p:cond delay="0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2488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39"/>
                  </p:tgtEl>
                </p:cond>
              </p:nextCondLst>
            </p:seq>
            <p:seq concurrent="1" nextAc="seek">
              <p:cTn id="23" restart="whenNotActive" fill="hold" evtFilter="cancelBubble" nodeType="interactiveSeq">
                <p:stCondLst>
                  <p:cond evt="onClick" delay="0">
                    <p:tgtEl>
                      <p:spTgt spid="24885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4" fill="hold" nodeType="clickPar">
                      <p:stCondLst>
                        <p:cond delay="0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7" dur="500"/>
                                        <p:tgtEl>
                                          <p:spTgt spid="2488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50"/>
                  </p:tgtEl>
                </p:cond>
              </p:nextCondLst>
            </p:seq>
            <p:seq concurrent="1" nextAc="seek">
              <p:cTn id="29" restart="whenNotActive" fill="hold" evtFilter="cancelBubble" nodeType="interactiveSeq">
                <p:stCondLst>
                  <p:cond evt="onClick" delay="0">
                    <p:tgtEl>
                      <p:spTgt spid="24885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0" fill="hold" nodeType="clickPar">
                      <p:stCondLst>
                        <p:cond delay="0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4885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51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24885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 nodeType="clickPar">
                      <p:stCondLst>
                        <p:cond delay="0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xit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9" dur="500"/>
                                        <p:tgtEl>
                                          <p:spTgt spid="2488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88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248853"/>
                  </p:tgtEl>
                </p:cond>
              </p:nextCondLst>
            </p:seq>
          </p:childTnLst>
        </p:cTn>
      </p:par>
    </p:tnLst>
    <p:bldLst>
      <p:bldP spid="248840" grpId="0" animBg="1"/>
      <p:bldP spid="248841" grpId="0" animBg="1"/>
      <p:bldP spid="248842" grpId="0" animBg="1"/>
      <p:bldP spid="248850" grpId="0"/>
      <p:bldP spid="248851" grpId="0"/>
      <p:bldP spid="24885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394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9395" name="Text Box 3"/>
          <p:cNvSpPr txBox="1">
            <a:spLocks noChangeArrowheads="1"/>
          </p:cNvSpPr>
          <p:nvPr/>
        </p:nvSpPr>
        <p:spPr bwMode="auto">
          <a:xfrm>
            <a:off x="2590800" y="838200"/>
            <a:ext cx="4343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/>
          </a:p>
        </p:txBody>
      </p:sp>
      <p:sp>
        <p:nvSpPr>
          <p:cNvPr id="59396" name="Text Box 5"/>
          <p:cNvSpPr txBox="1">
            <a:spLocks noChangeArrowheads="1"/>
          </p:cNvSpPr>
          <p:nvPr/>
        </p:nvSpPr>
        <p:spPr bwMode="auto">
          <a:xfrm>
            <a:off x="1676400" y="1026855"/>
            <a:ext cx="6096000" cy="132343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   </a:t>
            </a:r>
          </a:p>
          <a:p>
            <a:pPr algn="l">
              <a:spcBef>
                <a:spcPct val="50000"/>
              </a:spcBef>
            </a:pPr>
            <a:endParaRPr lang="en-US" sz="3200" dirty="0">
              <a:solidFill>
                <a:srgbClr val="FF0000"/>
              </a:solidFill>
            </a:endParaRPr>
          </a:p>
        </p:txBody>
      </p:sp>
      <p:sp>
        <p:nvSpPr>
          <p:cNvPr id="59397" name="Text Box 6"/>
          <p:cNvSpPr txBox="1">
            <a:spLocks noChangeArrowheads="1"/>
          </p:cNvSpPr>
          <p:nvPr/>
        </p:nvSpPr>
        <p:spPr bwMode="auto">
          <a:xfrm>
            <a:off x="3429000" y="3453825"/>
            <a:ext cx="20574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  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2</a:t>
            </a:r>
          </a:p>
        </p:txBody>
      </p:sp>
      <p:sp>
        <p:nvSpPr>
          <p:cNvPr id="59398" name="Text Box 7"/>
          <p:cNvSpPr txBox="1">
            <a:spLocks noChangeArrowheads="1"/>
          </p:cNvSpPr>
          <p:nvPr/>
        </p:nvSpPr>
        <p:spPr bwMode="auto">
          <a:xfrm>
            <a:off x="3429000" y="4068762"/>
            <a:ext cx="241935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  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5</a:t>
            </a:r>
          </a:p>
        </p:txBody>
      </p:sp>
      <p:sp>
        <p:nvSpPr>
          <p:cNvPr id="250888" name="Text Box 8"/>
          <p:cNvSpPr txBox="1">
            <a:spLocks noChangeArrowheads="1"/>
          </p:cNvSpPr>
          <p:nvPr/>
        </p:nvSpPr>
        <p:spPr bwMode="auto">
          <a:xfrm>
            <a:off x="3429000" y="4673025"/>
            <a:ext cx="22860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C.   </a:t>
            </a:r>
            <a:r>
              <a:rPr lang="en-US" sz="3200" b="1" i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x</a:t>
            </a: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 = 9         </a:t>
            </a:r>
          </a:p>
        </p:txBody>
      </p:sp>
      <p:pic>
        <p:nvPicPr>
          <p:cNvPr id="59400" name="Picture 10" descr="WhitecornerFlowe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Oval 6"/>
          <p:cNvSpPr>
            <a:spLocks noChangeArrowheads="1"/>
          </p:cNvSpPr>
          <p:nvPr/>
        </p:nvSpPr>
        <p:spPr bwMode="auto">
          <a:xfrm>
            <a:off x="3810000" y="2286000"/>
            <a:ext cx="3124200" cy="10668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 : 3 = 3</a:t>
            </a:r>
          </a:p>
        </p:txBody>
      </p:sp>
      <p:sp>
        <p:nvSpPr>
          <p:cNvPr id="10" name="AutoShape 18"/>
          <p:cNvSpPr>
            <a:spLocks noChangeArrowheads="1"/>
          </p:cNvSpPr>
          <p:nvPr/>
        </p:nvSpPr>
        <p:spPr bwMode="auto">
          <a:xfrm>
            <a:off x="1752600" y="838200"/>
            <a:ext cx="5410200" cy="1352884"/>
          </a:xfrm>
          <a:prstGeom prst="cloudCallout">
            <a:avLst>
              <a:gd name="adj1" fmla="val -23208"/>
              <a:gd name="adj2" fmla="val 87139"/>
            </a:avLst>
          </a:prstGeom>
          <a:solidFill>
            <a:srgbClr val="FFFF66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   Theo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em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, x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sẽ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bằng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bao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nhiêu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615459990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939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93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8" dur="2000" fill="hold"/>
                                        <p:tgtEl>
                                          <p:spTgt spid="25088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397" grpId="0"/>
      <p:bldP spid="59398" grpId="0"/>
      <p:bldP spid="250888" grpId="0" build="allAtOnce"/>
      <p:bldP spid="9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0418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0419" name="Text Box 3"/>
          <p:cNvSpPr txBox="1">
            <a:spLocks noChangeArrowheads="1"/>
          </p:cNvSpPr>
          <p:nvPr/>
        </p:nvSpPr>
        <p:spPr bwMode="auto">
          <a:xfrm>
            <a:off x="2590800" y="838200"/>
            <a:ext cx="4343400" cy="366713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eaLnBrk="0" hangingPunct="0">
              <a:spcBef>
                <a:spcPct val="50000"/>
              </a:spcBef>
            </a:pPr>
            <a:endParaRPr lang="en-US" b="0"/>
          </a:p>
        </p:txBody>
      </p:sp>
      <p:sp>
        <p:nvSpPr>
          <p:cNvPr id="251911" name="Text Box 7"/>
          <p:cNvSpPr txBox="1">
            <a:spLocks noChangeArrowheads="1"/>
          </p:cNvSpPr>
          <p:nvPr/>
        </p:nvSpPr>
        <p:spPr bwMode="auto">
          <a:xfrm>
            <a:off x="3086100" y="4520625"/>
            <a:ext cx="544830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B.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Sai</a:t>
            </a:r>
            <a:endParaRPr lang="en-US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0423" name="Text Box 8"/>
          <p:cNvSpPr txBox="1">
            <a:spLocks noChangeArrowheads="1"/>
          </p:cNvSpPr>
          <p:nvPr/>
        </p:nvSpPr>
        <p:spPr bwMode="auto">
          <a:xfrm>
            <a:off x="3048000" y="3962400"/>
            <a:ext cx="4495800" cy="5794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3200" b="1" dirty="0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A. </a:t>
            </a:r>
            <a:r>
              <a:rPr lang="en-US" sz="3200" b="1" dirty="0" err="1">
                <a:solidFill>
                  <a:srgbClr val="0000CC"/>
                </a:solidFill>
                <a:latin typeface="Times New Roman" pitchFamily="18" charset="0"/>
                <a:cs typeface="Times New Roman" pitchFamily="18" charset="0"/>
              </a:rPr>
              <a:t>Đúng</a:t>
            </a:r>
            <a:endParaRPr lang="en-US" sz="3200" b="1" dirty="0">
              <a:solidFill>
                <a:srgbClr val="0000CC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0424" name="Picture 10" descr="WhitecornerFlower">
            <a:hlinkClick r:id="" action="ppaction://noaction"/>
          </p:cNvPr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0"/>
            <a:ext cx="1371600" cy="1371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AutoShape 18"/>
          <p:cNvSpPr>
            <a:spLocks noChangeArrowheads="1"/>
          </p:cNvSpPr>
          <p:nvPr/>
        </p:nvSpPr>
        <p:spPr bwMode="auto">
          <a:xfrm>
            <a:off x="1066800" y="762000"/>
            <a:ext cx="7315200" cy="1447800"/>
          </a:xfrm>
          <a:prstGeom prst="cloudCallout">
            <a:avLst>
              <a:gd name="adj1" fmla="val -23208"/>
              <a:gd name="adj2" fmla="val 87139"/>
            </a:avLst>
          </a:prstGeom>
          <a:solidFill>
            <a:srgbClr val="FFFF66"/>
          </a:solidFill>
          <a:ln w="9525">
            <a:solidFill>
              <a:srgbClr val="FF3300"/>
            </a:solidFill>
            <a:round/>
            <a:headEnd/>
            <a:tailEnd/>
          </a:ln>
          <a:effectLst/>
        </p:spPr>
        <p:txBody>
          <a:bodyPr/>
          <a:lstStyle/>
          <a:p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Hãy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chọn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đáp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án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phù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 </a:t>
            </a:r>
            <a:r>
              <a:rPr lang="en-US" sz="3200" b="1" dirty="0" err="1">
                <a:solidFill>
                  <a:srgbClr val="000099"/>
                </a:solidFill>
                <a:latin typeface="Times New Roman" pitchFamily="18" charset="0"/>
              </a:rPr>
              <a:t>hợp</a:t>
            </a:r>
            <a:r>
              <a:rPr lang="en-US" sz="3200" b="1" dirty="0">
                <a:solidFill>
                  <a:srgbClr val="000099"/>
                </a:solidFill>
                <a:latin typeface="Times New Roman" pitchFamily="18" charset="0"/>
              </a:rPr>
              <a:t>:</a:t>
            </a:r>
          </a:p>
        </p:txBody>
      </p:sp>
      <p:sp>
        <p:nvSpPr>
          <p:cNvPr id="10" name="Oval 6"/>
          <p:cNvSpPr>
            <a:spLocks noChangeArrowheads="1"/>
          </p:cNvSpPr>
          <p:nvPr/>
        </p:nvSpPr>
        <p:spPr bwMode="auto">
          <a:xfrm>
            <a:off x="4038600" y="2209800"/>
            <a:ext cx="3276600" cy="1676400"/>
          </a:xfrm>
          <a:prstGeom prst="ellipse">
            <a:avLst/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x - 3 = 3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           x = 3 - 3</a:t>
            </a:r>
          </a:p>
          <a:p>
            <a:pPr algn="ctr"/>
            <a:r>
              <a:rPr lang="en-US" sz="3600" b="1" dirty="0">
                <a:solidFill>
                  <a:srgbClr val="FF0000"/>
                </a:solidFill>
                <a:latin typeface="Times New Roman" pitchFamily="18" charset="0"/>
              </a:rPr>
              <a:t>      x = 0</a:t>
            </a:r>
          </a:p>
        </p:txBody>
      </p:sp>
    </p:spTree>
    <p:extLst>
      <p:ext uri="{BB962C8B-B14F-4D97-AF65-F5344CB8AC3E}">
        <p14:creationId xmlns:p14="http://schemas.microsoft.com/office/powerpoint/2010/main" val="2601613072"/>
      </p:ext>
    </p:extLst>
  </p:cSld>
  <p:clrMapOvr>
    <a:masterClrMapping/>
  </p:clrMapOvr>
  <p:transition>
    <p:comb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900" decel="100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arrow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1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251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60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2" dur="2000" fill="hold"/>
                                        <p:tgtEl>
                                          <p:spTgt spid="2519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rgbClr val="FF0066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51911" grpId="0" build="allAtOnce"/>
      <p:bldP spid="60423" grpId="0"/>
      <p:bldP spid="10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</TotalTime>
  <Words>464</Words>
  <Application>Microsoft Office PowerPoint</Application>
  <PresentationFormat>On-screen Show (4:3)</PresentationFormat>
  <Paragraphs>99</Paragraphs>
  <Slides>11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Times New Roman</vt:lpstr>
      <vt:lpstr>VNI-Times</vt:lpstr>
      <vt:lpstr>Office Theme</vt:lpstr>
      <vt:lpstr>PowerPoint Presentation</vt:lpstr>
      <vt:lpstr>PowerPoint Presentation</vt:lpstr>
      <vt:lpstr>Bài 1: Tìm y</vt:lpstr>
      <vt:lpstr>PowerPoint Presentation</vt:lpstr>
      <vt:lpstr>PowerPoint Presentation</vt:lpstr>
      <vt:lpstr>Baøi 4 :  Có một số lít dầu đựng trong 6 can, mỗi can 3 lít. Hỏi có tất cả bao nhiêu lít dầu ? 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Administrator_PC</dc:creator>
  <cp:lastModifiedBy>Admin</cp:lastModifiedBy>
  <cp:revision>7</cp:revision>
  <dcterms:created xsi:type="dcterms:W3CDTF">2020-05-12T11:19:18Z</dcterms:created>
  <dcterms:modified xsi:type="dcterms:W3CDTF">2021-02-22T05:14:45Z</dcterms:modified>
</cp:coreProperties>
</file>