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BFEC9-D3D4-40D6-9E3B-4AC19C61E30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BC89-A2FE-4D27-A653-D53BBAA8E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B870C7-80A9-482D-BE4C-D7F360CECAF7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778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778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BC941087-4D66-48BF-B23E-E9F049043031}" type="slidenum">
              <a:rPr lang="en-US" sz="1200" b="0"/>
              <a:pPr algn="r"/>
              <a:t>7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792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4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6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78EE-F02A-4830-ACC2-16CD65ED9EB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C1F0-0A49-4E32-9CD5-4C7C1D22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473" y="617977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522" y="56284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1372" y="2857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367" y="762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" y="6096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6096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4915" y="64337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135" y="1143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517" y="1143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075" y="1676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186703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186703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092" y="621441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242" y="5638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5638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1395" y="5638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05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505" y="4495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075" y="5105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0550" y="621441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3408875" y="1219200"/>
            <a:ext cx="26244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cap="none" spc="0" dirty="0" err="1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`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0632" y="2967335"/>
            <a:ext cx="748275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 129)</a:t>
            </a:r>
          </a:p>
        </p:txBody>
      </p:sp>
    </p:spTree>
    <p:extLst>
      <p:ext uri="{BB962C8B-B14F-4D97-AF65-F5344CB8AC3E}">
        <p14:creationId xmlns:p14="http://schemas.microsoft.com/office/powerpoint/2010/main" val="217239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90800" y="838200"/>
            <a:ext cx="434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0"/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1524000" y="990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48" name="Text Box 10"/>
          <p:cNvSpPr txBox="1">
            <a:spLocks noChangeArrowheads="1"/>
          </p:cNvSpPr>
          <p:nvPr/>
        </p:nvSpPr>
        <p:spPr bwMode="auto">
          <a:xfrm>
            <a:off x="1676400" y="3072825"/>
            <a:ext cx="617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1676400" y="3733800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50" name="Text Box 12"/>
          <p:cNvSpPr txBox="1">
            <a:spLocks noChangeArrowheads="1"/>
          </p:cNvSpPr>
          <p:nvPr/>
        </p:nvSpPr>
        <p:spPr bwMode="auto">
          <a:xfrm>
            <a:off x="1676400" y="4343400"/>
            <a:ext cx="5319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51" name="Picture 10" descr="WhitecornerFlowe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1752600" y="933116"/>
            <a:ext cx="5410200" cy="1352884"/>
          </a:xfrm>
          <a:prstGeom prst="cloudCallout">
            <a:avLst>
              <a:gd name="adj1" fmla="val -23208"/>
              <a:gd name="adj2" fmla="val 87139"/>
            </a:avLst>
          </a:prstGeom>
          <a:solidFill>
            <a:srgbClr val="FF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  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bị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chia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ta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lấy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152657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52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10599" cy="6324600"/>
          </a:xfrm>
        </p:spPr>
      </p:pic>
      <p:sp>
        <p:nvSpPr>
          <p:cNvPr id="5" name="Rectangle 4"/>
          <p:cNvSpPr/>
          <p:nvPr/>
        </p:nvSpPr>
        <p:spPr>
          <a:xfrm>
            <a:off x="2271126" y="2362200"/>
            <a:ext cx="50440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</a:p>
        </p:txBody>
      </p:sp>
      <p:pic>
        <p:nvPicPr>
          <p:cNvPr id="6" name="Picture 5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685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7194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8313" y="685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1361" y="130665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0738" y="127548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4122" y="1828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572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4334" y="4572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61962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5105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759" y="5105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IC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6650" y="5759161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108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90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bị chia ta làm như thế nào?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bị chia ta lấy thương nhân với số chia.</a:t>
            </a:r>
          </a:p>
        </p:txBody>
      </p:sp>
      <p:pic>
        <p:nvPicPr>
          <p:cNvPr id="6" name="Picture 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91" y="6019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91" y="531495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68123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191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5" y="4191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4186" y="4811857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31495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609859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3102" y="5867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590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3429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Tìm 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a) y : 2 =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546876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b) y : 3 =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3962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c) y : 3 =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636" y="2133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      = 3 x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418" y="2743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      =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 : 2 =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2133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      = 5 x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743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      = 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352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15 : 3 =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4495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      = 1 x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8564" y="5105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  y       =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5562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: 3 =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2089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Muốn tìm số bị chia ta lấy thương nhân với số chia.</a:t>
            </a:r>
          </a:p>
        </p:txBody>
      </p:sp>
      <p:pic>
        <p:nvPicPr>
          <p:cNvPr id="17" name="Picture 1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2078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762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3152" y="6096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93" y="67541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7550" y="518091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8575" y="518091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4692937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411" y="504536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148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058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 : Tìm 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2 =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1219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b)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2 =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c)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4 =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657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d)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4 =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80397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4 + 2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408373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048000"/>
            <a:ext cx="308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 – 2 =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1803974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2600" y="241414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6964" y="2979293"/>
            <a:ext cx="308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 :  2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4414397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5 + 4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499917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964" y="5583947"/>
            <a:ext cx="308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 – 4 = 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424814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62600" y="4832917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0873" y="5417692"/>
            <a:ext cx="308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 :  4 = 5</a:t>
            </a:r>
          </a:p>
        </p:txBody>
      </p:sp>
      <p:pic>
        <p:nvPicPr>
          <p:cNvPr id="21" name="Picture 2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8704" y="618286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615315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2018" y="5876334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6729" y="5876334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4833" y="6228759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9150" y="9799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9799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725" y="51435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628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152400" y="11430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thích hợp vào ô trống: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96016"/>
              </p:ext>
            </p:extLst>
          </p:nvPr>
        </p:nvGraphicFramePr>
        <p:xfrm>
          <a:off x="228601" y="2209800"/>
          <a:ext cx="8610599" cy="28222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22238312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46067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5170724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704922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6884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8465135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958778412"/>
                    </a:ext>
                  </a:extLst>
                </a:gridCol>
              </a:tblGrid>
              <a:tr h="940753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err="1">
                          <a:solidFill>
                            <a:srgbClr val="0000CC"/>
                          </a:solidFill>
                        </a:rPr>
                        <a:t>Số</a:t>
                      </a:r>
                      <a:r>
                        <a:rPr lang="en-US" sz="3600" b="0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3600" b="0" baseline="0" dirty="0" err="1">
                          <a:solidFill>
                            <a:srgbClr val="0000CC"/>
                          </a:solidFill>
                        </a:rPr>
                        <a:t>bị</a:t>
                      </a:r>
                      <a:r>
                        <a:rPr lang="en-US" sz="3600" b="0" baseline="0" dirty="0">
                          <a:solidFill>
                            <a:srgbClr val="0000CC"/>
                          </a:solidFill>
                        </a:rPr>
                        <a:t> chia</a:t>
                      </a:r>
                      <a:endParaRPr lang="en-US" sz="3600" b="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rgbClr val="0000CC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rgbClr val="0000CC"/>
                          </a:solidFill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rgbClr val="0000CC"/>
                          </a:solidFill>
                        </a:rPr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891524"/>
                  </a:ext>
                </a:extLst>
              </a:tr>
              <a:tr h="94075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</a:rPr>
                        <a:t>Số</a:t>
                      </a:r>
                      <a:r>
                        <a:rPr lang="en-US" sz="3600" baseline="0" dirty="0">
                          <a:solidFill>
                            <a:srgbClr val="0000CC"/>
                          </a:solidFill>
                        </a:rPr>
                        <a:t> chia</a:t>
                      </a:r>
                      <a:endParaRPr lang="en-US" sz="360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 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120646"/>
                  </a:ext>
                </a:extLst>
              </a:tr>
              <a:tr h="94075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</a:rPr>
                        <a:t>Thương</a:t>
                      </a:r>
                      <a:endParaRPr lang="en-US" sz="360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31133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19400" y="42672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8072" y="23622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2672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7872" y="24384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2335" y="41910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45272" y="2362200"/>
            <a:ext cx="8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5315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9150" y="621289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460" y="5723659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4136" y="550804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711" y="5860473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0025" y="5716732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4350" y="621289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621289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7095" y="621289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0575" y="86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083" y="-3463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134" y="5334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031" y="-3463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159" y="1385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734" y="359353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IC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1925" y="-7013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0876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2667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Baøi</a:t>
            </a:r>
            <a:r>
              <a:rPr lang="en-US" alt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 can,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can 3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600200" y="914400"/>
            <a:ext cx="56197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696200" y="9144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68" name="Picture 27" descr="BT02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CC1F0"/>
              </a:clrFrom>
              <a:clrTo>
                <a:srgbClr val="ACC1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1136637" y="8692070"/>
            <a:ext cx="545518" cy="66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0" y="1447800"/>
            <a:ext cx="838200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5029200" y="14478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scontent.fhan4-1.fna.fbcdn.net/v/t1.15752-9/53488065_549734485516238_6438987929049104384_n.jpg?_nc_cat=105&amp;_nc_oc=AQnVr8O6KLxcmtUmSO3foyKlQBLuqFYPOQ_ULEwDrmhZ2DKTvfPrMNPPcw482CqshulCMebAGFCmPtPC7_1MpMXp&amp;_nc_ht=scontent.fhan4-1.fna&amp;oh=3978fbfb44730db8de152d8480506e00&amp;oe=5CDE68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2138" y="370794"/>
            <a:ext cx="220980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752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445368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can   : 3 lít dầu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599" y="3041315"/>
            <a:ext cx="418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can   : .... lít dầu 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19336" y="3962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6274" y="4697473"/>
            <a:ext cx="5114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tất cả số lít dầu là: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4937" y="5295810"/>
            <a:ext cx="5114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3 x 6 = 18 (l dầu)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71737" y="5880585"/>
            <a:ext cx="5114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18 (l dầu)</a:t>
            </a:r>
          </a:p>
        </p:txBody>
      </p:sp>
      <p:pic>
        <p:nvPicPr>
          <p:cNvPr id="22" name="Picture 21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473" y="617977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62975" y="517573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3375" y="517573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7721" y="573167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617977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62975" y="617977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IC0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474771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9175871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11" grpId="0" animBg="1"/>
      <p:bldP spid="21512" grpId="0" animBg="1"/>
      <p:bldP spid="21538" grpId="0" animBg="1"/>
      <p:bldP spid="21543" grpId="0" animBg="1"/>
      <p:bldP spid="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7"/>
          <p:cNvSpPr txBox="1">
            <a:spLocks noChangeArrowheads="1"/>
          </p:cNvSpPr>
          <p:nvPr/>
        </p:nvSpPr>
        <p:spPr bwMode="auto">
          <a:xfrm>
            <a:off x="1752600" y="24384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 </a:t>
            </a:r>
          </a:p>
        </p:txBody>
      </p:sp>
      <p:sp>
        <p:nvSpPr>
          <p:cNvPr id="58371" name="Text Box 8"/>
          <p:cNvSpPr txBox="1">
            <a:spLocks noChangeArrowheads="1"/>
          </p:cNvSpPr>
          <p:nvPr/>
        </p:nvSpPr>
        <p:spPr bwMode="auto">
          <a:xfrm>
            <a:off x="0" y="3962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/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4648200" y="4495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 </a:t>
            </a:r>
          </a:p>
        </p:txBody>
      </p:sp>
      <p:pic>
        <p:nvPicPr>
          <p:cNvPr id="248837" name="Picture 5" descr="Gif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61722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8" name="Picture 6" descr="Gif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6238875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9" name="Picture 7" descr="Presen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6963" y="5934075"/>
            <a:ext cx="9906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8840" name="AutoShape 8"/>
          <p:cNvSpPr>
            <a:spLocks noChangeArrowheads="1"/>
          </p:cNvSpPr>
          <p:nvPr/>
        </p:nvSpPr>
        <p:spPr bwMode="auto">
          <a:xfrm>
            <a:off x="1762125" y="5334000"/>
            <a:ext cx="1752600" cy="762000"/>
          </a:xfrm>
          <a:prstGeom prst="wedgeEllipseCallout">
            <a:avLst>
              <a:gd name="adj1" fmla="val -46741"/>
              <a:gd name="adj2" fmla="val 66042"/>
            </a:avLst>
          </a:prstGeom>
          <a:solidFill>
            <a:srgbClr val="FF0000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Hoan hô bạn nào!</a:t>
            </a:r>
          </a:p>
        </p:txBody>
      </p:sp>
      <p:sp>
        <p:nvSpPr>
          <p:cNvPr id="248841" name="AutoShape 9"/>
          <p:cNvSpPr>
            <a:spLocks noChangeArrowheads="1"/>
          </p:cNvSpPr>
          <p:nvPr/>
        </p:nvSpPr>
        <p:spPr bwMode="auto">
          <a:xfrm>
            <a:off x="4019550" y="5353050"/>
            <a:ext cx="2057400" cy="762000"/>
          </a:xfrm>
          <a:prstGeom prst="wedgeEllipseCallout">
            <a:avLst>
              <a:gd name="adj1" fmla="val -39815"/>
              <a:gd name="adj2" fmla="val 66042"/>
            </a:avLst>
          </a:prstGeom>
          <a:solidFill>
            <a:srgbClr val="FF0000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Em rất thông minh</a:t>
            </a:r>
            <a:endParaRPr lang="en-US" sz="1000">
              <a:solidFill>
                <a:srgbClr val="FFFF00"/>
              </a:solidFill>
            </a:endParaRPr>
          </a:p>
        </p:txBody>
      </p:sp>
      <p:sp>
        <p:nvSpPr>
          <p:cNvPr id="248842" name="AutoShape 10"/>
          <p:cNvSpPr>
            <a:spLocks noChangeArrowheads="1"/>
          </p:cNvSpPr>
          <p:nvPr/>
        </p:nvSpPr>
        <p:spPr bwMode="auto">
          <a:xfrm>
            <a:off x="6791325" y="4962525"/>
            <a:ext cx="1752600" cy="1219200"/>
          </a:xfrm>
          <a:prstGeom prst="wedgeEllipseCallout">
            <a:avLst>
              <a:gd name="adj1" fmla="val -45926"/>
              <a:gd name="adj2" fmla="val 54556"/>
            </a:avLst>
          </a:prstGeom>
          <a:solidFill>
            <a:srgbClr val="FF0000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Em nhận được một món quà</a:t>
            </a:r>
            <a:endParaRPr lang="en-US" sz="1000">
              <a:solidFill>
                <a:srgbClr val="FFFF00"/>
              </a:solidFill>
            </a:endParaRPr>
          </a:p>
        </p:txBody>
      </p:sp>
      <p:pic>
        <p:nvPicPr>
          <p:cNvPr id="58379" name="Picture 8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88" y="-42863"/>
            <a:ext cx="1371601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Picture 11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0" y="0"/>
            <a:ext cx="15240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1" name="Picture 10" descr="WhitecornerFlow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632450"/>
            <a:ext cx="152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2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81913" y="5659218"/>
            <a:ext cx="14478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257800" y="990600"/>
            <a:ext cx="38862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0000CC"/>
                </a:solidFill>
              </a:rPr>
              <a:t>TRÒ CHƠI: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FF0000"/>
                </a:solidFill>
              </a:rPr>
              <a:t>“Ô SỐ </a:t>
            </a:r>
          </a:p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FF0000"/>
                </a:solidFill>
              </a:rPr>
              <a:t>MAY MẮN” </a:t>
            </a:r>
          </a:p>
        </p:txBody>
      </p:sp>
      <p:sp>
        <p:nvSpPr>
          <p:cNvPr id="5838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775" y="2133600"/>
            <a:ext cx="1447800" cy="2057400"/>
          </a:xfrm>
          <a:prstGeom prst="actionButtonDocument">
            <a:avLst/>
          </a:prstGeom>
          <a:gradFill rotWithShape="1">
            <a:gsLst>
              <a:gs pos="0">
                <a:srgbClr val="CC0066"/>
              </a:gs>
              <a:gs pos="100000">
                <a:srgbClr val="00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4400">
                <a:solidFill>
                  <a:srgbClr val="FFFF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5838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14538" y="2133600"/>
            <a:ext cx="1414462" cy="2057400"/>
          </a:xfrm>
          <a:prstGeom prst="actionButtonDocument">
            <a:avLst/>
          </a:prstGeom>
          <a:gradFill rotWithShape="1">
            <a:gsLst>
              <a:gs pos="0">
                <a:srgbClr val="00CC00"/>
              </a:gs>
              <a:gs pos="100000">
                <a:srgbClr val="99CC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4400">
              <a:solidFill>
                <a:srgbClr val="FFFF00"/>
              </a:solidFill>
              <a:latin typeface="VNI-Times" pitchFamily="2" charset="0"/>
            </a:endParaRPr>
          </a:p>
        </p:txBody>
      </p:sp>
      <p:sp>
        <p:nvSpPr>
          <p:cNvPr id="248850" name="Text Box 1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09600" y="282892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48851" name="Text Box 1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57400" y="2833688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</a:rPr>
              <a:t> 2</a:t>
            </a:r>
          </a:p>
        </p:txBody>
      </p:sp>
      <p:sp>
        <p:nvSpPr>
          <p:cNvPr id="5838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5675" y="2133600"/>
            <a:ext cx="1371600" cy="2057400"/>
          </a:xfrm>
          <a:prstGeom prst="actionButtonDocument">
            <a:avLst/>
          </a:prstGeom>
          <a:gradFill rotWithShape="1">
            <a:gsLst>
              <a:gs pos="0">
                <a:srgbClr val="CC0066"/>
              </a:gs>
              <a:gs pos="100000">
                <a:srgbClr val="00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4400">
                <a:solidFill>
                  <a:srgbClr val="FFFF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248853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81400" y="28289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3</a:t>
            </a:r>
          </a:p>
        </p:txBody>
      </p:sp>
      <p:pic>
        <p:nvPicPr>
          <p:cNvPr id="58390" name="Picture 22" descr="sun14[1]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3225" y="290513"/>
            <a:ext cx="15875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1290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8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8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8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8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4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5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8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4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5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8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4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53"/>
                  </p:tgtEl>
                </p:cond>
              </p:nextCondLst>
            </p:seq>
          </p:childTnLst>
        </p:cTn>
      </p:par>
    </p:tnLst>
    <p:bldLst>
      <p:bldP spid="248840" grpId="0" animBg="1"/>
      <p:bldP spid="248841" grpId="0" animBg="1"/>
      <p:bldP spid="248842" grpId="0" animBg="1"/>
      <p:bldP spid="248850" grpId="0"/>
      <p:bldP spid="248851" grpId="0"/>
      <p:bldP spid="2488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590800" y="838200"/>
            <a:ext cx="434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0"/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1676400" y="1026855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>
              <a:spcBef>
                <a:spcPct val="50000"/>
              </a:spcBef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3429000" y="3453825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  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3429000" y="4068762"/>
            <a:ext cx="2419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  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429000" y="4673025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  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9         </a:t>
            </a:r>
          </a:p>
        </p:txBody>
      </p:sp>
      <p:pic>
        <p:nvPicPr>
          <p:cNvPr id="59400" name="Picture 10" descr="WhitecornerFlowe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10000" y="2286000"/>
            <a:ext cx="3124200" cy="1066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 : 3 = 3</a:t>
            </a: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1752600" y="838200"/>
            <a:ext cx="5410200" cy="1352884"/>
          </a:xfrm>
          <a:prstGeom prst="cloudCallout">
            <a:avLst>
              <a:gd name="adj1" fmla="val -23208"/>
              <a:gd name="adj2" fmla="val 87139"/>
            </a:avLst>
          </a:prstGeom>
          <a:solidFill>
            <a:srgbClr val="FF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   Theo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, x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sẽ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bao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nhiêu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545999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250888" grpId="0" build="allAtOnce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90800" y="838200"/>
            <a:ext cx="434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0"/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3086100" y="4520625"/>
            <a:ext cx="5448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3048000" y="39624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24" name="Picture 10" descr="WhitecornerFlowe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1066800" y="762000"/>
            <a:ext cx="7315200" cy="1447800"/>
          </a:xfrm>
          <a:prstGeom prst="cloudCallout">
            <a:avLst>
              <a:gd name="adj1" fmla="val -23208"/>
              <a:gd name="adj2" fmla="val 87139"/>
            </a:avLst>
          </a:prstGeom>
          <a:solidFill>
            <a:srgbClr val="FFFF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Hãy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chọn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đáp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án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phù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</a:rPr>
              <a:t>hợp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038600" y="2209800"/>
            <a:ext cx="3276600" cy="1676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 - 3 = 3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          x = 3 - 3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    x = 0</a:t>
            </a:r>
          </a:p>
        </p:txBody>
      </p:sp>
    </p:spTree>
    <p:extLst>
      <p:ext uri="{BB962C8B-B14F-4D97-AF65-F5344CB8AC3E}">
        <p14:creationId xmlns:p14="http://schemas.microsoft.com/office/powerpoint/2010/main" val="260161307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1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51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1" grpId="0" build="allAtOnce"/>
      <p:bldP spid="60423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464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Bài 1: Tìm y</vt:lpstr>
      <vt:lpstr>PowerPoint Presentation</vt:lpstr>
      <vt:lpstr>PowerPoint Presentation</vt:lpstr>
      <vt:lpstr>Baøi 4 :  Có một số lít dầu đựng trong 6 can, mỗi can 3 lít. Hỏi có tất cả bao nhiêu lít dầu 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Administrator_PC</dc:creator>
  <cp:lastModifiedBy>Admin</cp:lastModifiedBy>
  <cp:revision>7</cp:revision>
  <dcterms:created xsi:type="dcterms:W3CDTF">2020-05-12T11:19:18Z</dcterms:created>
  <dcterms:modified xsi:type="dcterms:W3CDTF">2021-02-22T05:14:45Z</dcterms:modified>
</cp:coreProperties>
</file>