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2" r:id="rId3"/>
    <p:sldId id="261" r:id="rId4"/>
    <p:sldId id="306" r:id="rId5"/>
    <p:sldId id="298" r:id="rId6"/>
    <p:sldId id="292" r:id="rId7"/>
    <p:sldId id="293" r:id="rId8"/>
    <p:sldId id="294" r:id="rId9"/>
    <p:sldId id="295" r:id="rId10"/>
    <p:sldId id="286" r:id="rId11"/>
    <p:sldId id="304" r:id="rId12"/>
    <p:sldId id="305" r:id="rId13"/>
    <p:sldId id="267" r:id="rId14"/>
    <p:sldId id="266" r:id="rId15"/>
    <p:sldId id="268" r:id="rId16"/>
    <p:sldId id="278" r:id="rId17"/>
    <p:sldId id="279" r:id="rId18"/>
    <p:sldId id="277" r:id="rId19"/>
    <p:sldId id="280" r:id="rId20"/>
    <p:sldId id="276" r:id="rId21"/>
    <p:sldId id="281" r:id="rId22"/>
    <p:sldId id="30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629F3"/>
    <a:srgbClr val="3B3BE1"/>
    <a:srgbClr val="503DDF"/>
    <a:srgbClr val="990000"/>
    <a:srgbClr val="302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87ED-1FAC-493D-9B04-2B1325A9A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1323-223B-40A5-8A1C-2786DB909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F5A8-3B5F-423D-8971-1D0C5232F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6882C8-80A2-4D33-B8EC-C24B99A2C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0950-40A1-424C-9AC2-990825042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8CEE-2B4D-48C3-911B-C2C87CB56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5B8BE-1910-4CC2-8D32-6E56AD15D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8B3BF-2C5C-4BE8-8037-9A108DE12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B5866-6414-4923-80CC-2561601F9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1696-2D04-41FD-AE05-E43C051A4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DDE1-59F4-4A62-8243-63DAC067B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AEE4-78B3-4BB8-9391-6E8024A76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3933AC-A28C-4A76-ADD2-99D9CEB958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files.myopera.com/ahuy27/blog/hoang%20hon%200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4381500" y="2952750"/>
            <a:ext cx="422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7600" y="2209800"/>
          <a:ext cx="1524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2191817" imgH="1424635" progId="">
                  <p:embed/>
                </p:oleObj>
              </mc:Choice>
              <mc:Fallback>
                <p:oleObj name="Clip" r:id="rId3" imgW="2191817" imgH="1424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15240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25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943600"/>
            <a:ext cx="604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062" name="Picture 3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3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3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3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 bwMode="auto">
          <a:xfrm>
            <a:off x="0" y="5791200"/>
            <a:ext cx="8991600" cy="1066800"/>
          </a:xfrm>
          <a:prstGeom prst="rect">
            <a:avLst/>
          </a:prstGeom>
          <a:solidFill>
            <a:srgbClr val="00CC00">
              <a:alpha val="49000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55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495026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6858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29"/>
          <p:cNvSpPr txBox="1">
            <a:spLocks noChangeArrowheads="1"/>
          </p:cNvSpPr>
          <p:nvPr/>
        </p:nvSpPr>
        <p:spPr bwMode="auto">
          <a:xfrm>
            <a:off x="1133475" y="393412"/>
            <a:ext cx="6877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</a:p>
        </p:txBody>
      </p:sp>
      <p:sp>
        <p:nvSpPr>
          <p:cNvPr id="3087" name="Text Box 24"/>
          <p:cNvSpPr txBox="1">
            <a:spLocks noChangeArrowheads="1"/>
          </p:cNvSpPr>
          <p:nvPr/>
        </p:nvSpPr>
        <p:spPr bwMode="auto">
          <a:xfrm>
            <a:off x="1922677" y="3289300"/>
            <a:ext cx="583204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endParaRPr lang="en-US" altLang="en-US" sz="4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331346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gb" descr="http://files.myopera.com/ahuy27/blog/hoang%20hon%200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694083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Bác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mặt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xe</a:t>
            </a:r>
            <a:r>
              <a:rPr lang="en-US" sz="2400" b="1" dirty="0" smtClean="0">
                <a:solidFill>
                  <a:srgbClr val="0000FF"/>
                </a:solidFill>
              </a:rPr>
              <a:t> qua </a:t>
            </a:r>
            <a:r>
              <a:rPr lang="vi-VN" sz="2400" b="1" dirty="0" smtClean="0">
                <a:solidFill>
                  <a:srgbClr val="0000FF"/>
                </a:solidFill>
              </a:rPr>
              <a:t>ngọn </a:t>
            </a:r>
            <a:r>
              <a:rPr lang="en-US" sz="2400" b="1" dirty="0" err="1" smtClean="0">
                <a:solidFill>
                  <a:srgbClr val="0000FF"/>
                </a:solidFill>
              </a:rPr>
              <a:t>núi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40"/>
          <p:cNvSpPr>
            <a:spLocks noGrp="1" noChangeArrowheads="1"/>
          </p:cNvSpPr>
          <p:nvPr>
            <p:ph idx="1"/>
          </p:nvPr>
        </p:nvSpPr>
        <p:spPr bwMode="auto">
          <a:xfrm>
            <a:off x="-76200" y="304800"/>
            <a:ext cx="9220200" cy="5821363"/>
          </a:xfrm>
          <a:prstGeom prst="horizontalScroll">
            <a:avLst>
              <a:gd name="adj" fmla="val 12500"/>
            </a:avLst>
          </a:prstGeom>
          <a:solidFill>
            <a:srgbClr val="FCE1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thơ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sử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dụng</a:t>
            </a:r>
            <a:r>
              <a:rPr lang="en-US" sz="2800" b="1" dirty="0">
                <a:solidFill>
                  <a:srgbClr val="0000FF"/>
                </a:solidFill>
              </a:rPr>
              <a:t> 2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0000FF"/>
                </a:solidFill>
              </a:rPr>
              <a:t>nhân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hóa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b="1" u="sng" dirty="0" err="1">
                <a:solidFill>
                  <a:srgbClr val="0000FF"/>
                </a:solidFill>
              </a:rPr>
              <a:t>Cách</a:t>
            </a:r>
            <a:r>
              <a:rPr lang="en-US" sz="2800" b="1" u="sng" dirty="0">
                <a:solidFill>
                  <a:srgbClr val="0000FF"/>
                </a:solidFill>
              </a:rPr>
              <a:t> 1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Dùng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gọi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gọi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sự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vật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              con </a:t>
            </a:r>
            <a:r>
              <a:rPr lang="en-US" sz="2800" b="1" dirty="0" err="1">
                <a:solidFill>
                  <a:srgbClr val="0000FF"/>
                </a:solidFill>
              </a:rPr>
              <a:t>vật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u="sng" dirty="0" err="1">
                <a:solidFill>
                  <a:srgbClr val="0000FF"/>
                </a:solidFill>
              </a:rPr>
              <a:t>Cách</a:t>
            </a:r>
            <a:r>
              <a:rPr lang="en-US" sz="2800" b="1" u="sng" dirty="0">
                <a:solidFill>
                  <a:srgbClr val="0000FF"/>
                </a:solidFill>
              </a:rPr>
              <a:t> 2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Dùng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đặc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điểm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hoạt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động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             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sự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vật</a:t>
            </a:r>
            <a:r>
              <a:rPr lang="en-US" sz="2800" b="1" dirty="0">
                <a:solidFill>
                  <a:srgbClr val="0000FF"/>
                </a:solidFill>
              </a:rPr>
              <a:t>, con </a:t>
            </a:r>
            <a:r>
              <a:rPr lang="en-US" sz="2800" b="1" dirty="0" err="1">
                <a:solidFill>
                  <a:srgbClr val="0000FF"/>
                </a:solidFill>
              </a:rPr>
              <a:t>vật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2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897702"/>
              </p:ext>
            </p:extLst>
          </p:nvPr>
        </p:nvGraphicFramePr>
        <p:xfrm>
          <a:off x="122581" y="-1"/>
          <a:ext cx="9021418" cy="5943601"/>
        </p:xfrm>
        <a:graphic>
          <a:graphicData uri="http://schemas.openxmlformats.org/drawingml/2006/table">
            <a:tbl>
              <a:tblPr/>
              <a:tblGrid>
                <a:gridCol w="1503570"/>
                <a:gridCol w="1503570"/>
                <a:gridCol w="4176228"/>
                <a:gridCol w="1838050"/>
              </a:tblGrid>
              <a:tr h="1981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hay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  <a:tr h="802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Lúa 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chị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phất phơ bím tóc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lang="en-US" sz="2000" b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  <a:tr h="807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cậu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bá vai nhau thì thầm đứng học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2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Đàn cò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áo trắng ,khiêng nắng qua sông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7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Gió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cô gió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chăn mây trên đồng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Mặt trời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bác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đạp xe qua ngọn núi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15200" y="1981200"/>
            <a:ext cx="1828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Cách nhân hóa các sự vật, con vật như vậy thật hay và đẹp vì nó làm cho các sự vật con vật </a:t>
            </a:r>
            <a:r>
              <a:rPr lang="vi-VN" sz="2000" dirty="0" smtClean="0"/>
              <a:t>sinh </a:t>
            </a:r>
            <a:r>
              <a:rPr lang="vi-VN" sz="2000" dirty="0"/>
              <a:t>động hơn, gần gũi với con người hơn, đáng yêu hơn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15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" y="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</a:rPr>
              <a:t>	</a:t>
            </a:r>
            <a:r>
              <a:rPr lang="en-US" sz="3200" b="1" i="1" dirty="0" err="1" smtClean="0">
                <a:latin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tìm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được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bộ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phận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trả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lời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câu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Vì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sao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ta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tìm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như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thế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</a:rPr>
              <a:t>?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177" y="1070113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*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phận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trả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lời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“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?”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ta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phận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đứng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trước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773" y="2362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 err="1">
                <a:latin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</a:rPr>
              <a:t>Tìm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bộ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phận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trả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lời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câu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hỏi</a:t>
            </a:r>
            <a:r>
              <a:rPr lang="en-US" sz="3200" b="1" i="1" dirty="0">
                <a:latin typeface="Times New Roman" pitchFamily="18" charset="0"/>
              </a:rPr>
              <a:t> “</a:t>
            </a:r>
            <a:r>
              <a:rPr lang="en-US" sz="3200" b="1" i="1" dirty="0" err="1">
                <a:latin typeface="Times New Roman" pitchFamily="18" charset="0"/>
              </a:rPr>
              <a:t>Vì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sao</a:t>
            </a:r>
            <a:r>
              <a:rPr lang="en-US" sz="3200" b="1" i="1" dirty="0">
                <a:latin typeface="Times New Roman" pitchFamily="18" charset="0"/>
              </a:rPr>
              <a:t>?” </a:t>
            </a:r>
            <a:r>
              <a:rPr lang="en-US" sz="3200" b="1" i="1" dirty="0" err="1">
                <a:latin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câu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14300" y="3692387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a.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Đội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bóng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thắng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nhiều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thủ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giỏi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14300" y="4495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b.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Lai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phải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đóng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giả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Lợi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cứu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Lợi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khỏi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bị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giặc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bắt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0" y="-1295400"/>
            <a:ext cx="9147313" cy="8610600"/>
          </a:xfrm>
          <a:prstGeom prst="horizontalScroll">
            <a:avLst>
              <a:gd name="adj" fmla="val 12500"/>
            </a:avLst>
          </a:prstGeom>
          <a:solidFill>
            <a:srgbClr val="FCE1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200000"/>
              </a:lnSpc>
            </a:pPr>
            <a:r>
              <a:rPr lang="en-US" sz="2400" b="1" dirty="0"/>
              <a:t>           </a:t>
            </a:r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phận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 smtClean="0"/>
              <a:t>sao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phận</a:t>
            </a:r>
            <a:r>
              <a:rPr lang="en-US" sz="2800" b="1" dirty="0"/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800" b="1" dirty="0"/>
              <a:t>  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nguyên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hoặc</a:t>
            </a:r>
            <a:r>
              <a:rPr lang="en-US" sz="2800" b="1" dirty="0"/>
              <a:t> </a:t>
            </a:r>
            <a:r>
              <a:rPr lang="en-US" sz="2800" b="1" dirty="0" err="1"/>
              <a:t>lí</a:t>
            </a:r>
            <a:r>
              <a:rPr lang="en-US" sz="2800" b="1" dirty="0"/>
              <a:t> do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, </a:t>
            </a:r>
          </a:p>
          <a:p>
            <a:pPr algn="ctr">
              <a:lnSpc>
                <a:spcPct val="200000"/>
              </a:lnSpc>
            </a:pPr>
            <a:r>
              <a:rPr lang="en-US" sz="2800" b="1" dirty="0"/>
              <a:t>             </a:t>
            </a:r>
            <a:r>
              <a:rPr lang="en-US" sz="2800" b="1" dirty="0" err="1"/>
              <a:t>nó</a:t>
            </a:r>
            <a:r>
              <a:rPr lang="en-US" sz="2800" b="1" dirty="0"/>
              <a:t> </a:t>
            </a:r>
            <a:r>
              <a:rPr lang="en-US" sz="2800" b="1" dirty="0" err="1"/>
              <a:t>thường</a:t>
            </a:r>
            <a:r>
              <a:rPr lang="en-US" sz="2800" b="1" dirty="0"/>
              <a:t> </a:t>
            </a:r>
            <a:r>
              <a:rPr lang="en-US" sz="2800" b="1" dirty="0" err="1"/>
              <a:t>đứng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 (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       </a:t>
            </a:r>
          </a:p>
          <a:p>
            <a:pPr algn="ctr">
              <a:lnSpc>
                <a:spcPct val="200000"/>
              </a:lnSpc>
            </a:pPr>
            <a:r>
              <a:rPr lang="en-US" sz="2800" b="1" dirty="0"/>
              <a:t>                                 </a:t>
            </a:r>
            <a:r>
              <a:rPr lang="en-US" sz="2800" b="1" dirty="0" err="1"/>
              <a:t>đứng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do, </a:t>
            </a:r>
            <a:r>
              <a:rPr lang="en-US" sz="2800" b="1" dirty="0" err="1"/>
              <a:t>nhờ</a:t>
            </a:r>
            <a:r>
              <a:rPr lang="en-US" sz="2800" b="1" dirty="0"/>
              <a:t>, </a:t>
            </a:r>
            <a:r>
              <a:rPr lang="en-US" sz="2800" b="1" dirty="0" err="1"/>
              <a:t>bởi</a:t>
            </a:r>
            <a:r>
              <a:rPr lang="en-US" sz="2800" b="1" dirty="0"/>
              <a:t>, </a:t>
            </a:r>
            <a:r>
              <a:rPr lang="en-US" sz="2800" b="1" dirty="0" err="1"/>
              <a:t>bởi</a:t>
            </a:r>
            <a:r>
              <a:rPr lang="en-US" sz="2800" b="1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, </a:t>
            </a:r>
            <a:r>
              <a:rPr lang="en-US" sz="2800" b="1" dirty="0" err="1"/>
              <a:t>tại</a:t>
            </a:r>
            <a:r>
              <a:rPr lang="en-US" sz="2800" b="1" dirty="0"/>
              <a:t>,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,...)                                </a:t>
            </a:r>
          </a:p>
          <a:p>
            <a:pPr algn="ctr"/>
            <a:r>
              <a:rPr lang="en-US" sz="2400" b="1" dirty="0"/>
              <a:t>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0" grpId="0"/>
      <p:bldP spid="1537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54002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</a:rPr>
              <a:t> 2: </a:t>
            </a:r>
            <a:r>
              <a:rPr lang="en-US" sz="4000" b="1" dirty="0" err="1">
                <a:latin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bộ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990000"/>
                </a:solidFill>
                <a:latin typeface="Times New Roman" pitchFamily="18" charset="0"/>
              </a:rPr>
              <a:t>Vì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itchFamily="18" charset="0"/>
              </a:rPr>
              <a:t>sao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</a:rPr>
              <a:t>?”</a:t>
            </a:r>
            <a:r>
              <a:rPr lang="en-US" sz="40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30480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cười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ồ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vô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lí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3400" y="3886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b) Những chàng man-gát rất bình tĩnh vì họ thường là những người phi ngựa giỏi nhất.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7200" y="5257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c) Chị em Xô-phi đã về ngay vì nhớ lời mẹ dặn không được làm phiền người khác.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962400" y="3048000"/>
            <a:ext cx="548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vô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lí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quá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33400" y="3886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                                                               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phi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ngựa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giỏi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                                               </a:t>
            </a: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vì nhớ lời mẹ dặn không được làm phiền người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  <p:bldP spid="14353" grpId="0"/>
      <p:bldP spid="14354" grpId="0"/>
      <p:bldP spid="14354" grpId="1"/>
      <p:bldP spid="143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đọc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Hội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vật</a:t>
            </a:r>
            <a:r>
              <a:rPr lang="en-US" sz="3200" b="1" i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17526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-57150" y="3048000"/>
            <a:ext cx="8572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lúc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keo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chừng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chán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ngắt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4267200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c)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chúi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xuống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-57150" y="5328065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d)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thua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-16565" y="2286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a) </a:t>
            </a:r>
            <a:r>
              <a:rPr lang="en-US" sz="3200" b="1" dirty="0" err="1">
                <a:latin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6565" y="1447800"/>
            <a:ext cx="8153400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cũng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-33130" y="3505200"/>
            <a:ext cx="8153400" cy="22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cũng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trông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7" grpId="0"/>
      <p:bldP spid="276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857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chừng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ngắt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" y="1043263"/>
            <a:ext cx="8534400" cy="22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Lúc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keo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chừng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chán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ngắt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lăn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đánh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hăng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lớ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ngớ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chậm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chạp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-76200" y="388620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Lúc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keo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chừng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chán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ngắt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mọi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hăng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giỏi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tưởng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80" grpId="0"/>
      <p:bldP spid="286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313" y="762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c) </a:t>
            </a:r>
            <a:r>
              <a:rPr lang="en-US" sz="3200" b="1" dirty="0" err="1">
                <a:latin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chúi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xuống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6200" y="1219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chúi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xuống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3130" y="30480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chúi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xuống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đánh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lừa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5" grpId="0"/>
      <p:bldP spid="266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52400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d) </a:t>
            </a:r>
            <a:r>
              <a:rPr lang="en-US" sz="3200" b="1" dirty="0" err="1">
                <a:latin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Quắm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Đen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Ngũ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12192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thua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mắc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mưu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2743200"/>
            <a:ext cx="8991600" cy="22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thua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mưu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trí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kinh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nghiệm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lực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kém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2743200" y="152400"/>
            <a:ext cx="320675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600" b="1" i="1" dirty="0" err="1" smtClean="0">
                <a:latin typeface="Times New Roman" pitchFamily="18" charset="0"/>
              </a:rPr>
              <a:t>Ôn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bài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cũ</a:t>
            </a:r>
            <a:endParaRPr lang="en-US" sz="3600" b="1" i="1" dirty="0">
              <a:latin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</a:rPr>
              <a:t>*</a:t>
            </a:r>
            <a:r>
              <a:rPr lang="en-US" sz="2800" b="1" i="1" dirty="0" err="1">
                <a:solidFill>
                  <a:srgbClr val="990000"/>
                </a:solidFill>
              </a:rPr>
              <a:t>Chọn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chữ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cái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đặt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trước</a:t>
            </a:r>
            <a:r>
              <a:rPr lang="en-US" sz="2800" b="1" i="1" dirty="0">
                <a:solidFill>
                  <a:srgbClr val="990000"/>
                </a:solidFill>
              </a:rPr>
              <a:t> ý </a:t>
            </a:r>
            <a:r>
              <a:rPr lang="en-US" sz="2800" b="1" i="1" dirty="0" err="1">
                <a:solidFill>
                  <a:srgbClr val="990000"/>
                </a:solidFill>
              </a:rPr>
              <a:t>trả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lời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đúng</a:t>
            </a:r>
            <a:r>
              <a:rPr lang="en-US" sz="2800" b="1" i="1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1)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ngữ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chỉ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hoạt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nghệ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thuật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28700" y="3028122"/>
            <a:ext cx="520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a .  </a:t>
            </a:r>
            <a:r>
              <a:rPr lang="en-US" sz="2800" b="1" i="1" dirty="0" err="1">
                <a:latin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thơ</a:t>
            </a:r>
            <a:r>
              <a:rPr lang="en-US" sz="2800" b="1" i="1" dirty="0">
                <a:latin typeface="Times New Roman" pitchFamily="18" charset="0"/>
              </a:rPr>
              <a:t>, ca </a:t>
            </a:r>
            <a:r>
              <a:rPr lang="en-US" sz="2800" b="1" i="1" dirty="0" err="1">
                <a:latin typeface="Times New Roman" pitchFamily="18" charset="0"/>
              </a:rPr>
              <a:t>sĩ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ảo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thuật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52500" y="3909427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b. Quay </a:t>
            </a:r>
            <a:r>
              <a:rPr lang="en-US" sz="2800" b="1" i="1" dirty="0" err="1">
                <a:latin typeface="Times New Roman" pitchFamily="18" charset="0"/>
              </a:rPr>
              <a:t>phim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kịch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múa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48139" y="4559587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c. </a:t>
            </a:r>
            <a:r>
              <a:rPr lang="en-US" sz="2800" b="1" i="1" dirty="0" err="1">
                <a:latin typeface="Times New Roman" pitchFamily="18" charset="0"/>
              </a:rPr>
              <a:t>Kịch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nói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cải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lương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âm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nhạc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838200" y="2913822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i="1" dirty="0">
                <a:latin typeface="Times New Roman" pitchFamily="18" charset="0"/>
              </a:rPr>
              <a:t>a</a:t>
            </a:r>
          </a:p>
        </p:txBody>
      </p:sp>
      <p:pic>
        <p:nvPicPr>
          <p:cNvPr id="12" name="Picture 7" descr="cyworld01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863" y="2819400"/>
            <a:ext cx="11001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4" descr="GARDA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00400" y="5534025"/>
            <a:ext cx="303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4" descr="GARDA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2400" y="5715000"/>
            <a:ext cx="303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4" descr="GARDA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108700" y="5534025"/>
            <a:ext cx="303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  <p:bldP spid="82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ltGray">
          <a:xfrm rot="5400000">
            <a:off x="-17033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ltGray">
          <a:xfrm rot="5400000" flipH="1">
            <a:off x="-1536700" y="1765300"/>
            <a:ext cx="4032250" cy="446405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vi-VN" sz="2400">
              <a:cs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959306"/>
            <a:ext cx="91771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1.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Trong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các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câu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thơ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vi-VN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</a:t>
            </a:r>
            <a:r>
              <a:rPr lang="en-US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ên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câu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thơ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nào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không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dùng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hình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ảnh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nhân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hóa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2057400" y="1905000"/>
            <a:ext cx="5791200" cy="1001713"/>
            <a:chOff x="1296" y="1200"/>
            <a:chExt cx="3648" cy="631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gray">
            <a:xfrm>
              <a:off x="1872" y="1392"/>
              <a:ext cx="307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Trăng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nằm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ngủ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giữa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trời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mây</a:t>
              </a:r>
              <a:endParaRPr lang="en-U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5607" name="Group 7"/>
            <p:cNvGrpSpPr>
              <a:grpSpLocks/>
            </p:cNvGrpSpPr>
            <p:nvPr/>
          </p:nvGrpSpPr>
          <p:grpSpPr bwMode="auto">
            <a:xfrm>
              <a:off x="1296" y="1200"/>
              <a:ext cx="692" cy="631"/>
              <a:chOff x="1392" y="1200"/>
              <a:chExt cx="692" cy="631"/>
            </a:xfrm>
          </p:grpSpPr>
          <p:grpSp>
            <p:nvGrpSpPr>
              <p:cNvPr id="25608" name="Group 8"/>
              <p:cNvGrpSpPr>
                <a:grpSpLocks/>
              </p:cNvGrpSpPr>
              <p:nvPr/>
            </p:nvGrpSpPr>
            <p:grpSpPr bwMode="auto">
              <a:xfrm rot="-1583905">
                <a:off x="1392" y="1200"/>
                <a:ext cx="692" cy="631"/>
                <a:chOff x="2016" y="1920"/>
                <a:chExt cx="1680" cy="1680"/>
              </a:xfrm>
            </p:grpSpPr>
            <p:sp>
              <p:nvSpPr>
                <p:cNvPr id="2560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3921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561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gray">
              <a:xfrm>
                <a:off x="1625" y="1269"/>
                <a:ext cx="24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2590800" y="3048000"/>
            <a:ext cx="6553200" cy="1006475"/>
            <a:chOff x="1632" y="1920"/>
            <a:chExt cx="4128" cy="634"/>
          </a:xfrm>
        </p:grpSpPr>
        <p:sp>
          <p:nvSpPr>
            <p:cNvPr id="25613" name="AutoShape 13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200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Gió tinh nghịch cuốn trăng bay giữa trời</a:t>
              </a:r>
            </a:p>
          </p:txBody>
        </p: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25615" name="Group 15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25616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5617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5618" name="Text Box 18"/>
              <p:cNvSpPr txBox="1">
                <a:spLocks noChangeArrowheads="1"/>
              </p:cNvSpPr>
              <p:nvPr/>
            </p:nvSpPr>
            <p:spPr bwMode="gray">
              <a:xfrm>
                <a:off x="4071" y="2028"/>
                <a:ext cx="157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2514600" y="4191000"/>
            <a:ext cx="6400800" cy="1012825"/>
            <a:chOff x="1584" y="2640"/>
            <a:chExt cx="4032" cy="638"/>
          </a:xfrm>
        </p:grpSpPr>
        <p:sp>
          <p:nvSpPr>
            <p:cNvPr id="25620" name="AutoShape 20"/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Trăng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còn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say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với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giấc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mơ</a:t>
              </a:r>
              <a:endParaRPr lang="en-U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5621" name="Group 21"/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25622" name="Group 22"/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25623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5624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gray">
              <a:xfrm>
                <a:off x="2029" y="2640"/>
                <a:ext cx="229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2133600" y="5257800"/>
            <a:ext cx="6216650" cy="1019175"/>
            <a:chOff x="1344" y="3312"/>
            <a:chExt cx="3916" cy="642"/>
          </a:xfrm>
        </p:grpSpPr>
        <p:sp>
          <p:nvSpPr>
            <p:cNvPr id="25627" name="AutoShape 27"/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Gió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nhè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nhẹ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thổi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đôi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bờ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bóng</a:t>
              </a:r>
              <a:r>
                <a:rPr 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 i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mây</a:t>
              </a:r>
              <a:endParaRPr lang="en-U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5628" name="Group 28"/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25629" name="Group 29"/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25630" name="Oval 3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5631" name="Freeform 3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5632" name="Text Box 32"/>
              <p:cNvSpPr txBox="1">
                <a:spLocks noChangeArrowheads="1"/>
              </p:cNvSpPr>
              <p:nvPr/>
            </p:nvSpPr>
            <p:spPr bwMode="gray">
              <a:xfrm>
                <a:off x="2425" y="3312"/>
                <a:ext cx="25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d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1870" y="2650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25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762000" y="3511550"/>
            <a:ext cx="7696200" cy="831850"/>
            <a:chOff x="480" y="2208"/>
            <a:chExt cx="4848" cy="524"/>
          </a:xfrm>
        </p:grpSpPr>
        <p:sp>
          <p:nvSpPr>
            <p:cNvPr id="30723" name="Line 3"/>
            <p:cNvSpPr>
              <a:spLocks noChangeShapeType="1"/>
            </p:cNvSpPr>
            <p:nvPr/>
          </p:nvSpPr>
          <p:spPr bwMode="auto">
            <a:xfrm>
              <a:off x="945" y="2695"/>
              <a:ext cx="4383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gray">
            <a:xfrm>
              <a:off x="480" y="2208"/>
              <a:ext cx="557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gray">
            <a:xfrm>
              <a:off x="480" y="2208"/>
              <a:ext cx="557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gray">
            <a:xfrm>
              <a:off x="516" y="2242"/>
              <a:ext cx="485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gray">
            <a:xfrm>
              <a:off x="553" y="2276"/>
              <a:ext cx="484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gray">
            <a:xfrm>
              <a:off x="542" y="2265"/>
              <a:ext cx="436" cy="41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1154" y="2372"/>
              <a:ext cx="396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300">
                  <a:solidFill>
                    <a:schemeClr val="tx2"/>
                  </a:solidFill>
                  <a:cs typeface="Arial" charset="0"/>
                </a:rPr>
                <a:t>Phương là học sinh rất chăm chỉ.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gray">
            <a:xfrm>
              <a:off x="635" y="2304"/>
              <a:ext cx="23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838200" y="5334000"/>
            <a:ext cx="7856538" cy="831850"/>
            <a:chOff x="507" y="3316"/>
            <a:chExt cx="4949" cy="524"/>
          </a:xfrm>
        </p:grpSpPr>
        <p:sp>
          <p:nvSpPr>
            <p:cNvPr id="30736" name="Oval 16"/>
            <p:cNvSpPr>
              <a:spLocks noChangeArrowheads="1"/>
            </p:cNvSpPr>
            <p:nvPr/>
          </p:nvSpPr>
          <p:spPr bwMode="gray">
            <a:xfrm>
              <a:off x="507" y="3316"/>
              <a:ext cx="572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gray">
            <a:xfrm>
              <a:off x="507" y="3316"/>
              <a:ext cx="572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grpSp>
          <p:nvGrpSpPr>
            <p:cNvPr id="30738" name="Group 18"/>
            <p:cNvGrpSpPr>
              <a:grpSpLocks/>
            </p:cNvGrpSpPr>
            <p:nvPr/>
          </p:nvGrpSpPr>
          <p:grpSpPr bwMode="auto">
            <a:xfrm>
              <a:off x="528" y="3360"/>
              <a:ext cx="4928" cy="466"/>
              <a:chOff x="544" y="3350"/>
              <a:chExt cx="4928" cy="466"/>
            </a:xfrm>
          </p:grpSpPr>
          <p:sp>
            <p:nvSpPr>
              <p:cNvPr id="30739" name="Oval 19"/>
              <p:cNvSpPr>
                <a:spLocks noChangeArrowheads="1"/>
              </p:cNvSpPr>
              <p:nvPr/>
            </p:nvSpPr>
            <p:spPr bwMode="gray">
              <a:xfrm>
                <a:off x="544" y="335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gray">
              <a:xfrm>
                <a:off x="576" y="336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gray">
              <a:xfrm>
                <a:off x="571" y="3373"/>
                <a:ext cx="447" cy="41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>
                <a:off x="967" y="3805"/>
                <a:ext cx="4505" cy="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47" name="Text Box 27"/>
              <p:cNvSpPr txBox="1">
                <a:spLocks noChangeArrowheads="1"/>
              </p:cNvSpPr>
              <p:nvPr/>
            </p:nvSpPr>
            <p:spPr bwMode="auto">
              <a:xfrm>
                <a:off x="1182" y="3504"/>
                <a:ext cx="407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Phương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được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các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bạn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yêu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quý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vì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rất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chăm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sz="2300" dirty="0" err="1">
                    <a:solidFill>
                      <a:schemeClr val="tx2"/>
                    </a:solidFill>
                    <a:cs typeface="Arial" charset="0"/>
                  </a:rPr>
                  <a:t>chỉ</a:t>
                </a:r>
                <a:r>
                  <a:rPr lang="en-US" sz="23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</a:p>
            </p:txBody>
          </p:sp>
          <p:sp>
            <p:nvSpPr>
              <p:cNvPr id="30748" name="Text Box 28"/>
              <p:cNvSpPr txBox="1">
                <a:spLocks noChangeArrowheads="1"/>
              </p:cNvSpPr>
              <p:nvPr/>
            </p:nvSpPr>
            <p:spPr bwMode="gray">
              <a:xfrm>
                <a:off x="686" y="3375"/>
                <a:ext cx="23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cs typeface="Arial" charset="0"/>
                  </a:rPr>
                  <a:t>d</a:t>
                </a:r>
              </a:p>
            </p:txBody>
          </p:sp>
        </p:grpSp>
      </p:grp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762000" y="2590800"/>
            <a:ext cx="7688263" cy="831850"/>
            <a:chOff x="480" y="1632"/>
            <a:chExt cx="4843" cy="524"/>
          </a:xfrm>
        </p:grpSpPr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960" y="2090"/>
              <a:ext cx="4363" cy="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1173" y="1754"/>
              <a:ext cx="3947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300" dirty="0" err="1">
                  <a:solidFill>
                    <a:schemeClr val="tx2"/>
                  </a:solidFill>
                  <a:cs typeface="Arial" charset="0"/>
                </a:rPr>
                <a:t>Bố</a:t>
              </a:r>
              <a:r>
                <a:rPr lang="en-US" sz="23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300" dirty="0" err="1">
                  <a:solidFill>
                    <a:schemeClr val="tx2"/>
                  </a:solidFill>
                  <a:cs typeface="Arial" charset="0"/>
                </a:rPr>
                <a:t>mẹ</a:t>
              </a:r>
              <a:r>
                <a:rPr lang="en-US" sz="23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300" dirty="0" err="1">
                  <a:solidFill>
                    <a:schemeClr val="tx2"/>
                  </a:solidFill>
                  <a:cs typeface="Arial" charset="0"/>
                </a:rPr>
                <a:t>Phương</a:t>
              </a:r>
              <a:r>
                <a:rPr lang="en-US" sz="23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300" dirty="0" err="1">
                  <a:solidFill>
                    <a:schemeClr val="tx2"/>
                  </a:solidFill>
                  <a:cs typeface="Arial" charset="0"/>
                </a:rPr>
                <a:t>rất</a:t>
              </a:r>
              <a:r>
                <a:rPr lang="en-US" sz="23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300" dirty="0" err="1">
                  <a:solidFill>
                    <a:schemeClr val="tx2"/>
                  </a:solidFill>
                  <a:cs typeface="Arial" charset="0"/>
                </a:rPr>
                <a:t>tự</a:t>
              </a:r>
              <a:r>
                <a:rPr lang="en-US" sz="23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300" dirty="0" err="1">
                  <a:solidFill>
                    <a:schemeClr val="tx2"/>
                  </a:solidFill>
                  <a:cs typeface="Arial" charset="0"/>
                </a:rPr>
                <a:t>hào</a:t>
              </a:r>
              <a:r>
                <a:rPr lang="en-US" sz="23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300" dirty="0" err="1">
                  <a:solidFill>
                    <a:schemeClr val="tx2"/>
                  </a:solidFill>
                  <a:cs typeface="Arial" charset="0"/>
                </a:rPr>
                <a:t>về</a:t>
              </a:r>
              <a:r>
                <a:rPr lang="en-US" sz="2300" dirty="0">
                  <a:solidFill>
                    <a:schemeClr val="tx2"/>
                  </a:solidFill>
                  <a:cs typeface="Arial" charset="0"/>
                </a:rPr>
                <a:t> con.</a:t>
              </a:r>
            </a:p>
          </p:txBody>
        </p:sp>
        <p:grpSp>
          <p:nvGrpSpPr>
            <p:cNvPr id="30752" name="Group 32"/>
            <p:cNvGrpSpPr>
              <a:grpSpLocks/>
            </p:cNvGrpSpPr>
            <p:nvPr/>
          </p:nvGrpSpPr>
          <p:grpSpPr bwMode="auto">
            <a:xfrm>
              <a:off x="480" y="1632"/>
              <a:ext cx="554" cy="524"/>
              <a:chOff x="2016" y="912"/>
              <a:chExt cx="384" cy="384"/>
            </a:xfrm>
          </p:grpSpPr>
          <p:sp>
            <p:nvSpPr>
              <p:cNvPr id="30753" name="Text Box 33"/>
              <p:cNvSpPr txBox="1">
                <a:spLocks noChangeArrowheads="1"/>
              </p:cNvSpPr>
              <p:nvPr/>
            </p:nvSpPr>
            <p:spPr bwMode="gray">
              <a:xfrm>
                <a:off x="2128" y="960"/>
                <a:ext cx="155" cy="2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30754" name="Oval 34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55" name="Oval 35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56" name="Oval 36"/>
              <p:cNvSpPr>
                <a:spLocks noChangeArrowheads="1"/>
              </p:cNvSpPr>
              <p:nvPr/>
            </p:nvSpPr>
            <p:spPr bwMode="gray">
              <a:xfrm>
                <a:off x="2034" y="918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57" name="Oval 37"/>
              <p:cNvSpPr>
                <a:spLocks noChangeArrowheads="1"/>
              </p:cNvSpPr>
              <p:nvPr/>
            </p:nvSpPr>
            <p:spPr bwMode="gray">
              <a:xfrm>
                <a:off x="2040" y="936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58" name="Oval 38"/>
              <p:cNvSpPr>
                <a:spLocks noChangeArrowheads="1"/>
              </p:cNvSpPr>
              <p:nvPr/>
            </p:nvSpPr>
            <p:spPr bwMode="gray">
              <a:xfrm>
                <a:off x="2052" y="948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30759" name="Oval 39"/>
              <p:cNvSpPr>
                <a:spLocks noChangeArrowheads="1"/>
              </p:cNvSpPr>
              <p:nvPr/>
            </p:nvSpPr>
            <p:spPr bwMode="gray">
              <a:xfrm>
                <a:off x="2064" y="95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30760" name="Oval 40"/>
              <p:cNvSpPr>
                <a:spLocks noChangeArrowheads="1"/>
              </p:cNvSpPr>
              <p:nvPr/>
            </p:nvSpPr>
            <p:spPr bwMode="gray">
              <a:xfrm>
                <a:off x="2068" y="96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30761" name="Oval 41"/>
              <p:cNvSpPr>
                <a:spLocks noChangeArrowheads="1"/>
              </p:cNvSpPr>
              <p:nvPr/>
            </p:nvSpPr>
            <p:spPr bwMode="gray">
              <a:xfrm>
                <a:off x="2071" y="96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30762" name="Oval 42"/>
              <p:cNvSpPr>
                <a:spLocks noChangeArrowheads="1"/>
              </p:cNvSpPr>
              <p:nvPr/>
            </p:nvSpPr>
            <p:spPr bwMode="gray">
              <a:xfrm>
                <a:off x="2086" y="97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30763" name="Text Box 43"/>
            <p:cNvSpPr txBox="1">
              <a:spLocks noChangeArrowheads="1"/>
            </p:cNvSpPr>
            <p:nvPr/>
          </p:nvSpPr>
          <p:spPr bwMode="gray">
            <a:xfrm>
              <a:off x="640" y="172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30764" name="Group 44"/>
          <p:cNvGrpSpPr>
            <a:grpSpLocks/>
          </p:cNvGrpSpPr>
          <p:nvPr/>
        </p:nvGrpSpPr>
        <p:grpSpPr bwMode="auto">
          <a:xfrm>
            <a:off x="762000" y="4425950"/>
            <a:ext cx="7696200" cy="831850"/>
            <a:chOff x="480" y="2729"/>
            <a:chExt cx="4848" cy="524"/>
          </a:xfrm>
        </p:grpSpPr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>
              <a:off x="960" y="3190"/>
              <a:ext cx="4368" cy="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52" y="2854"/>
              <a:ext cx="3947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300">
                  <a:solidFill>
                    <a:schemeClr val="tx2"/>
                  </a:solidFill>
                  <a:cs typeface="Arial" charset="0"/>
                </a:rPr>
                <a:t>Phương mang chậu cây nhỏ xíu về nhà.</a:t>
              </a:r>
            </a:p>
          </p:txBody>
        </p:sp>
        <p:sp>
          <p:nvSpPr>
            <p:cNvPr id="30767" name="Text Box 47"/>
            <p:cNvSpPr txBox="1">
              <a:spLocks noChangeArrowheads="1"/>
            </p:cNvSpPr>
            <p:nvPr/>
          </p:nvSpPr>
          <p:spPr bwMode="gray">
            <a:xfrm>
              <a:off x="642" y="2817"/>
              <a:ext cx="223" cy="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gray">
            <a:xfrm>
              <a:off x="480" y="2729"/>
              <a:ext cx="554" cy="52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0769" name="Oval 49"/>
            <p:cNvSpPr>
              <a:spLocks noChangeArrowheads="1"/>
            </p:cNvSpPr>
            <p:nvPr/>
          </p:nvSpPr>
          <p:spPr bwMode="gray">
            <a:xfrm>
              <a:off x="480" y="2729"/>
              <a:ext cx="554" cy="5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0770" name="Oval 50"/>
            <p:cNvSpPr>
              <a:spLocks noChangeArrowheads="1"/>
            </p:cNvSpPr>
            <p:nvPr/>
          </p:nvSpPr>
          <p:spPr bwMode="gray">
            <a:xfrm>
              <a:off x="506" y="2737"/>
              <a:ext cx="482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0771" name="Oval 51"/>
            <p:cNvSpPr>
              <a:spLocks noChangeArrowheads="1"/>
            </p:cNvSpPr>
            <p:nvPr/>
          </p:nvSpPr>
          <p:spPr bwMode="gray">
            <a:xfrm>
              <a:off x="515" y="2784"/>
              <a:ext cx="481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0772" name="Oval 52"/>
            <p:cNvSpPr>
              <a:spLocks noChangeArrowheads="1"/>
            </p:cNvSpPr>
            <p:nvPr/>
          </p:nvSpPr>
          <p:spPr bwMode="gray">
            <a:xfrm>
              <a:off x="532" y="2800"/>
              <a:ext cx="433" cy="41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0773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74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75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76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30777" name="Text Box 57"/>
            <p:cNvSpPr txBox="1">
              <a:spLocks noChangeArrowheads="1"/>
            </p:cNvSpPr>
            <p:nvPr/>
          </p:nvSpPr>
          <p:spPr bwMode="gray">
            <a:xfrm>
              <a:off x="642" y="282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c</a:t>
              </a:r>
            </a:p>
          </p:txBody>
        </p:sp>
      </p:grp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0" y="2286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cs typeface="Arial" charset="0"/>
              </a:rPr>
              <a:t>2. </a:t>
            </a:r>
            <a:r>
              <a:rPr lang="en-US" sz="3200" b="1" dirty="0" err="1">
                <a:cs typeface="Arial" charset="0"/>
              </a:rPr>
              <a:t>Trong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các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câu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sau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câu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nào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là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câu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trả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lời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cho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câu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hỏi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vì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sao</a:t>
            </a:r>
            <a:r>
              <a:rPr lang="en-US" sz="3200" b="1" dirty="0">
                <a:cs typeface="Arial" charset="0"/>
              </a:rPr>
              <a:t>?</a:t>
            </a: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307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 descr="BA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BA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5625307" y="3394868"/>
            <a:ext cx="69088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BA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-3387724" y="3389312"/>
            <a:ext cx="68945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588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38307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543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Chúc các em chăm ngoan</a:t>
            </a:r>
            <a:r>
              <a:rPr lang="vi-VN" sz="3600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, học </a:t>
            </a:r>
            <a:r>
              <a:rPr lang="vi-VN" sz="3600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giỏi !</a:t>
            </a:r>
          </a:p>
        </p:txBody>
      </p:sp>
      <p:pic>
        <p:nvPicPr>
          <p:cNvPr id="31755" name="Picture 13" descr="Bauern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1" descr="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343400"/>
            <a:ext cx="6496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smiley_17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590800"/>
            <a:ext cx="31686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981200"/>
            <a:ext cx="129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1905000"/>
            <a:ext cx="12192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4572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2)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ngữ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chỉ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môn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nghệ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thuật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81000" y="18288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a. </a:t>
            </a:r>
            <a:r>
              <a:rPr lang="en-US" sz="2800" b="1" i="1" dirty="0" err="1">
                <a:latin typeface="Times New Roman" pitchFamily="18" charset="0"/>
              </a:rPr>
              <a:t>Làm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thơ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nặn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tượng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thiết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kế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17442" y="2819400"/>
            <a:ext cx="6288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b. </a:t>
            </a:r>
            <a:r>
              <a:rPr lang="en-US" sz="2800" b="1" i="1" dirty="0" smtClean="0">
                <a:latin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</a:rPr>
              <a:t>Điêu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khắc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ảo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thuật</a:t>
            </a:r>
            <a:r>
              <a:rPr lang="en-US" sz="2800" b="1" i="1" dirty="0">
                <a:latin typeface="Times New Roman" pitchFamily="18" charset="0"/>
              </a:rPr>
              <a:t>, ca </a:t>
            </a:r>
            <a:r>
              <a:rPr lang="en-US" sz="2800" b="1" i="1" dirty="0" err="1">
                <a:latin typeface="Times New Roman" pitchFamily="18" charset="0"/>
              </a:rPr>
              <a:t>vọng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cổ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57200" y="40386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c. </a:t>
            </a:r>
            <a:r>
              <a:rPr lang="en-US" sz="2800" b="1" i="1" dirty="0" err="1">
                <a:latin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</a:rPr>
              <a:t> quay </a:t>
            </a:r>
            <a:r>
              <a:rPr lang="en-US" sz="2800" b="1" i="1" dirty="0" err="1">
                <a:latin typeface="Times New Roman" pitchFamily="18" charset="0"/>
              </a:rPr>
              <a:t>phim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biên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đạo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múa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họa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sĩ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291548" y="273811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i="1" dirty="0">
                <a:latin typeface="Times New Roman" pitchFamily="18" charset="0"/>
              </a:rPr>
              <a:t>b</a:t>
            </a:r>
          </a:p>
        </p:txBody>
      </p:sp>
      <p:pic>
        <p:nvPicPr>
          <p:cNvPr id="16" name="Picture 4" descr="Eivyblnk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7150100" y="4267200"/>
            <a:ext cx="1993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203825"/>
            <a:ext cx="1611313" cy="165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3" descr="D:\lớp 7\ae0699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lớp 7\0002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14412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ivyblnk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 flipH="1">
            <a:off x="0" y="54102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1" grpId="0"/>
      <p:bldP spid="7182" grpId="0"/>
      <p:bldP spid="7184" grpId="0"/>
      <p:bldP spid="7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1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28600" y="228600"/>
            <a:ext cx="89154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en-US" sz="2000" b="1" dirty="0" err="1"/>
              <a:t>Đoạn</a:t>
            </a:r>
            <a:r>
              <a:rPr lang="en-US" sz="2000" b="1" dirty="0"/>
              <a:t> </a:t>
            </a:r>
            <a:r>
              <a:rPr lang="en-US" sz="2000" b="1" dirty="0" err="1"/>
              <a:t>thơ</a:t>
            </a:r>
            <a:r>
              <a:rPr lang="en-US" sz="2000" b="1" dirty="0"/>
              <a:t> </a:t>
            </a:r>
            <a:r>
              <a:rPr lang="en-US" sz="2000" b="1" dirty="0" err="1"/>
              <a:t>dưới</a:t>
            </a:r>
            <a:r>
              <a:rPr lang="en-US" sz="2000" b="1" dirty="0"/>
              <a:t> </a:t>
            </a:r>
            <a:r>
              <a:rPr lang="en-US" sz="2000" b="1" dirty="0" err="1"/>
              <a:t>đây</a:t>
            </a:r>
            <a:r>
              <a:rPr lang="en-US" sz="2000" b="1" dirty="0"/>
              <a:t> </a:t>
            </a:r>
            <a:r>
              <a:rPr lang="en-US" sz="2000" b="1" dirty="0" err="1"/>
              <a:t>tả</a:t>
            </a:r>
            <a:r>
              <a:rPr lang="en-US" sz="2000" b="1" dirty="0"/>
              <a:t>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con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? </a:t>
            </a: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gọi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tả</a:t>
            </a:r>
            <a:r>
              <a:rPr lang="en-US" sz="2000" b="1" dirty="0"/>
              <a:t> </a:t>
            </a:r>
          </a:p>
          <a:p>
            <a:pPr marL="342900" indent="-342900"/>
            <a:r>
              <a:rPr lang="en-US" sz="2000" b="1" dirty="0"/>
              <a:t>     </a:t>
            </a:r>
            <a:r>
              <a:rPr lang="en-US" sz="2000" b="1" dirty="0" err="1"/>
              <a:t>chúng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gì</a:t>
            </a:r>
            <a:r>
              <a:rPr lang="en-US" sz="2000" b="1" dirty="0"/>
              <a:t> hay?   </a:t>
            </a:r>
          </a:p>
          <a:p>
            <a:pPr marL="342900" indent="-342900"/>
            <a:r>
              <a:rPr lang="en-US" sz="2000" b="1" dirty="0"/>
              <a:t> 		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chị</a:t>
            </a:r>
            <a:r>
              <a:rPr lang="en-US" sz="2000" b="1" dirty="0"/>
              <a:t> </a:t>
            </a:r>
            <a:r>
              <a:rPr lang="en-US" sz="2000" b="1" dirty="0" err="1"/>
              <a:t>lúa</a:t>
            </a:r>
            <a:r>
              <a:rPr lang="en-US" sz="2000" b="1" dirty="0"/>
              <a:t> </a:t>
            </a:r>
            <a:r>
              <a:rPr lang="en-US" sz="2000" b="1" dirty="0" err="1"/>
              <a:t>phất</a:t>
            </a:r>
            <a:r>
              <a:rPr lang="en-US" sz="2000" b="1" dirty="0"/>
              <a:t> </a:t>
            </a:r>
            <a:r>
              <a:rPr lang="en-US" sz="2000" b="1" dirty="0" err="1"/>
              <a:t>phơ</a:t>
            </a:r>
            <a:r>
              <a:rPr lang="en-US" sz="2000" b="1" dirty="0"/>
              <a:t> </a:t>
            </a:r>
            <a:r>
              <a:rPr lang="en-US" sz="2000" b="1" dirty="0" err="1"/>
              <a:t>bím</a:t>
            </a:r>
            <a:r>
              <a:rPr lang="en-US" sz="2000" b="1" dirty="0"/>
              <a:t> </a:t>
            </a:r>
            <a:r>
              <a:rPr lang="en-US" sz="2000" b="1" dirty="0" err="1"/>
              <a:t>tóc</a:t>
            </a:r>
            <a:endParaRPr lang="en-US" sz="2000" b="1" dirty="0"/>
          </a:p>
          <a:p>
            <a:pPr marL="342900" indent="-342900"/>
            <a:r>
              <a:rPr lang="en-US" sz="2000" b="1" dirty="0"/>
              <a:t>		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cậu</a:t>
            </a:r>
            <a:r>
              <a:rPr lang="en-US" sz="2000" b="1" dirty="0"/>
              <a:t> </a:t>
            </a:r>
            <a:r>
              <a:rPr lang="en-US" sz="2000" b="1" dirty="0" err="1"/>
              <a:t>tre</a:t>
            </a:r>
            <a:r>
              <a:rPr lang="en-US" sz="2000" b="1" dirty="0"/>
              <a:t> </a:t>
            </a:r>
            <a:r>
              <a:rPr lang="en-US" sz="2000" b="1" dirty="0" err="1"/>
              <a:t>bá</a:t>
            </a:r>
            <a:r>
              <a:rPr lang="en-US" sz="2000" b="1" dirty="0"/>
              <a:t> </a:t>
            </a:r>
            <a:r>
              <a:rPr lang="en-US" sz="2000" b="1" dirty="0" err="1"/>
              <a:t>vai</a:t>
            </a:r>
            <a:r>
              <a:rPr lang="en-US" sz="2000" b="1" dirty="0"/>
              <a:t> </a:t>
            </a:r>
            <a:r>
              <a:rPr lang="en-US" sz="2000" b="1" dirty="0" err="1"/>
              <a:t>nhau</a:t>
            </a:r>
            <a:r>
              <a:rPr lang="en-US" sz="2000" b="1" dirty="0"/>
              <a:t>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thầm</a:t>
            </a:r>
            <a:r>
              <a:rPr lang="en-US" sz="2000" b="1" dirty="0"/>
              <a:t> </a:t>
            </a:r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endParaRPr lang="en-US" sz="2000" b="1" dirty="0"/>
          </a:p>
          <a:p>
            <a:pPr marL="342900" indent="-342900"/>
            <a:r>
              <a:rPr lang="en-US" sz="2000" b="1" dirty="0"/>
              <a:t>		</a:t>
            </a:r>
            <a:r>
              <a:rPr lang="en-US" sz="2000" b="1" dirty="0" err="1"/>
              <a:t>Đàn</a:t>
            </a:r>
            <a:r>
              <a:rPr lang="en-US" sz="2000" b="1" dirty="0"/>
              <a:t> </a:t>
            </a:r>
            <a:r>
              <a:rPr lang="en-US" sz="2000" b="1" dirty="0" err="1"/>
              <a:t>cò</a:t>
            </a:r>
            <a:r>
              <a:rPr lang="en-US" sz="2000" b="1" dirty="0"/>
              <a:t> </a:t>
            </a:r>
            <a:r>
              <a:rPr lang="en-US" sz="2000" b="1" dirty="0" err="1"/>
              <a:t>áo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r>
              <a:rPr lang="en-US" sz="2000" b="1" dirty="0"/>
              <a:t>          </a:t>
            </a:r>
          </a:p>
          <a:p>
            <a:pPr marL="342900" indent="-342900"/>
            <a:r>
              <a:rPr lang="en-US" sz="2000" b="1" dirty="0"/>
              <a:t>		</a:t>
            </a:r>
            <a:r>
              <a:rPr lang="en-US" sz="2000" b="1" dirty="0" err="1"/>
              <a:t>Khiêng</a:t>
            </a:r>
            <a:r>
              <a:rPr lang="en-US" sz="2000" b="1" dirty="0"/>
              <a:t> </a:t>
            </a:r>
            <a:r>
              <a:rPr lang="en-US" sz="2000" b="1" dirty="0" err="1"/>
              <a:t>nắng</a:t>
            </a:r>
            <a:endParaRPr lang="en-US" sz="2000" b="1" dirty="0"/>
          </a:p>
          <a:p>
            <a:pPr marL="342900" indent="-342900"/>
            <a:r>
              <a:rPr lang="en-US" sz="2000" b="1" dirty="0"/>
              <a:t>		Qua </a:t>
            </a:r>
            <a:r>
              <a:rPr lang="en-US" sz="2000" b="1" dirty="0" err="1"/>
              <a:t>sông</a:t>
            </a:r>
            <a:endParaRPr lang="en-US" sz="2000" b="1" dirty="0"/>
          </a:p>
          <a:p>
            <a:pPr marL="342900" indent="-342900"/>
            <a:r>
              <a:rPr lang="en-US" sz="2000" b="1" dirty="0"/>
              <a:t>		</a:t>
            </a:r>
            <a:r>
              <a:rPr lang="en-US" sz="2000" b="1" dirty="0" err="1"/>
              <a:t>Cô</a:t>
            </a:r>
            <a:r>
              <a:rPr lang="en-US" sz="2000" b="1" dirty="0"/>
              <a:t> </a:t>
            </a:r>
            <a:r>
              <a:rPr lang="en-US" sz="2000" b="1" dirty="0" err="1"/>
              <a:t>gió</a:t>
            </a:r>
            <a:r>
              <a:rPr lang="en-US" sz="2000" b="1" dirty="0"/>
              <a:t> </a:t>
            </a:r>
            <a:r>
              <a:rPr lang="en-US" sz="2000" b="1" dirty="0" err="1"/>
              <a:t>chăn</a:t>
            </a:r>
            <a:r>
              <a:rPr lang="en-US" sz="2000" b="1" dirty="0"/>
              <a:t> </a:t>
            </a:r>
            <a:r>
              <a:rPr lang="en-US" sz="2000" b="1" dirty="0" err="1"/>
              <a:t>mây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đồng</a:t>
            </a:r>
            <a:endParaRPr lang="en-US" sz="2000" b="1" dirty="0"/>
          </a:p>
          <a:p>
            <a:pPr marL="342900" indent="-342900"/>
            <a:r>
              <a:rPr lang="en-US" sz="2000" b="1" dirty="0"/>
              <a:t>		</a:t>
            </a:r>
            <a:r>
              <a:rPr lang="en-US" sz="2000" b="1" dirty="0" err="1"/>
              <a:t>Bác</a:t>
            </a:r>
            <a:r>
              <a:rPr lang="en-US" sz="2000" b="1" dirty="0"/>
              <a:t> </a:t>
            </a:r>
            <a:r>
              <a:rPr lang="en-US" sz="2000" b="1" dirty="0" err="1"/>
              <a:t>mặt</a:t>
            </a:r>
            <a:r>
              <a:rPr lang="en-US" sz="2000" b="1" dirty="0"/>
              <a:t> </a:t>
            </a:r>
            <a:r>
              <a:rPr lang="en-US" sz="2000" b="1" dirty="0" err="1"/>
              <a:t>trời</a:t>
            </a:r>
            <a:r>
              <a:rPr lang="en-US" sz="2000" b="1" dirty="0"/>
              <a:t> </a:t>
            </a:r>
            <a:r>
              <a:rPr lang="en-US" sz="2000" b="1" dirty="0" err="1"/>
              <a:t>đạp</a:t>
            </a:r>
            <a:r>
              <a:rPr lang="en-US" sz="2000" b="1" dirty="0"/>
              <a:t> </a:t>
            </a:r>
            <a:r>
              <a:rPr lang="en-US" sz="2000" b="1" dirty="0" err="1"/>
              <a:t>xe</a:t>
            </a:r>
            <a:r>
              <a:rPr lang="en-US" sz="2000" b="1" dirty="0"/>
              <a:t> qua </a:t>
            </a:r>
            <a:r>
              <a:rPr lang="en-US" sz="2000" b="1" dirty="0" err="1"/>
              <a:t>ngọn</a:t>
            </a:r>
            <a:r>
              <a:rPr lang="en-US" sz="2000" b="1" dirty="0"/>
              <a:t> </a:t>
            </a:r>
            <a:r>
              <a:rPr lang="en-US" sz="2000" b="1" dirty="0" err="1"/>
              <a:t>núi</a:t>
            </a:r>
            <a:r>
              <a:rPr lang="en-US" sz="2000" b="1" dirty="0"/>
              <a:t>.</a:t>
            </a:r>
          </a:p>
          <a:p>
            <a:pPr marL="342900" indent="-342900"/>
            <a:r>
              <a:rPr lang="en-US" sz="2000" b="1" dirty="0"/>
              <a:t>				</a:t>
            </a:r>
            <a:r>
              <a:rPr lang="en-US" sz="2000" b="1" dirty="0" err="1"/>
              <a:t>Trần</a:t>
            </a:r>
            <a:r>
              <a:rPr lang="en-US" sz="2000" b="1" dirty="0"/>
              <a:t> </a:t>
            </a:r>
            <a:r>
              <a:rPr lang="en-US" sz="2000" b="1" dirty="0" err="1"/>
              <a:t>Đăng</a:t>
            </a:r>
            <a:r>
              <a:rPr lang="en-US" sz="2000" b="1" dirty="0"/>
              <a:t> </a:t>
            </a:r>
            <a:r>
              <a:rPr lang="en-US" sz="2000" b="1" dirty="0" err="1"/>
              <a:t>Khoa</a:t>
            </a:r>
            <a:r>
              <a:rPr lang="en-US" sz="2000" b="1" dirty="0"/>
              <a:t>                                                                                     </a:t>
            </a:r>
          </a:p>
        </p:txBody>
      </p:sp>
      <p:graphicFrame>
        <p:nvGraphicFramePr>
          <p:cNvPr id="41199" name="Group 2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46948011"/>
              </p:ext>
            </p:extLst>
          </p:nvPr>
        </p:nvGraphicFramePr>
        <p:xfrm>
          <a:off x="76200" y="3276600"/>
          <a:ext cx="8763000" cy="3429000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5765800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con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ngữ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dùng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để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gọi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con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ngữ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miêu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tả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</a:tr>
            </a:tbl>
          </a:graphicData>
        </a:graphic>
      </p:graphicFrame>
      <p:sp>
        <p:nvSpPr>
          <p:cNvPr id="41142" name="Rectangle 182"/>
          <p:cNvSpPr>
            <a:spLocks noChangeArrowheads="1"/>
          </p:cNvSpPr>
          <p:nvPr/>
        </p:nvSpPr>
        <p:spPr bwMode="auto">
          <a:xfrm>
            <a:off x="381000" y="4419600"/>
            <a:ext cx="9144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 </a:t>
            </a:r>
            <a:r>
              <a:rPr lang="en-US" sz="2000" b="1"/>
              <a:t>Lúa</a:t>
            </a:r>
          </a:p>
        </p:txBody>
      </p:sp>
      <p:sp>
        <p:nvSpPr>
          <p:cNvPr id="41145" name="Rectangle 185"/>
          <p:cNvSpPr>
            <a:spLocks noChangeArrowheads="1"/>
          </p:cNvSpPr>
          <p:nvPr/>
        </p:nvSpPr>
        <p:spPr bwMode="auto">
          <a:xfrm>
            <a:off x="304800" y="5334000"/>
            <a:ext cx="12192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 Đàn cò</a:t>
            </a:r>
          </a:p>
        </p:txBody>
      </p:sp>
      <p:sp>
        <p:nvSpPr>
          <p:cNvPr id="41146" name="Rectangle 186"/>
          <p:cNvSpPr>
            <a:spLocks noChangeArrowheads="1"/>
          </p:cNvSpPr>
          <p:nvPr/>
        </p:nvSpPr>
        <p:spPr bwMode="auto">
          <a:xfrm>
            <a:off x="381000" y="5867400"/>
            <a:ext cx="1066800" cy="2286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Gió</a:t>
            </a:r>
          </a:p>
        </p:txBody>
      </p:sp>
      <p:sp>
        <p:nvSpPr>
          <p:cNvPr id="41147" name="Rectangle 187"/>
          <p:cNvSpPr>
            <a:spLocks noChangeArrowheads="1"/>
          </p:cNvSpPr>
          <p:nvPr/>
        </p:nvSpPr>
        <p:spPr bwMode="auto">
          <a:xfrm>
            <a:off x="457200" y="6324600"/>
            <a:ext cx="1066800" cy="2286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Mặt trời</a:t>
            </a:r>
          </a:p>
        </p:txBody>
      </p:sp>
      <p:sp>
        <p:nvSpPr>
          <p:cNvPr id="41148" name="Rectangle 188"/>
          <p:cNvSpPr>
            <a:spLocks noChangeArrowheads="1"/>
          </p:cNvSpPr>
          <p:nvPr/>
        </p:nvSpPr>
        <p:spPr bwMode="auto">
          <a:xfrm>
            <a:off x="1676400" y="5867400"/>
            <a:ext cx="1143000" cy="2286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cô</a:t>
            </a:r>
          </a:p>
        </p:txBody>
      </p:sp>
      <p:sp>
        <p:nvSpPr>
          <p:cNvPr id="41149" name="Rectangle 189"/>
          <p:cNvSpPr>
            <a:spLocks noChangeArrowheads="1"/>
          </p:cNvSpPr>
          <p:nvPr/>
        </p:nvSpPr>
        <p:spPr bwMode="auto">
          <a:xfrm>
            <a:off x="1752600" y="6324600"/>
            <a:ext cx="1066800" cy="2286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bác</a:t>
            </a:r>
          </a:p>
        </p:txBody>
      </p:sp>
      <p:sp>
        <p:nvSpPr>
          <p:cNvPr id="41150" name="Rectangle 190"/>
          <p:cNvSpPr>
            <a:spLocks noChangeArrowheads="1"/>
          </p:cNvSpPr>
          <p:nvPr/>
        </p:nvSpPr>
        <p:spPr bwMode="auto">
          <a:xfrm>
            <a:off x="1828800" y="4876800"/>
            <a:ext cx="10668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cậu</a:t>
            </a:r>
          </a:p>
        </p:txBody>
      </p:sp>
      <p:sp>
        <p:nvSpPr>
          <p:cNvPr id="41151" name="Rectangle 191"/>
          <p:cNvSpPr>
            <a:spLocks noChangeArrowheads="1"/>
          </p:cNvSpPr>
          <p:nvPr/>
        </p:nvSpPr>
        <p:spPr bwMode="auto">
          <a:xfrm>
            <a:off x="1752600" y="4419600"/>
            <a:ext cx="10668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chị</a:t>
            </a:r>
          </a:p>
        </p:txBody>
      </p:sp>
      <p:sp>
        <p:nvSpPr>
          <p:cNvPr id="41152" name="Rectangle 192"/>
          <p:cNvSpPr>
            <a:spLocks noChangeArrowheads="1"/>
          </p:cNvSpPr>
          <p:nvPr/>
        </p:nvSpPr>
        <p:spPr bwMode="auto">
          <a:xfrm>
            <a:off x="3352800" y="6248400"/>
            <a:ext cx="34290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đạp xe qua ngọn núi</a:t>
            </a:r>
          </a:p>
        </p:txBody>
      </p:sp>
      <p:sp>
        <p:nvSpPr>
          <p:cNvPr id="41153" name="Rectangle 193"/>
          <p:cNvSpPr>
            <a:spLocks noChangeArrowheads="1"/>
          </p:cNvSpPr>
          <p:nvPr/>
        </p:nvSpPr>
        <p:spPr bwMode="auto">
          <a:xfrm>
            <a:off x="3352800" y="5791200"/>
            <a:ext cx="3352800" cy="2286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chăn mây trên đồng</a:t>
            </a:r>
          </a:p>
        </p:txBody>
      </p:sp>
      <p:sp>
        <p:nvSpPr>
          <p:cNvPr id="41154" name="Rectangle 194"/>
          <p:cNvSpPr>
            <a:spLocks noChangeArrowheads="1"/>
          </p:cNvSpPr>
          <p:nvPr/>
        </p:nvSpPr>
        <p:spPr bwMode="auto">
          <a:xfrm>
            <a:off x="3429000" y="5334000"/>
            <a:ext cx="3581400" cy="2286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áo trắng, khiêng nắng qua sông</a:t>
            </a:r>
          </a:p>
        </p:txBody>
      </p:sp>
      <p:sp>
        <p:nvSpPr>
          <p:cNvPr id="41155" name="Rectangle 195"/>
          <p:cNvSpPr>
            <a:spLocks noChangeArrowheads="1"/>
          </p:cNvSpPr>
          <p:nvPr/>
        </p:nvSpPr>
        <p:spPr bwMode="auto">
          <a:xfrm>
            <a:off x="3352800" y="4876800"/>
            <a:ext cx="37338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bá vai nhau thì thầm đứng học</a:t>
            </a:r>
          </a:p>
        </p:txBody>
      </p:sp>
      <p:sp>
        <p:nvSpPr>
          <p:cNvPr id="41156" name="Rectangle 196"/>
          <p:cNvSpPr>
            <a:spLocks noChangeArrowheads="1"/>
          </p:cNvSpPr>
          <p:nvPr/>
        </p:nvSpPr>
        <p:spPr bwMode="auto">
          <a:xfrm>
            <a:off x="3352800" y="4419600"/>
            <a:ext cx="35814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phất phơ bím tóc</a:t>
            </a:r>
          </a:p>
        </p:txBody>
      </p:sp>
      <p:sp>
        <p:nvSpPr>
          <p:cNvPr id="41158" name="Rectangle 198"/>
          <p:cNvSpPr>
            <a:spLocks noChangeArrowheads="1"/>
          </p:cNvSpPr>
          <p:nvPr/>
        </p:nvSpPr>
        <p:spPr bwMode="auto">
          <a:xfrm>
            <a:off x="381000" y="4953000"/>
            <a:ext cx="1066800" cy="304800"/>
          </a:xfrm>
          <a:prstGeom prst="rect">
            <a:avLst/>
          </a:prstGeom>
          <a:solidFill>
            <a:srgbClr val="FCE118"/>
          </a:solidFill>
          <a:ln w="9525">
            <a:solidFill>
              <a:srgbClr val="FCE1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Tre</a:t>
            </a:r>
          </a:p>
        </p:txBody>
      </p:sp>
      <p:sp>
        <p:nvSpPr>
          <p:cNvPr id="41161" name="Rectangle 201"/>
          <p:cNvSpPr>
            <a:spLocks noChangeArrowheads="1"/>
          </p:cNvSpPr>
          <p:nvPr/>
        </p:nvSpPr>
        <p:spPr bwMode="auto">
          <a:xfrm>
            <a:off x="2514600" y="838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lúa</a:t>
            </a:r>
          </a:p>
        </p:txBody>
      </p:sp>
      <p:sp>
        <p:nvSpPr>
          <p:cNvPr id="41164" name="Rectangle 204"/>
          <p:cNvSpPr>
            <a:spLocks noChangeArrowheads="1"/>
          </p:cNvSpPr>
          <p:nvPr/>
        </p:nvSpPr>
        <p:spPr bwMode="auto">
          <a:xfrm>
            <a:off x="2590800" y="1143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tre</a:t>
            </a:r>
          </a:p>
        </p:txBody>
      </p:sp>
      <p:sp>
        <p:nvSpPr>
          <p:cNvPr id="41165" name="Rectangle 205"/>
          <p:cNvSpPr>
            <a:spLocks noChangeArrowheads="1"/>
          </p:cNvSpPr>
          <p:nvPr/>
        </p:nvSpPr>
        <p:spPr bwMode="auto">
          <a:xfrm>
            <a:off x="1219200" y="14478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Đàn cò</a:t>
            </a:r>
          </a:p>
        </p:txBody>
      </p:sp>
      <p:sp>
        <p:nvSpPr>
          <p:cNvPr id="41166" name="Rectangle 206"/>
          <p:cNvSpPr>
            <a:spLocks noChangeArrowheads="1"/>
          </p:cNvSpPr>
          <p:nvPr/>
        </p:nvSpPr>
        <p:spPr bwMode="auto">
          <a:xfrm>
            <a:off x="1600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gió</a:t>
            </a:r>
          </a:p>
        </p:txBody>
      </p:sp>
      <p:sp>
        <p:nvSpPr>
          <p:cNvPr id="41169" name="Rectangle 209"/>
          <p:cNvSpPr>
            <a:spLocks noChangeArrowheads="1"/>
          </p:cNvSpPr>
          <p:nvPr/>
        </p:nvSpPr>
        <p:spPr bwMode="auto">
          <a:xfrm>
            <a:off x="1752600" y="26670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mặt trời</a:t>
            </a:r>
          </a:p>
        </p:txBody>
      </p:sp>
      <p:sp>
        <p:nvSpPr>
          <p:cNvPr id="41189" name="Line 229"/>
          <p:cNvSpPr>
            <a:spLocks noChangeShapeType="1"/>
          </p:cNvSpPr>
          <p:nvPr/>
        </p:nvSpPr>
        <p:spPr bwMode="auto">
          <a:xfrm>
            <a:off x="3048000" y="4572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1190" name="Line 230"/>
          <p:cNvSpPr>
            <a:spLocks noChangeShapeType="1"/>
          </p:cNvSpPr>
          <p:nvPr/>
        </p:nvSpPr>
        <p:spPr bwMode="auto">
          <a:xfrm>
            <a:off x="4267200" y="457200"/>
            <a:ext cx="685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1191" name="Line 231"/>
          <p:cNvSpPr>
            <a:spLocks noChangeShapeType="1"/>
          </p:cNvSpPr>
          <p:nvPr/>
        </p:nvSpPr>
        <p:spPr bwMode="auto">
          <a:xfrm>
            <a:off x="5486400" y="457200"/>
            <a:ext cx="685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1192" name="Line 232"/>
          <p:cNvSpPr>
            <a:spLocks noChangeShapeType="1"/>
          </p:cNvSpPr>
          <p:nvPr/>
        </p:nvSpPr>
        <p:spPr bwMode="auto">
          <a:xfrm>
            <a:off x="7696200" y="4572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1193" name="Line 233"/>
          <p:cNvSpPr>
            <a:spLocks noChangeShapeType="1"/>
          </p:cNvSpPr>
          <p:nvPr/>
        </p:nvSpPr>
        <p:spPr bwMode="auto">
          <a:xfrm>
            <a:off x="8534400" y="4572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1194" name="Line 234"/>
          <p:cNvSpPr>
            <a:spLocks noChangeShapeType="1"/>
          </p:cNvSpPr>
          <p:nvPr/>
        </p:nvSpPr>
        <p:spPr bwMode="auto">
          <a:xfrm>
            <a:off x="1600200" y="762000"/>
            <a:ext cx="990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4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4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4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1000"/>
                                        <p:tgtEl>
                                          <p:spTgt spid="4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1000"/>
                                        <p:tgtEl>
                                          <p:spTgt spid="4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4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1000"/>
                                        <p:tgtEl>
                                          <p:spTgt spid="4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8" grpId="0" animBg="1"/>
      <p:bldP spid="41149" grpId="0" animBg="1"/>
      <p:bldP spid="41150" grpId="0" animBg="1"/>
      <p:bldP spid="41151" grpId="0" animBg="1"/>
      <p:bldP spid="41152" grpId="0" animBg="1"/>
      <p:bldP spid="41153" grpId="0" animBg="1"/>
      <p:bldP spid="41154" grpId="0" animBg="1"/>
      <p:bldP spid="41155" grpId="0" animBg="1"/>
      <p:bldP spid="41156" grpId="0" animBg="1"/>
      <p:bldP spid="41161" grpId="0" animBg="1"/>
      <p:bldP spid="41189" grpId="0" animBg="1"/>
      <p:bldP spid="41190" grpId="0" animBg="1"/>
      <p:bldP spid="41191" grpId="0" animBg="1"/>
      <p:bldP spid="41192" grpId="0" animBg="1"/>
      <p:bldP spid="41193" grpId="0" animBg="1"/>
      <p:bldP spid="41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3232801245688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43" y="9144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62000" y="132522"/>
            <a:ext cx="7162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Những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chị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lúa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phất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bím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tóc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235573396_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800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28600" y="-50800"/>
            <a:ext cx="7162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Những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cậu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nhau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thì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thầm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đứng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an-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685800" y="152400"/>
            <a:ext cx="7162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Đàn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cò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trắng</a:t>
            </a:r>
            <a:r>
              <a:rPr lang="en-US" sz="2400" b="1" dirty="0">
                <a:solidFill>
                  <a:srgbClr val="0000FF"/>
                </a:solidFill>
              </a:rPr>
              <a:t>            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Khiêng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nắng</a:t>
            </a:r>
            <a:r>
              <a:rPr lang="en-US" sz="2400" b="1" dirty="0">
                <a:solidFill>
                  <a:srgbClr val="0000FF"/>
                </a:solidFill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</a:rPr>
              <a:t>sông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roi_xanh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78" y="4572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010478" y="311426"/>
            <a:ext cx="7162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Chị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chăn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mây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đồng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1119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SKY</cp:lastModifiedBy>
  <cp:revision>79</cp:revision>
  <dcterms:created xsi:type="dcterms:W3CDTF">2005-12-31T21:20:30Z</dcterms:created>
  <dcterms:modified xsi:type="dcterms:W3CDTF">2021-03-03T03:38:49Z</dcterms:modified>
</cp:coreProperties>
</file>