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6" r:id="rId2"/>
    <p:sldId id="264" r:id="rId3"/>
    <p:sldId id="265" r:id="rId4"/>
    <p:sldId id="267"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7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4EF5DB7-F464-44BE-AF36-23DA8183AB3D}" type="datetimeFigureOut">
              <a:rPr lang="en-US"/>
              <a:pPr>
                <a:defRPr/>
              </a:pPr>
              <a:t>3/3/2021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0C12854-98A0-4177-95DE-D9F0A033B6A2}" type="slidenum">
              <a:rPr lang="en-US"/>
              <a:pPr>
                <a:defRPr/>
              </a:pPr>
              <a:t>‹#›</a:t>
            </a:fld>
            <a:endParaRPr lang="en-US"/>
          </a:p>
        </p:txBody>
      </p:sp>
    </p:spTree>
    <p:extLst>
      <p:ext uri="{BB962C8B-B14F-4D97-AF65-F5344CB8AC3E}">
        <p14:creationId xmlns:p14="http://schemas.microsoft.com/office/powerpoint/2010/main" val="2171697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22D7128-1A16-48F8-85D1-8ED25C99D86C}" type="datetimeFigureOut">
              <a:rPr lang="en-US"/>
              <a:pPr>
                <a:defRPr/>
              </a:pPr>
              <a:t>3/3/2021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11640C-5B04-4485-8210-35AB19BEE34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F31ADE8-3746-4F53-99CA-D15161D06291}" type="datetimeFigureOut">
              <a:rPr lang="en-US"/>
              <a:pPr>
                <a:defRPr/>
              </a:pPr>
              <a:t>3/3/2021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29509F-52E7-4485-B8E3-E4581A23706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47C027-88FD-4B85-813E-92E63E544C62}" type="datetimeFigureOut">
              <a:rPr lang="en-US"/>
              <a:pPr>
                <a:defRPr/>
              </a:pPr>
              <a:t>3/3/2021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C24DBB-868E-4B64-9E6D-68796FB84B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C571CD4-0D0E-4CEB-A4D5-13A262623F4D}" type="datetimeFigureOut">
              <a:rPr lang="en-US"/>
              <a:pPr>
                <a:defRPr/>
              </a:pPr>
              <a:t>3/3/2021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F6ABC7-EE06-446B-846B-62D2B06EE14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3D27EFD-6C4B-45BB-AC38-D37C6847789E}" type="datetimeFigureOut">
              <a:rPr lang="en-US"/>
              <a:pPr>
                <a:defRPr/>
              </a:pPr>
              <a:t>3/3/2021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F1C5708-95FA-4599-B774-A67F1AC7451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2839E18-D577-47AF-87D8-F75322D8FD88}" type="datetimeFigureOut">
              <a:rPr lang="en-US"/>
              <a:pPr>
                <a:defRPr/>
              </a:pPr>
              <a:t>3/3/2021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D651D1-92F9-4DB6-B671-845272C14F9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DCF00A4-6F97-4AA0-B56D-2DCBD731638D}" type="datetimeFigureOut">
              <a:rPr lang="en-US"/>
              <a:pPr>
                <a:defRPr/>
              </a:pPr>
              <a:t>3/3/2021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00F776F-17B9-4240-94EF-593B5D57B31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C544B52-52FE-4C86-8688-32F516D3E12D}" type="datetimeFigureOut">
              <a:rPr lang="en-US"/>
              <a:pPr>
                <a:defRPr/>
              </a:pPr>
              <a:t>3/3/2021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A05ED06-CB38-4982-8D31-CB90C42116A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84ED6F1-E922-43F9-8035-E65A6384C69C}" type="datetimeFigureOut">
              <a:rPr lang="en-US"/>
              <a:pPr>
                <a:defRPr/>
              </a:pPr>
              <a:t>3/3/2021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3D9A1D6-2CA9-4452-B735-8294FDF31E5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CA15854-FC0A-4531-A2D1-09D9894585D8}" type="datetimeFigureOut">
              <a:rPr lang="en-US"/>
              <a:pPr>
                <a:defRPr/>
              </a:pPr>
              <a:t>3/3/2021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E3F05CE-A329-4F29-BCF7-8C472F39C47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D7892E-685D-4034-BC2D-9A8557FC542B}" type="datetimeFigureOut">
              <a:rPr lang="en-US"/>
              <a:pPr>
                <a:defRPr/>
              </a:pPr>
              <a:t>3/3/2021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ED9F262-EAC5-4B26-9EFB-4809A6449C4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E9EBFA6-4C15-4522-B5AC-DE67704025EC}" type="datetimeFigureOut">
              <a:rPr lang="en-US"/>
              <a:pPr>
                <a:defRPr/>
              </a:pPr>
              <a:t>3/3/2021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D0F4F36-060B-43FA-A968-92BC69C7BAD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oleObject" Target="../embeddings/oleObject1.bin"/><Relationship Id="rId7" Type="http://schemas.openxmlformats.org/officeDocument/2006/relationships/image" Target="../media/image4.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wmf"/><Relationship Id="rId9" Type="http://schemas.openxmlformats.org/officeDocument/2006/relationships/image" Target="../media/image6.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6"/>
          <p:cNvSpPr txBox="1">
            <a:spLocks noChangeArrowheads="1"/>
          </p:cNvSpPr>
          <p:nvPr/>
        </p:nvSpPr>
        <p:spPr bwMode="auto">
          <a:xfrm>
            <a:off x="4381500" y="2952750"/>
            <a:ext cx="4229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ltLang="en-US">
              <a:latin typeface=".VnArial" pitchFamily="34" charset="0"/>
            </a:endParaRPr>
          </a:p>
        </p:txBody>
      </p:sp>
      <p:graphicFrame>
        <p:nvGraphicFramePr>
          <p:cNvPr id="2051" name="Object 3"/>
          <p:cNvGraphicFramePr>
            <a:graphicFrameLocks noChangeAspect="1"/>
          </p:cNvGraphicFramePr>
          <p:nvPr/>
        </p:nvGraphicFramePr>
        <p:xfrm>
          <a:off x="3657600" y="2209800"/>
          <a:ext cx="1524000" cy="779463"/>
        </p:xfrm>
        <a:graphic>
          <a:graphicData uri="http://schemas.openxmlformats.org/presentationml/2006/ole">
            <mc:AlternateContent xmlns:mc="http://schemas.openxmlformats.org/markup-compatibility/2006">
              <mc:Choice xmlns:v="urn:schemas-microsoft-com:vml" Requires="v">
                <p:oleObj spid="_x0000_s3074" name="Clip" r:id="rId3" imgW="2191817" imgH="1424635" progId="">
                  <p:embed/>
                </p:oleObj>
              </mc:Choice>
              <mc:Fallback>
                <p:oleObj name="Clip" r:id="rId3" imgW="2191817" imgH="1424635"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2209800"/>
                        <a:ext cx="15240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2" name="Picture 25" descr="viet3"/>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847850" y="5943600"/>
            <a:ext cx="6048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3" name="Group 31"/>
          <p:cNvGrpSpPr>
            <a:grpSpLocks/>
          </p:cNvGrpSpPr>
          <p:nvPr/>
        </p:nvGrpSpPr>
        <p:grpSpPr bwMode="auto">
          <a:xfrm>
            <a:off x="0" y="-38100"/>
            <a:ext cx="9164638" cy="6916738"/>
            <a:chOff x="0" y="-24"/>
            <a:chExt cx="5773" cy="4357"/>
          </a:xfrm>
        </p:grpSpPr>
        <p:pic>
          <p:nvPicPr>
            <p:cNvPr id="2062" name="Picture 32"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4259"/>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3" name="Picture 33"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3576" y="2123"/>
              <a:ext cx="432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4" name="Picture 34"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5400000" flipH="1" flipV="1">
              <a:off x="-2129" y="2142"/>
              <a:ext cx="4320"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35" descr="N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0" y="-24"/>
              <a:ext cx="5760" cy="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Rectangle 21"/>
          <p:cNvSpPr/>
          <p:nvPr/>
        </p:nvSpPr>
        <p:spPr bwMode="auto">
          <a:xfrm>
            <a:off x="0" y="5791200"/>
            <a:ext cx="8991600" cy="1066800"/>
          </a:xfrm>
          <a:prstGeom prst="rect">
            <a:avLst/>
          </a:prstGeom>
          <a:solidFill>
            <a:srgbClr val="00CC00">
              <a:alpha val="49000"/>
            </a:srgbClr>
          </a:solidFill>
          <a:ln>
            <a:headEnd/>
            <a:tailEnd/>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buFont typeface="Arial" pitchFamily="34" charset="0"/>
              <a:buChar char="•"/>
              <a:defRPr/>
            </a:pPr>
            <a:endParaRPr lang="en-US" dirty="0"/>
          </a:p>
        </p:txBody>
      </p:sp>
      <p:pic>
        <p:nvPicPr>
          <p:cNvPr id="2055"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840105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4" descr="658285i82lzhnmvl"/>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04800" y="4562475"/>
            <a:ext cx="742950"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9"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543800" y="68580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6" descr="4950262"/>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172200" y="182880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1" descr="F9849DCFA90C473196ECD16214E77005"/>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flipH="1">
            <a:off x="228600" y="685800"/>
            <a:ext cx="1295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0" name="TextBox 29"/>
          <p:cNvSpPr txBox="1">
            <a:spLocks noChangeArrowheads="1"/>
          </p:cNvSpPr>
          <p:nvPr/>
        </p:nvSpPr>
        <p:spPr bwMode="auto">
          <a:xfrm>
            <a:off x="1133475" y="393700"/>
            <a:ext cx="68770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3200" b="1">
                <a:solidFill>
                  <a:srgbClr val="000066"/>
                </a:solidFill>
                <a:latin typeface="Times New Roman" pitchFamily="18" charset="0"/>
                <a:cs typeface="Times New Roman" pitchFamily="18" charset="0"/>
              </a:rPr>
              <a:t>TRƯỜNG TIỂU HỌC ĐOÀN KẾT</a:t>
            </a:r>
          </a:p>
        </p:txBody>
      </p:sp>
      <p:sp>
        <p:nvSpPr>
          <p:cNvPr id="3087" name="Text Box 24"/>
          <p:cNvSpPr txBox="1">
            <a:spLocks noChangeArrowheads="1"/>
          </p:cNvSpPr>
          <p:nvPr/>
        </p:nvSpPr>
        <p:spPr bwMode="auto">
          <a:xfrm>
            <a:off x="1922463" y="3289300"/>
            <a:ext cx="5832475"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ctr" eaLnBrk="1" hangingPunct="1">
              <a:lnSpc>
                <a:spcPct val="150000"/>
              </a:lnSpc>
              <a:defRPr/>
            </a:pPr>
            <a:r>
              <a:rPr lang="en-US" altLang="en-US" sz="4000" dirty="0" err="1" smtClean="0">
                <a:solidFill>
                  <a:srgbClr val="FF0000"/>
                </a:solidFill>
                <a:latin typeface="Times New Roman" pitchFamily="18" charset="0"/>
              </a:rPr>
              <a:t>Phân</a:t>
            </a:r>
            <a:r>
              <a:rPr lang="en-US" altLang="en-US" sz="4000" dirty="0" smtClean="0">
                <a:solidFill>
                  <a:srgbClr val="FF0000"/>
                </a:solidFill>
                <a:latin typeface="Times New Roman" pitchFamily="18" charset="0"/>
              </a:rPr>
              <a:t> </a:t>
            </a:r>
            <a:r>
              <a:rPr lang="en-US" altLang="en-US" sz="4000" dirty="0" err="1" smtClean="0">
                <a:solidFill>
                  <a:srgbClr val="FF0000"/>
                </a:solidFill>
                <a:latin typeface="Times New Roman" pitchFamily="18" charset="0"/>
              </a:rPr>
              <a:t>môn</a:t>
            </a:r>
            <a:r>
              <a:rPr lang="en-US" altLang="en-US" sz="4000" dirty="0" smtClean="0">
                <a:solidFill>
                  <a:srgbClr val="FF0000"/>
                </a:solidFill>
                <a:latin typeface="Times New Roman" pitchFamily="18" charset="0"/>
              </a:rPr>
              <a:t>: </a:t>
            </a:r>
            <a:r>
              <a:rPr lang="en-US" altLang="en-US" sz="4000" dirty="0" err="1" smtClean="0">
                <a:solidFill>
                  <a:srgbClr val="FF0000"/>
                </a:solidFill>
                <a:latin typeface="Times New Roman" pitchFamily="18" charset="0"/>
              </a:rPr>
              <a:t>Luyện</a:t>
            </a:r>
            <a:r>
              <a:rPr lang="en-US" altLang="en-US" sz="4000" dirty="0" smtClean="0">
                <a:solidFill>
                  <a:srgbClr val="FF0000"/>
                </a:solidFill>
                <a:latin typeface="Times New Roman" pitchFamily="18" charset="0"/>
              </a:rPr>
              <a:t> </a:t>
            </a:r>
            <a:r>
              <a:rPr lang="en-US" altLang="en-US" sz="4000" dirty="0" err="1" smtClean="0">
                <a:solidFill>
                  <a:srgbClr val="FF0000"/>
                </a:solidFill>
                <a:latin typeface="Times New Roman" pitchFamily="18" charset="0"/>
              </a:rPr>
              <a:t>từ</a:t>
            </a:r>
            <a:r>
              <a:rPr lang="en-US" altLang="en-US" sz="4000" dirty="0" smtClean="0">
                <a:solidFill>
                  <a:srgbClr val="FF0000"/>
                </a:solidFill>
                <a:latin typeface="Times New Roman" pitchFamily="18" charset="0"/>
              </a:rPr>
              <a:t> </a:t>
            </a:r>
            <a:r>
              <a:rPr lang="en-US" altLang="en-US" sz="4000" dirty="0" err="1" smtClean="0">
                <a:solidFill>
                  <a:srgbClr val="FF0000"/>
                </a:solidFill>
                <a:latin typeface="Times New Roman" pitchFamily="18" charset="0"/>
              </a:rPr>
              <a:t>và</a:t>
            </a:r>
            <a:r>
              <a:rPr lang="en-US" altLang="en-US" sz="4000" dirty="0" smtClean="0">
                <a:solidFill>
                  <a:srgbClr val="FF0000"/>
                </a:solidFill>
                <a:latin typeface="Times New Roman" pitchFamily="18" charset="0"/>
              </a:rPr>
              <a:t> </a:t>
            </a:r>
            <a:r>
              <a:rPr lang="en-US" altLang="en-US" sz="4000" dirty="0" err="1" smtClean="0">
                <a:solidFill>
                  <a:srgbClr val="FF0000"/>
                </a:solidFill>
                <a:latin typeface="Times New Roman" pitchFamily="18" charset="0"/>
              </a:rPr>
              <a:t>câu</a:t>
            </a:r>
            <a:endParaRPr lang="en-US" altLang="en-US" sz="4000" dirty="0" smtClean="0">
              <a:solidFill>
                <a:srgbClr val="FF0000"/>
              </a:solidFill>
              <a:latin typeface="Times New Roman" pitchFamily="18" charset="0"/>
            </a:endParaRPr>
          </a:p>
          <a:p>
            <a:pPr algn="ctr" eaLnBrk="1" hangingPunct="1">
              <a:lnSpc>
                <a:spcPct val="150000"/>
              </a:lnSpc>
              <a:defRPr/>
            </a:pPr>
            <a:r>
              <a:rPr lang="en-US" altLang="en-US" sz="4000" dirty="0" smtClean="0">
                <a:solidFill>
                  <a:schemeClr val="accent2">
                    <a:lumMod val="50000"/>
                  </a:schemeClr>
                </a:solidFill>
                <a:latin typeface="Times New Roman" pitchFamily="18" charset="0"/>
              </a:rPr>
              <a:t>LỚP 3</a:t>
            </a:r>
          </a:p>
        </p:txBody>
      </p:sp>
    </p:spTree>
    <p:extLst>
      <p:ext uri="{BB962C8B-B14F-4D97-AF65-F5344CB8AC3E}">
        <p14:creationId xmlns:p14="http://schemas.microsoft.com/office/powerpoint/2010/main" val="382058693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3"/>
          <p:cNvSpPr txBox="1">
            <a:spLocks noChangeArrowheads="1"/>
          </p:cNvSpPr>
          <p:nvPr/>
        </p:nvSpPr>
        <p:spPr bwMode="auto">
          <a:xfrm>
            <a:off x="3505200" y="381000"/>
            <a:ext cx="1600200" cy="52387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Tiết 4</a:t>
            </a:r>
          </a:p>
        </p:txBody>
      </p:sp>
      <p:sp>
        <p:nvSpPr>
          <p:cNvPr id="6" name="TextBox 5"/>
          <p:cNvSpPr txBox="1">
            <a:spLocks noChangeArrowheads="1"/>
          </p:cNvSpPr>
          <p:nvPr/>
        </p:nvSpPr>
        <p:spPr bwMode="auto">
          <a:xfrm>
            <a:off x="304800" y="1077913"/>
            <a:ext cx="7086600" cy="400050"/>
          </a:xfrm>
          <a:prstGeom prst="rect">
            <a:avLst/>
          </a:prstGeom>
          <a:noFill/>
          <a:ln w="9525">
            <a:noFill/>
            <a:miter lim="800000"/>
            <a:headEnd/>
            <a:tailEnd/>
          </a:ln>
        </p:spPr>
        <p:txBody>
          <a:bodyPr>
            <a:spAutoFit/>
          </a:bodyPr>
          <a:lstStyle/>
          <a:p>
            <a:r>
              <a:rPr lang="en-US" sz="2000">
                <a:latin typeface="Times New Roman" pitchFamily="18" charset="0"/>
                <a:cs typeface="Times New Roman" pitchFamily="18" charset="0"/>
              </a:rPr>
              <a:t>1. Ôn luyện tập </a:t>
            </a:r>
            <a:r>
              <a:rPr lang="vi-VN" sz="2000">
                <a:latin typeface="Times New Roman" pitchFamily="18" charset="0"/>
                <a:cs typeface="Times New Roman" pitchFamily="18" charset="0"/>
              </a:rPr>
              <a:t>đọc</a:t>
            </a:r>
            <a:r>
              <a:rPr lang="en-US" sz="2000">
                <a:latin typeface="Times New Roman" pitchFamily="18" charset="0"/>
                <a:cs typeface="Times New Roman" pitchFamily="18" charset="0"/>
              </a:rPr>
              <a:t> và học thuộc lòng.</a:t>
            </a:r>
          </a:p>
        </p:txBody>
      </p:sp>
      <p:sp>
        <p:nvSpPr>
          <p:cNvPr id="7" name="TextBox 6"/>
          <p:cNvSpPr txBox="1">
            <a:spLocks noChangeArrowheads="1"/>
          </p:cNvSpPr>
          <p:nvPr/>
        </p:nvSpPr>
        <p:spPr bwMode="auto">
          <a:xfrm>
            <a:off x="228600" y="1600200"/>
            <a:ext cx="8610600" cy="4340225"/>
          </a:xfrm>
          <a:prstGeom prst="rect">
            <a:avLst/>
          </a:prstGeom>
          <a:noFill/>
          <a:ln w="9525">
            <a:noFill/>
            <a:miter lim="800000"/>
            <a:headEnd/>
            <a:tailEnd/>
          </a:ln>
        </p:spPr>
        <p:txBody>
          <a:bodyPr>
            <a:spAutoFit/>
          </a:bodyPr>
          <a:lstStyle/>
          <a:p>
            <a:r>
              <a:rPr lang="en-US" sz="2000">
                <a:latin typeface="Times New Roman" pitchFamily="18" charset="0"/>
                <a:cs typeface="Times New Roman" pitchFamily="18" charset="0"/>
              </a:rPr>
              <a:t>2. Đọc bài th</a:t>
            </a:r>
            <a:r>
              <a:rPr lang="vi-VN" sz="2000">
                <a:latin typeface="Times New Roman" pitchFamily="18" charset="0"/>
                <a:cs typeface="Times New Roman" pitchFamily="18" charset="0"/>
              </a:rPr>
              <a:t>ơ</a:t>
            </a:r>
            <a:r>
              <a:rPr lang="en-US" sz="2000">
                <a:latin typeface="Times New Roman" pitchFamily="18" charset="0"/>
                <a:cs typeface="Times New Roman" pitchFamily="18" charset="0"/>
              </a:rPr>
              <a:t> sau và trả lời câu hỏi:</a:t>
            </a:r>
          </a:p>
          <a:p>
            <a:endParaRPr lang="en-US" sz="2000">
              <a:latin typeface="Times New Roman" pitchFamily="18" charset="0"/>
              <a:cs typeface="Times New Roman" pitchFamily="18" charset="0"/>
            </a:endParaRPr>
          </a:p>
          <a:p>
            <a:r>
              <a:rPr lang="en-US" b="1">
                <a:latin typeface="Times New Roman" pitchFamily="18" charset="0"/>
                <a:cs typeface="Times New Roman" pitchFamily="18" charset="0"/>
              </a:rPr>
              <a:t>                                                       </a:t>
            </a:r>
            <a:r>
              <a:rPr lang="en-US" sz="2000" b="1">
                <a:latin typeface="Times New Roman" pitchFamily="18" charset="0"/>
                <a:cs typeface="Times New Roman" pitchFamily="18" charset="0"/>
              </a:rPr>
              <a:t>Cua Càng thổi xôi</a:t>
            </a:r>
            <a:endParaRPr lang="en-US" sz="2000">
              <a:latin typeface="Times New Roman" pitchFamily="18" charset="0"/>
              <a:cs typeface="Times New Roman" pitchFamily="18" charset="0"/>
            </a:endParaRPr>
          </a:p>
          <a:p>
            <a:r>
              <a:rPr lang="en-US">
                <a:latin typeface="Times New Roman" pitchFamily="18" charset="0"/>
                <a:cs typeface="Times New Roman" pitchFamily="18" charset="0"/>
              </a:rPr>
              <a:t> </a:t>
            </a:r>
          </a:p>
          <a:p>
            <a:r>
              <a:rPr lang="en-US">
                <a:latin typeface="Times New Roman" pitchFamily="18" charset="0"/>
                <a:cs typeface="Times New Roman" pitchFamily="18" charset="0"/>
              </a:rPr>
              <a:t>Cua Càng đi hội		Tép chuyên nhóm lửa		Hong xôi vừa chín</a:t>
            </a:r>
          </a:p>
          <a:p>
            <a:r>
              <a:rPr lang="en-US">
                <a:latin typeface="Times New Roman" pitchFamily="18" charset="0"/>
                <a:cs typeface="Times New Roman" pitchFamily="18" charset="0"/>
              </a:rPr>
              <a:t>Cõng nồi trên lưng		Bà Sam dựng nhà			Nhà đổ mái bằng</a:t>
            </a:r>
          </a:p>
          <a:p>
            <a:r>
              <a:rPr lang="en-US">
                <a:latin typeface="Times New Roman" pitchFamily="18" charset="0"/>
                <a:cs typeface="Times New Roman" pitchFamily="18" charset="0"/>
              </a:rPr>
              <a:t>Vừa đi vừa thổi		Tôm đi chợ cá			Trà pha thơm ngát</a:t>
            </a:r>
          </a:p>
          <a:p>
            <a:r>
              <a:rPr lang="en-US">
                <a:latin typeface="Times New Roman" pitchFamily="18" charset="0"/>
                <a:cs typeface="Times New Roman" pitchFamily="18" charset="0"/>
              </a:rPr>
              <a:t>Mùi xôi thơm lừng.	                 Cậu Ốc pha trà.			Mời ông Dã Tràng.</a:t>
            </a:r>
          </a:p>
          <a:p>
            <a:r>
              <a:rPr lang="en-US">
                <a:latin typeface="Times New Roman" pitchFamily="18" charset="0"/>
                <a:cs typeface="Times New Roman" pitchFamily="18" charset="0"/>
              </a:rPr>
              <a:t> </a:t>
            </a:r>
          </a:p>
          <a:p>
            <a:r>
              <a:rPr lang="en-US">
                <a:latin typeface="Times New Roman" pitchFamily="18" charset="0"/>
                <a:cs typeface="Times New Roman" pitchFamily="18" charset="0"/>
              </a:rPr>
              <a:t>Cái Tép đỏ mắt		Hai tay dụi mắt			Dã Tràng móm mém</a:t>
            </a:r>
          </a:p>
          <a:p>
            <a:r>
              <a:rPr lang="en-US">
                <a:latin typeface="Times New Roman" pitchFamily="18" charset="0"/>
                <a:cs typeface="Times New Roman" pitchFamily="18" charset="0"/>
              </a:rPr>
              <a:t>Cậu Ốc vặn mình		Tép chép miệng: Xong!		Rụng hai chiếc răng</a:t>
            </a:r>
          </a:p>
          <a:p>
            <a:r>
              <a:rPr lang="en-US">
                <a:latin typeface="Times New Roman" pitchFamily="18" charset="0"/>
                <a:cs typeface="Times New Roman" pitchFamily="18" charset="0"/>
              </a:rPr>
              <a:t>Chú Tôm lật đật		Chú Tôm về chậm			Khen xôi nấu dẻo</a:t>
            </a:r>
          </a:p>
          <a:p>
            <a:r>
              <a:rPr lang="en-US">
                <a:latin typeface="Times New Roman" pitchFamily="18" charset="0"/>
                <a:cs typeface="Times New Roman" pitchFamily="18" charset="0"/>
              </a:rPr>
              <a:t>Bà Sam cồng kềnh.	                  Dắt tay bà Còng.			Có công Cua Càng.</a:t>
            </a:r>
          </a:p>
          <a:p>
            <a:r>
              <a:rPr lang="en-US">
                <a:latin typeface="Times New Roman" pitchFamily="18" charset="0"/>
                <a:cs typeface="Times New Roman" pitchFamily="18" charset="0"/>
              </a:rPr>
              <a:t>                                                                                                           </a:t>
            </a:r>
          </a:p>
          <a:p>
            <a:r>
              <a:rPr lang="en-US">
                <a:latin typeface="Times New Roman" pitchFamily="18" charset="0"/>
                <a:cs typeface="Times New Roman" pitchFamily="18" charset="0"/>
              </a:rPr>
              <a:t>                                                                                                                     Nguyễn Ngọc Phú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57213"/>
            <a:ext cx="8839200" cy="3416300"/>
          </a:xfrm>
          <a:prstGeom prst="rect">
            <a:avLst/>
          </a:prstGeom>
          <a:noFill/>
        </p:spPr>
        <p:txBody>
          <a:bodyPr>
            <a:spAutoFit/>
          </a:bodyPr>
          <a:lstStyle/>
          <a:p>
            <a:pPr fontAlgn="auto">
              <a:spcBef>
                <a:spcPts val="0"/>
              </a:spcBef>
              <a:spcAft>
                <a:spcPts val="0"/>
              </a:spcAft>
              <a:defRPr/>
            </a:pPr>
            <a:r>
              <a:rPr lang="vi-VN" sz="2400">
                <a:latin typeface="+mj-lt"/>
              </a:rPr>
              <a:t>Trong bài thơ đó, mỗi con vật được dùng các từ ngữ sau để nhân hoá :</a:t>
            </a:r>
          </a:p>
          <a:p>
            <a:pPr fontAlgn="auto">
              <a:spcBef>
                <a:spcPts val="0"/>
              </a:spcBef>
              <a:spcAft>
                <a:spcPts val="0"/>
              </a:spcAft>
              <a:defRPr/>
            </a:pPr>
            <a:r>
              <a:rPr lang="en-US" sz="2400">
                <a:latin typeface="+mj-lt"/>
              </a:rPr>
              <a:t>- </a:t>
            </a:r>
            <a:r>
              <a:rPr lang="vi-VN" sz="2400">
                <a:latin typeface="+mj-lt"/>
              </a:rPr>
              <a:t>Cua Càng : thổi xôi, đi hội, cõng nồi</a:t>
            </a:r>
          </a:p>
          <a:p>
            <a:pPr fontAlgn="auto">
              <a:spcBef>
                <a:spcPts val="0"/>
              </a:spcBef>
              <a:spcAft>
                <a:spcPts val="0"/>
              </a:spcAft>
              <a:defRPr/>
            </a:pPr>
            <a:r>
              <a:rPr lang="en-US" sz="2400">
                <a:latin typeface="+mj-lt"/>
              </a:rPr>
              <a:t>- </a:t>
            </a:r>
            <a:r>
              <a:rPr lang="vi-VN" sz="2400">
                <a:latin typeface="+mj-lt"/>
              </a:rPr>
              <a:t>Tép : được gọi là cái tép, đỏ mắt, nhóm lửa, chép miệng : xong!</a:t>
            </a:r>
          </a:p>
          <a:p>
            <a:pPr fontAlgn="auto">
              <a:spcBef>
                <a:spcPts val="0"/>
              </a:spcBef>
              <a:spcAft>
                <a:spcPts val="0"/>
              </a:spcAft>
              <a:defRPr/>
            </a:pPr>
            <a:r>
              <a:rPr lang="en-US" sz="2400">
                <a:latin typeface="+mj-lt"/>
              </a:rPr>
              <a:t>- </a:t>
            </a:r>
            <a:r>
              <a:rPr lang="vi-VN" sz="2400">
                <a:latin typeface="+mj-lt"/>
              </a:rPr>
              <a:t>Ốc : được gọi là cậu ốc, vặn mình, pha trà</a:t>
            </a:r>
          </a:p>
          <a:p>
            <a:pPr fontAlgn="auto">
              <a:spcBef>
                <a:spcPts val="0"/>
              </a:spcBef>
              <a:spcAft>
                <a:spcPts val="0"/>
              </a:spcAft>
              <a:defRPr/>
            </a:pPr>
            <a:r>
              <a:rPr lang="en-US" sz="2400">
                <a:latin typeface="+mj-lt"/>
              </a:rPr>
              <a:t>- </a:t>
            </a:r>
            <a:r>
              <a:rPr lang="vi-VN" sz="2400">
                <a:latin typeface="+mj-lt"/>
              </a:rPr>
              <a:t>Tôm : chú tôm, lật đật, đi chợ, dắt tay bà Còng</a:t>
            </a:r>
          </a:p>
          <a:p>
            <a:pPr fontAlgn="auto">
              <a:spcBef>
                <a:spcPts val="0"/>
              </a:spcBef>
              <a:spcAft>
                <a:spcPts val="0"/>
              </a:spcAft>
              <a:defRPr/>
            </a:pPr>
            <a:r>
              <a:rPr lang="en-US" sz="2400">
                <a:latin typeface="+mj-lt"/>
              </a:rPr>
              <a:t>- </a:t>
            </a:r>
            <a:r>
              <a:rPr lang="vi-VN" sz="2400">
                <a:latin typeface="+mj-lt"/>
              </a:rPr>
              <a:t>Sam : bà Sam, dựng nhà</a:t>
            </a:r>
          </a:p>
          <a:p>
            <a:pPr fontAlgn="auto">
              <a:spcBef>
                <a:spcPts val="0"/>
              </a:spcBef>
              <a:spcAft>
                <a:spcPts val="0"/>
              </a:spcAft>
              <a:defRPr/>
            </a:pPr>
            <a:r>
              <a:rPr lang="en-US" sz="2400">
                <a:latin typeface="+mj-lt"/>
              </a:rPr>
              <a:t>- </a:t>
            </a:r>
            <a:r>
              <a:rPr lang="vi-VN" sz="2400">
                <a:latin typeface="+mj-lt"/>
              </a:rPr>
              <a:t>Còng : bà Còng</a:t>
            </a:r>
          </a:p>
          <a:p>
            <a:pPr fontAlgn="auto">
              <a:spcBef>
                <a:spcPts val="0"/>
              </a:spcBef>
              <a:spcAft>
                <a:spcPts val="0"/>
              </a:spcAft>
              <a:defRPr/>
            </a:pPr>
            <a:r>
              <a:rPr lang="en-US" sz="2400">
                <a:latin typeface="+mj-lt"/>
              </a:rPr>
              <a:t>- </a:t>
            </a:r>
            <a:r>
              <a:rPr lang="vi-VN" sz="2400">
                <a:latin typeface="+mj-lt"/>
              </a:rPr>
              <a:t>Dã tràng : ông dã tràng, rụng hai răng, khen xôi dẻo</a:t>
            </a:r>
          </a:p>
          <a:p>
            <a:pPr fontAlgn="auto">
              <a:spcBef>
                <a:spcPts val="0"/>
              </a:spcBef>
              <a:spcAft>
                <a:spcPts val="0"/>
              </a:spcAft>
              <a:defRPr/>
            </a:pPr>
            <a:endParaRPr lang="en-US" sz="2400">
              <a:latin typeface="+mj-lt"/>
            </a:endParaRPr>
          </a:p>
        </p:txBody>
      </p:sp>
      <p:sp>
        <p:nvSpPr>
          <p:cNvPr id="7" name="TextBox 6"/>
          <p:cNvSpPr txBox="1"/>
          <p:nvPr/>
        </p:nvSpPr>
        <p:spPr>
          <a:xfrm>
            <a:off x="0" y="76200"/>
            <a:ext cx="8991600" cy="461963"/>
          </a:xfrm>
          <a:prstGeom prst="rect">
            <a:avLst/>
          </a:prstGeom>
          <a:noFill/>
        </p:spPr>
        <p:txBody>
          <a:bodyPr>
            <a:spAutoFit/>
          </a:bodyPr>
          <a:lstStyle/>
          <a:p>
            <a:pPr fontAlgn="auto">
              <a:spcBef>
                <a:spcPts val="0"/>
              </a:spcBef>
              <a:spcAft>
                <a:spcPts val="0"/>
              </a:spcAft>
              <a:defRPr/>
            </a:pPr>
            <a:r>
              <a:rPr lang="vi-VN" sz="2400">
                <a:latin typeface="+mj-lt"/>
              </a:rPr>
              <a:t>a) Trong bài thơ </a:t>
            </a:r>
            <a:r>
              <a:rPr lang="en-US" sz="2400">
                <a:latin typeface="Times New Roman" pitchFamily="18" charset="0"/>
                <a:cs typeface="Times New Roman" pitchFamily="18" charset="0"/>
              </a:rPr>
              <a:t>trên</a:t>
            </a:r>
            <a:r>
              <a:rPr lang="vi-VN" sz="2400">
                <a:latin typeface="+mj-lt"/>
              </a:rPr>
              <a:t>, mỗi con vật được nhân hoá nhờ các từ ngữ nào ?</a:t>
            </a:r>
            <a:endParaRPr lang="en-US" sz="2400">
              <a:latin typeface="+mj-lt"/>
            </a:endParaRPr>
          </a:p>
        </p:txBody>
      </p:sp>
      <p:sp>
        <p:nvSpPr>
          <p:cNvPr id="8" name="TextBox 7"/>
          <p:cNvSpPr txBox="1"/>
          <p:nvPr/>
        </p:nvSpPr>
        <p:spPr>
          <a:xfrm>
            <a:off x="76200" y="3576638"/>
            <a:ext cx="6477000" cy="461962"/>
          </a:xfrm>
          <a:prstGeom prst="rect">
            <a:avLst/>
          </a:prstGeom>
          <a:noFill/>
        </p:spPr>
        <p:txBody>
          <a:bodyPr>
            <a:spAutoFit/>
          </a:bodyPr>
          <a:lstStyle/>
          <a:p>
            <a:pPr fontAlgn="auto">
              <a:spcBef>
                <a:spcPts val="0"/>
              </a:spcBef>
              <a:spcAft>
                <a:spcPts val="0"/>
              </a:spcAft>
              <a:defRPr/>
            </a:pPr>
            <a:r>
              <a:rPr lang="vi-VN" sz="2400">
                <a:latin typeface="+mj-lt"/>
              </a:rPr>
              <a:t>b) Em thích hình ảnh nào ?</a:t>
            </a:r>
          </a:p>
        </p:txBody>
      </p:sp>
      <p:sp>
        <p:nvSpPr>
          <p:cNvPr id="9" name="TextBox 8"/>
          <p:cNvSpPr txBox="1"/>
          <p:nvPr/>
        </p:nvSpPr>
        <p:spPr>
          <a:xfrm>
            <a:off x="152400" y="4027488"/>
            <a:ext cx="8991600" cy="2678112"/>
          </a:xfrm>
          <a:prstGeom prst="rect">
            <a:avLst/>
          </a:prstGeom>
          <a:noFill/>
        </p:spPr>
        <p:txBody>
          <a:bodyPr>
            <a:spAutoFit/>
          </a:bodyPr>
          <a:lstStyle/>
          <a:p>
            <a:pPr fontAlgn="auto">
              <a:spcBef>
                <a:spcPts val="0"/>
              </a:spcBef>
              <a:spcAft>
                <a:spcPts val="0"/>
              </a:spcAft>
              <a:defRPr/>
            </a:pPr>
            <a:r>
              <a:rPr lang="vi-VN" sz="2400">
                <a:latin typeface="+mj-lt"/>
              </a:rPr>
              <a:t>Ví dụ : Em thích hình ảnh :</a:t>
            </a:r>
          </a:p>
          <a:p>
            <a:pPr fontAlgn="auto">
              <a:spcBef>
                <a:spcPts val="0"/>
              </a:spcBef>
              <a:spcAft>
                <a:spcPts val="0"/>
              </a:spcAft>
              <a:defRPr/>
            </a:pPr>
            <a:r>
              <a:rPr lang="vi-VN" sz="2400">
                <a:latin typeface="+mj-lt"/>
              </a:rPr>
              <a:t>Cua Càng đi hội Cõng nồi trên lưng Vừa đi vừa thổi Mùi xôi thơm lừng</a:t>
            </a:r>
          </a:p>
          <a:p>
            <a:pPr fontAlgn="auto">
              <a:spcBef>
                <a:spcPts val="0"/>
              </a:spcBef>
              <a:spcAft>
                <a:spcPts val="0"/>
              </a:spcAft>
              <a:defRPr/>
            </a:pPr>
            <a:r>
              <a:rPr lang="vi-VN" sz="2400">
                <a:latin typeface="+mj-lt"/>
              </a:rPr>
              <a:t>Vì hình ảnh này tả được con cua có cái mai trên lưng (giống như cái nồi) và vừa đi vừa làm những bong bóng nước sủi ra (giống nhu một nồi cơm đang sôi). Tác giả đã dùng trí sáng tạo để viết ru một hình ảnh thật ngộ nghĩnh và lí thú.</a:t>
            </a:r>
          </a:p>
          <a:p>
            <a:pPr fontAlgn="auto">
              <a:spcBef>
                <a:spcPts val="0"/>
              </a:spcBef>
              <a:spcAft>
                <a:spcPts val="0"/>
              </a:spcAft>
              <a:defRPr/>
            </a:pPr>
            <a:endParaRPr lang="en-US" sz="240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7748" name="Picture 4" descr="kidsoftheworld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9863" y="3681413"/>
            <a:ext cx="6121400"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AutoShape 7">
            <a:hlinkClick r:id="" action="ppaction://hlinkshowjump?jump=firstslide" highlightClick="1"/>
          </p:cNvPr>
          <p:cNvSpPr>
            <a:spLocks noChangeArrowheads="1"/>
          </p:cNvSpPr>
          <p:nvPr/>
        </p:nvSpPr>
        <p:spPr bwMode="auto">
          <a:xfrm>
            <a:off x="0" y="6165850"/>
            <a:ext cx="503238" cy="431800"/>
          </a:xfrm>
          <a:prstGeom prst="actionButtonBackPrevious">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
        <p:nvSpPr>
          <p:cNvPr id="7" name="WordArt 4"/>
          <p:cNvSpPr>
            <a:spLocks noChangeArrowheads="1" noChangeShapeType="1" noTextEdit="1"/>
          </p:cNvSpPr>
          <p:nvPr/>
        </p:nvSpPr>
        <p:spPr bwMode="auto">
          <a:xfrm>
            <a:off x="1371600" y="533400"/>
            <a:ext cx="6553200" cy="1295400"/>
          </a:xfrm>
          <a:prstGeom prst="rect">
            <a:avLst/>
          </a:prstGeom>
        </p:spPr>
        <p:txBody>
          <a:bodyPr wrap="none" fromWordArt="1">
            <a:prstTxWarp prst="textDeflate">
              <a:avLst>
                <a:gd name="adj" fmla="val 17542"/>
              </a:avLst>
            </a:prstTxWarp>
          </a:bodyPr>
          <a:lstStyle/>
          <a:p>
            <a:pPr algn="ctr"/>
            <a:r>
              <a:rPr lang="en-US" sz="3600" b="1" kern="10">
                <a:ln w="9525">
                  <a:solidFill>
                    <a:srgbClr val="000000"/>
                  </a:solidFill>
                  <a:round/>
                  <a:headEnd/>
                  <a:tailEnd/>
                </a:ln>
                <a:solidFill>
                  <a:srgbClr val="FF0000"/>
                </a:solidFill>
                <a:latin typeface="Times New Roman"/>
                <a:cs typeface="Times New Roman"/>
              </a:rPr>
              <a:t>GIỜ HỌC KẾT THÚC</a:t>
            </a:r>
          </a:p>
        </p:txBody>
      </p:sp>
      <p:sp>
        <p:nvSpPr>
          <p:cNvPr id="8" name="WordArt 6"/>
          <p:cNvSpPr>
            <a:spLocks noChangeArrowheads="1" noChangeShapeType="1" noTextEdit="1"/>
          </p:cNvSpPr>
          <p:nvPr/>
        </p:nvSpPr>
        <p:spPr bwMode="auto">
          <a:xfrm>
            <a:off x="228600" y="2286000"/>
            <a:ext cx="8753475" cy="1047750"/>
          </a:xfrm>
          <a:prstGeom prst="rect">
            <a:avLst/>
          </a:prstGeom>
        </p:spPr>
        <p:txBody>
          <a:bodyPr wrap="none" fromWordArt="1">
            <a:prstTxWarp prst="textPlain">
              <a:avLst>
                <a:gd name="adj" fmla="val 50000"/>
              </a:avLst>
            </a:prstTxWarp>
          </a:bodyPr>
          <a:lstStyle/>
          <a:p>
            <a:pPr algn="ctr"/>
            <a:r>
              <a:rPr lang="en-US" sz="3600" b="1" kern="10">
                <a:ln w="12700">
                  <a:solidFill>
                    <a:srgbClr val="FF00FF"/>
                  </a:solidFill>
                  <a:round/>
                  <a:headEnd/>
                  <a:tailEnd/>
                </a:ln>
                <a:solidFill>
                  <a:srgbClr val="FF0000"/>
                </a:solidFill>
                <a:effectLst>
                  <a:outerShdw dist="35921" dir="2700000" sy="50000" kx="2115830" algn="bl" rotWithShape="0">
                    <a:srgbClr val="C0C0C0">
                      <a:alpha val="79999"/>
                    </a:srgbClr>
                  </a:outerShdw>
                </a:effectLst>
                <a:latin typeface="Times New Roman"/>
                <a:cs typeface="Times New Roman"/>
              </a:rPr>
              <a:t>KÍNH CHÚC CÁC THẦY CÔ MẠNH KHỎE,</a:t>
            </a:r>
          </a:p>
          <a:p>
            <a:pPr algn="ctr"/>
            <a:r>
              <a:rPr lang="en-US" sz="3600" b="1" kern="10">
                <a:ln w="12700">
                  <a:solidFill>
                    <a:srgbClr val="FF00FF"/>
                  </a:solidFill>
                  <a:round/>
                  <a:headEnd/>
                  <a:tailEnd/>
                </a:ln>
                <a:solidFill>
                  <a:srgbClr val="FF0000"/>
                </a:solidFill>
                <a:effectLst>
                  <a:outerShdw dist="35921" dir="2700000" sy="50000" kx="2115830" algn="bl" rotWithShape="0">
                    <a:srgbClr val="C0C0C0">
                      <a:alpha val="79999"/>
                    </a:srgbClr>
                  </a:outerShdw>
                </a:effectLst>
                <a:latin typeface="Times New Roman"/>
                <a:cs typeface="Times New Roman"/>
              </a:rPr>
              <a:t> CHÚC CÁC EM CHĂM NGOAN</a:t>
            </a:r>
          </a:p>
        </p:txBody>
      </p:sp>
    </p:spTree>
    <p:extLst>
      <p:ext uri="{BB962C8B-B14F-4D97-AF65-F5344CB8AC3E}">
        <p14:creationId xmlns:p14="http://schemas.microsoft.com/office/powerpoint/2010/main" val="2340024077"/>
      </p:ext>
    </p:extLst>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87748"/>
                                        </p:tgtEl>
                                        <p:attrNameLst>
                                          <p:attrName>style.visibility</p:attrName>
                                        </p:attrNameLst>
                                      </p:cBhvr>
                                      <p:to>
                                        <p:strVal val="visible"/>
                                      </p:to>
                                    </p:set>
                                    <p:anim calcmode="lin" valueType="num">
                                      <p:cBhvr>
                                        <p:cTn id="7" dur="2000" fill="hold"/>
                                        <p:tgtEl>
                                          <p:spTgt spid="287748"/>
                                        </p:tgtEl>
                                        <p:attrNameLst>
                                          <p:attrName>ppt_w</p:attrName>
                                        </p:attrNameLst>
                                      </p:cBhvr>
                                      <p:tavLst>
                                        <p:tav tm="0">
                                          <p:val>
                                            <p:fltVal val="0"/>
                                          </p:val>
                                        </p:tav>
                                        <p:tav tm="100000">
                                          <p:val>
                                            <p:strVal val="#ppt_w"/>
                                          </p:val>
                                        </p:tav>
                                      </p:tavLst>
                                    </p:anim>
                                    <p:anim calcmode="lin" valueType="num">
                                      <p:cBhvr>
                                        <p:cTn id="8" dur="2000" fill="hold"/>
                                        <p:tgtEl>
                                          <p:spTgt spid="287748"/>
                                        </p:tgtEl>
                                        <p:attrNameLst>
                                          <p:attrName>ppt_h</p:attrName>
                                        </p:attrNameLst>
                                      </p:cBhvr>
                                      <p:tavLst>
                                        <p:tav tm="0">
                                          <p:val>
                                            <p:fltVal val="0"/>
                                          </p:val>
                                        </p:tav>
                                        <p:tav tm="100000">
                                          <p:val>
                                            <p:strVal val="#ppt_h"/>
                                          </p:val>
                                        </p:tav>
                                      </p:tavLst>
                                    </p:anim>
                                  </p:childTnLst>
                                </p:cTn>
                              </p:par>
                              <p:par>
                                <p:cTn id="9" presetID="53"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2000" fill="hold"/>
                                        <p:tgtEl>
                                          <p:spTgt spid="7"/>
                                        </p:tgtEl>
                                        <p:attrNameLst>
                                          <p:attrName>ppt_w</p:attrName>
                                        </p:attrNameLst>
                                      </p:cBhvr>
                                      <p:tavLst>
                                        <p:tav tm="0">
                                          <p:val>
                                            <p:fltVal val="0"/>
                                          </p:val>
                                        </p:tav>
                                        <p:tav tm="100000">
                                          <p:val>
                                            <p:strVal val="#ppt_w"/>
                                          </p:val>
                                        </p:tav>
                                      </p:tavLst>
                                    </p:anim>
                                    <p:anim calcmode="lin" valueType="num">
                                      <p:cBhvr>
                                        <p:cTn id="12" dur="2000" fill="hold"/>
                                        <p:tgtEl>
                                          <p:spTgt spid="7"/>
                                        </p:tgtEl>
                                        <p:attrNameLst>
                                          <p:attrName>ppt_h</p:attrName>
                                        </p:attrNameLst>
                                      </p:cBhvr>
                                      <p:tavLst>
                                        <p:tav tm="0">
                                          <p:val>
                                            <p:fltVal val="0"/>
                                          </p:val>
                                        </p:tav>
                                        <p:tav tm="100000">
                                          <p:val>
                                            <p:strVal val="#ppt_h"/>
                                          </p:val>
                                        </p:tav>
                                      </p:tavLst>
                                    </p:anim>
                                    <p:animEffect transition="in" filter="fade">
                                      <p:cBhvr>
                                        <p:cTn id="13" dur="2000"/>
                                        <p:tgtEl>
                                          <p:spTgt spid="7"/>
                                        </p:tgtEl>
                                      </p:cBhvr>
                                    </p:animEffect>
                                  </p:childTnLst>
                                </p:cTn>
                              </p:par>
                              <p:par>
                                <p:cTn id="14" presetID="53"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2000" fill="hold"/>
                                        <p:tgtEl>
                                          <p:spTgt spid="8"/>
                                        </p:tgtEl>
                                        <p:attrNameLst>
                                          <p:attrName>ppt_w</p:attrName>
                                        </p:attrNameLst>
                                      </p:cBhvr>
                                      <p:tavLst>
                                        <p:tav tm="0">
                                          <p:val>
                                            <p:fltVal val="0"/>
                                          </p:val>
                                        </p:tav>
                                        <p:tav tm="100000">
                                          <p:val>
                                            <p:strVal val="#ppt_w"/>
                                          </p:val>
                                        </p:tav>
                                      </p:tavLst>
                                    </p:anim>
                                    <p:anim calcmode="lin" valueType="num">
                                      <p:cBhvr>
                                        <p:cTn id="17" dur="2000" fill="hold"/>
                                        <p:tgtEl>
                                          <p:spTgt spid="8"/>
                                        </p:tgtEl>
                                        <p:attrNameLst>
                                          <p:attrName>ppt_h</p:attrName>
                                        </p:attrNameLst>
                                      </p:cBhvr>
                                      <p:tavLst>
                                        <p:tav tm="0">
                                          <p:val>
                                            <p:fltVal val="0"/>
                                          </p:val>
                                        </p:tav>
                                        <p:tav tm="100000">
                                          <p:val>
                                            <p:strVal val="#ppt_h"/>
                                          </p:val>
                                        </p:tav>
                                      </p:tavLst>
                                    </p:anim>
                                    <p:animEffect transition="in" filter="fade">
                                      <p:cBhvr>
                                        <p:cTn id="1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264</Words>
  <Application>Microsoft Office PowerPoint</Application>
  <PresentationFormat>On-screen Show (4:3)</PresentationFormat>
  <Paragraphs>36</Paragraphs>
  <Slides>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Office Theme</vt:lpstr>
      <vt:lpstr>Clip</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SKY</cp:lastModifiedBy>
  <cp:revision>9</cp:revision>
  <dcterms:created xsi:type="dcterms:W3CDTF">2016-08-27T10:29:12Z</dcterms:created>
  <dcterms:modified xsi:type="dcterms:W3CDTF">2021-03-03T03:48:29Z</dcterms:modified>
</cp:coreProperties>
</file>