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0" r:id="rId2"/>
    <p:sldId id="284" r:id="rId3"/>
    <p:sldId id="285" r:id="rId4"/>
    <p:sldId id="286" r:id="rId5"/>
    <p:sldId id="287" r:id="rId6"/>
    <p:sldId id="272" r:id="rId7"/>
    <p:sldId id="278" r:id="rId8"/>
    <p:sldId id="277" r:id="rId9"/>
    <p:sldId id="273" r:id="rId10"/>
    <p:sldId id="274" r:id="rId11"/>
    <p:sldId id="282" r:id="rId12"/>
    <p:sldId id="283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6" autoAdjust="0"/>
    <p:restoredTop sz="94660"/>
  </p:normalViewPr>
  <p:slideViewPr>
    <p:cSldViewPr>
      <p:cViewPr varScale="1">
        <p:scale>
          <a:sx n="65" d="100"/>
          <a:sy n="65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7F2713-F656-4E89-BD02-887616AE26D8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42A69B4-6476-4111-8EEE-F9FB1D3DD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36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1B1736-F844-4758-9EAA-7E7B2F2763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7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A1B6-64F2-4E9B-A8D0-5925FA14CF6F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1619C-8AD8-4433-858B-61BAE1DD8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16140-8C8C-4438-A35D-150C7F94260A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B140-8510-4C3A-8363-D8C65D985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88176-4A94-45B3-AA19-C9E32DEC55A3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784E2-7A49-432F-B8D8-7C498F784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6177-B67F-4D47-BB78-6DFCD44F65F4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D9854-EB64-4661-A2B0-9936450B5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9478-98CA-4B43-9643-3E0FA1C367C5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755-EF98-4075-83D9-E620EBAD9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B57F9-0860-44EB-B23E-773400CFEEA3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E4AB-2801-4167-A421-B711282C6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052E5-F255-4A3B-A186-8AA38D413227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9AD7C-A1E9-49F9-B8B3-6FBB6BAEC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49CB-14E3-4CC8-8535-DA7D86599A91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088C-72E1-4E7B-9F38-85A99A631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0A26-788E-41AC-B4C2-C5180F5E19A7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B092-C8CA-44FF-B36B-40EF4F645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E4A4-B4E8-4803-9F2E-A1A0158B0858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2CA16-3CC0-4806-9E67-3DA1A97CC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317F6-C94D-487F-AE74-32EB7621BA91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9A4E0-7250-4E69-B979-B446C1554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B9740-2DED-483A-B580-56DE25C95F4A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EA342-7731-4A20-9075-00563AECB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EF24F8-F4BF-4392-A7C0-9DE075EB9501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EB490D-1DDA-468B-A516-9E4B081C7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wmf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2.gif"/><Relationship Id="rId7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Hoa%208%20-%20Bai%2033%20Tiet%2050%20DIEU%20CHE%20HIDRO%20-%20PHAN%20UNG%20THE.ppt#12. Slide 12" TargetMode="External"/><Relationship Id="rId11" Type="http://schemas.openxmlformats.org/officeDocument/2006/relationships/image" Target="../media/image4.gif"/><Relationship Id="rId5" Type="http://schemas.openxmlformats.org/officeDocument/2006/relationships/image" Target="../media/image14.wmf"/><Relationship Id="rId10" Type="http://schemas.openxmlformats.org/officeDocument/2006/relationships/image" Target="../media/image18.wmf"/><Relationship Id="rId4" Type="http://schemas.openxmlformats.org/officeDocument/2006/relationships/image" Target="../media/image13.gif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Clip" r:id="rId3" imgW="2191680" imgH="1424160" progId="">
                  <p:embed/>
                </p:oleObj>
              </mc:Choice>
              <mc:Fallback>
                <p:oleObj name="Clip" r:id="rId3" imgW="2191680" imgH="14241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8" name="Picture 25" descr="viet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799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33809" name="Picture 32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0" name="Picture 33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1" name="Picture 34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2" name="Picture 35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33801" name="Picture 4" descr="658285i82lzhnmv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4" descr="658285i82lzhnmv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Picture 16" descr="4950262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8" name="Text Box 19"/>
          <p:cNvSpPr txBox="1">
            <a:spLocks noChangeArrowheads="1"/>
          </p:cNvSpPr>
          <p:nvPr/>
        </p:nvSpPr>
        <p:spPr bwMode="auto">
          <a:xfrm>
            <a:off x="1447800" y="3429000"/>
            <a:ext cx="5910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</a:rPr>
              <a:t>MÔN: TIẾNG VIỆT LỚP 3</a:t>
            </a: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>
            <a:off x="1066800" y="5334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PHÒNG GIÁO DỤC &amp; ĐÀO TẠO </a:t>
            </a:r>
            <a:r>
              <a:rPr lang="en-US" altLang="en-US" sz="2400" b="1" i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altLang="en-US" sz="2400" b="1" i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2057400" y="9906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  <a:endParaRPr lang="en-US" altLang="en-US" sz="2400" b="1" i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38200" y="762000"/>
          <a:ext cx="7467600" cy="457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4495800"/>
              </a:tblGrid>
              <a:tr h="70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078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045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50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19200" y="8636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 vật 1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48200" y="8636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 vật 2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4400" y="16764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86200" y="1676400"/>
            <a:ext cx="441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 gương bầu dục khổng lồ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8200" y="31242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 Thê Húc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86200" y="312420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tôm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2672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 con rùa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86200" y="426720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 bưởi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962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39963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64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65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66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Bài 3: Chọn các từ điền vào chỗ trống .....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16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a,Mảnh trăng non đầu tháng lơ lửng giữa trời như.....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762000" y="48006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( </a:t>
            </a:r>
            <a:r>
              <a:rPr lang="en-US">
                <a:solidFill>
                  <a:srgbClr val="FF3300"/>
                </a:solidFill>
                <a:latin typeface="Times New Roman" pitchFamily="18" charset="0"/>
              </a:rPr>
              <a:t>một cánh diều , những hạt ngọc , tiếng sáo )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609600" y="24384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b,Tiếng gió rừng vi vu như</a:t>
            </a:r>
            <a:r>
              <a:rPr lang="en-US" sz="2800">
                <a:latin typeface="Times New Roman" pitchFamily="18" charset="0"/>
              </a:rPr>
              <a:t>.....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c,Sương sớm long lanh tựa.....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40966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40967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68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69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70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Bài 3: Chọn các từ điền vào chỗ trống .....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848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a,Mảnh trăng non đầu tháng lơ lửng giữa trời như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một cánh diều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 .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762000" y="48006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( </a:t>
            </a:r>
            <a:r>
              <a:rPr lang="en-US">
                <a:solidFill>
                  <a:srgbClr val="FF3300"/>
                </a:solidFill>
                <a:latin typeface="Times New Roman" pitchFamily="18" charset="0"/>
              </a:rPr>
              <a:t>một cánh diều , những hạt ngọc , tiếng sáo )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609600" y="2667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b,Tiếng gió rừng vi vu như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tiếng sáo</a:t>
            </a:r>
            <a:r>
              <a:rPr lang="en-US" sz="2800">
                <a:latin typeface="Times New Roman" pitchFamily="18" charset="0"/>
              </a:rPr>
              <a:t> 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685800" y="35814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c,Sương sớm long lanh tựa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những hạt ngọc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41990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41991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2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3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994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838200" y="2590800"/>
            <a:ext cx="7620000" cy="1828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i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3DH"/>
              </a:rPr>
              <a:t>XIN TR¢N TRäNG C¶M ¥N!</a:t>
            </a:r>
          </a:p>
        </p:txBody>
      </p:sp>
      <p:pic>
        <p:nvPicPr>
          <p:cNvPr id="48132" name="Picture 4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0"/>
            <a:ext cx="698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5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9620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6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00050" y="5410200"/>
            <a:ext cx="590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914400"/>
            <a:ext cx="15033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8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267200"/>
            <a:ext cx="15033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9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419600"/>
            <a:ext cx="14493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10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6019800"/>
            <a:ext cx="4254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7" name="Picture 11" descr="cac hanh ti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800600"/>
            <a:ext cx="18669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8" name="Picture 12" descr="ABARBLY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9" name="Picture 13" descr="ABARBLY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Picture 14"/>
          <p:cNvPicPr>
            <a:picLocks noChangeAspect="1" noChangeArrowheads="1"/>
          </p:cNvPicPr>
          <p:nvPr/>
        </p:nvPicPr>
        <p:blipFill>
          <a:blip r:embed="rId5">
            <a:lum bright="22000"/>
          </a:blip>
          <a:srcRect/>
          <a:stretch>
            <a:fillRect/>
          </a:stretch>
        </p:blipFill>
        <p:spPr bwMode="auto">
          <a:xfrm>
            <a:off x="0" y="4572000"/>
            <a:ext cx="17811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3" name="AutoShape 15">
            <a:hlinkClick r:id="rId6"/>
          </p:cNvPr>
          <p:cNvSpPr>
            <a:spLocks noChangeArrowheads="1"/>
          </p:cNvSpPr>
          <p:nvPr/>
        </p:nvSpPr>
        <p:spPr bwMode="auto">
          <a:xfrm>
            <a:off x="6172200" y="1371600"/>
            <a:ext cx="1066800" cy="838200"/>
          </a:xfrm>
          <a:prstGeom prst="star5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>
              <a:solidFill>
                <a:srgbClr val="FFFF00"/>
              </a:solidFill>
              <a:latin typeface=".VnBlack" pitchFamily="34" charset="0"/>
              <a:cs typeface="Arial" charset="0"/>
            </a:endParaRPr>
          </a:p>
        </p:txBody>
      </p:sp>
      <p:pic>
        <p:nvPicPr>
          <p:cNvPr id="43022" name="Picture 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953000"/>
            <a:ext cx="144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3" name="Picture 1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72400" y="4876800"/>
            <a:ext cx="1371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1066800" y="5181600"/>
            <a:ext cx="381000" cy="1524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990600" y="5791200"/>
            <a:ext cx="304800" cy="228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 sz="2800"/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1066800" y="5486400"/>
            <a:ext cx="533400" cy="304800"/>
          </a:xfrm>
          <a:prstGeom prst="star5">
            <a:avLst/>
          </a:prstGeom>
          <a:solidFill>
            <a:srgbClr val="FF9D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685800" y="5257800"/>
            <a:ext cx="685800" cy="381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1371600" y="6019800"/>
            <a:ext cx="3810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1143000" y="4953000"/>
            <a:ext cx="381000" cy="2286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pic>
        <p:nvPicPr>
          <p:cNvPr id="43030" name="Picture 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75438" y="228600"/>
            <a:ext cx="2468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31" name="Picture 2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2860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1752600" y="990600"/>
            <a:ext cx="1143000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grpSp>
        <p:nvGrpSpPr>
          <p:cNvPr id="43033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43034" name="Picture 32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5" name="Picture 33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6" name="Picture 34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7" name="Picture 35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3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3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43" grpId="0" animBg="1"/>
      <p:bldP spid="48146" grpId="0" animBg="1"/>
      <p:bldP spid="48148" grpId="0" animBg="1"/>
      <p:bldP spid="48149" grpId="0" animBg="1"/>
      <p:bldP spid="48149" grpId="1" animBg="1"/>
      <p:bldP spid="48150" grpId="0" animBg="1"/>
      <p:bldP spid="48151" grpId="0" animBg="1"/>
      <p:bldP spid="481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1143000"/>
            <a:ext cx="89027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b="1"/>
          </a:p>
          <a:p>
            <a:r>
              <a:rPr lang="en-US" sz="2800" b="1"/>
              <a:t>       </a:t>
            </a:r>
            <a:r>
              <a:rPr lang="en-US" sz="2800" b="1">
                <a:solidFill>
                  <a:srgbClr val="0000FF"/>
                </a:solidFill>
              </a:rPr>
              <a:t>Nhờ máy chọn ngẫu nhiên một số thứ tự trong lớp, bạn được mời sẽ đứng dậy đọc bài .</a:t>
            </a:r>
            <a:endParaRPr lang="en-US" sz="3600" b="1">
              <a:solidFill>
                <a:srgbClr val="0000FF"/>
              </a:solidFill>
            </a:endParaRPr>
          </a:p>
          <a:p>
            <a:r>
              <a:rPr lang="en-US" sz="2800" b="1">
                <a:solidFill>
                  <a:srgbClr val="0000FF"/>
                </a:solidFill>
              </a:rPr>
              <a:t>    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Các bạn khác lắng nghe và nhận xét bằng cách vỗ tay</a:t>
            </a:r>
          </a:p>
          <a:p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 _ Nêu ý đúng sẽ vỗ tay 3 tiếng.</a:t>
            </a:r>
          </a:p>
          <a:p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 _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304800"/>
            <a:ext cx="6248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>
                <a:solidFill>
                  <a:srgbClr val="FF3300"/>
                </a:solidFill>
                <a:latin typeface="Times New Roman" pitchFamily="18" charset="0"/>
              </a:rPr>
              <a:t>Xổ số điện toán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77724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800" b="1" i="1">
                <a:solidFill>
                  <a:srgbClr val="FF3300"/>
                </a:solidFill>
                <a:latin typeface="Times New Roman" pitchFamily="18" charset="0"/>
              </a:rPr>
              <a:t> cách chơi : </a:t>
            </a:r>
            <a:r>
              <a:rPr lang="en-US" sz="2800" i="1">
                <a:latin typeface="Times New Roman" pitchFamily="18" charset="0"/>
              </a:rPr>
              <a:t>GV bật trình chiếu , chỉ con chuột vào số 0 , tự quay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 descr="3HAND"/>
          <p:cNvSpPr>
            <a:spLocks noChangeArrowheads="1"/>
          </p:cNvSpPr>
          <p:nvPr/>
        </p:nvSpPr>
        <p:spPr bwMode="auto">
          <a:xfrm>
            <a:off x="3033713" y="2933700"/>
            <a:ext cx="2819400" cy="2819400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3886200" y="1676400"/>
            <a:ext cx="1189038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243513" y="21336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5929313" y="3141663"/>
            <a:ext cx="1265237" cy="120173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929313" y="4343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3 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5243513" y="5334000"/>
            <a:ext cx="1189037" cy="11255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b="1">
              <a:solidFill>
                <a:srgbClr val="FFFF00"/>
              </a:solidFill>
            </a:endParaRP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4</a:t>
            </a:r>
          </a:p>
          <a:p>
            <a:pPr algn="ctr"/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3886200" y="5715000"/>
            <a:ext cx="1189038" cy="11430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2652713" y="5486400"/>
            <a:ext cx="1189037" cy="11430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6 </a:t>
            </a: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1814513" y="4343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7 </a:t>
            </a:r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1814513" y="3141663"/>
            <a:ext cx="1189037" cy="120173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2576513" y="2057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2819400" y="2743200"/>
            <a:ext cx="3505200" cy="3581400"/>
          </a:xfrm>
          <a:prstGeom prst="irregularSeal1">
            <a:avLst/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FFFF00"/>
                </a:solidFill>
              </a:rPr>
              <a:t>29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</a:rPr>
              <a:t>+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 Em hãy đọc một bài </a:t>
            </a:r>
          </a:p>
        </p:txBody>
      </p:sp>
      <p:grpSp>
        <p:nvGrpSpPr>
          <p:cNvPr id="45071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45072" name="Picture 32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3" name="Picture 33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4" name="Picture 34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75" name="Picture 35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" dur="5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"/>
                            </p:stCondLst>
                            <p:childTnLst>
                              <p:par>
                                <p:cTn id="2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7" dur="5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"/>
                            </p:stCondLst>
                            <p:childTnLst>
                              <p:par>
                                <p:cTn id="4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7" dur="5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"/>
                            </p:stCondLst>
                            <p:childTnLst>
                              <p:par>
                                <p:cTn id="5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2" dur="5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7" dur="5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"/>
                            </p:stCondLst>
                            <p:childTnLst>
                              <p:par>
                                <p:cTn id="6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2" dur="5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"/>
                            </p:stCondLst>
                            <p:childTnLst>
                              <p:par>
                                <p:cTn id="6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7" dur="5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2" dur="5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7" dur="5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2" dur="5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"/>
                            </p:stCondLst>
                            <p:childTnLst>
                              <p:par>
                                <p:cTn id="8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7" dur="5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"/>
                            </p:stCondLst>
                            <p:childTnLst>
                              <p:par>
                                <p:cTn id="9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2" dur="5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"/>
                            </p:stCondLst>
                            <p:childTnLst>
                              <p:par>
                                <p:cTn id="9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7" dur="5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"/>
                            </p:stCondLst>
                            <p:childTnLst>
                              <p:par>
                                <p:cTn id="10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2" dur="5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2" descr="3HAND"/>
          <p:cNvSpPr>
            <a:spLocks noChangeArrowheads="1"/>
          </p:cNvSpPr>
          <p:nvPr/>
        </p:nvSpPr>
        <p:spPr bwMode="auto">
          <a:xfrm>
            <a:off x="3033713" y="2933700"/>
            <a:ext cx="2819400" cy="2819400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3886200" y="1676400"/>
            <a:ext cx="1189038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243513" y="21336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5929313" y="3141663"/>
            <a:ext cx="1265237" cy="120173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929313" y="4343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3 </a:t>
            </a: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5243513" y="5334000"/>
            <a:ext cx="1189037" cy="11255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b="1">
              <a:solidFill>
                <a:srgbClr val="FFFF00"/>
              </a:solidFill>
            </a:endParaRP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4</a:t>
            </a:r>
          </a:p>
          <a:p>
            <a:pPr algn="ctr"/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3886200" y="5715000"/>
            <a:ext cx="1189038" cy="11430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2652713" y="5486400"/>
            <a:ext cx="1189037" cy="11430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6 </a:t>
            </a:r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1814513" y="4343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7 </a:t>
            </a: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1814513" y="3141663"/>
            <a:ext cx="1189037" cy="120173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2576513" y="2057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>
            <a:off x="2819400" y="2743200"/>
            <a:ext cx="3505200" cy="3581400"/>
          </a:xfrm>
          <a:prstGeom prst="irregularSeal1">
            <a:avLst/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FFFF00"/>
                </a:solidFill>
              </a:rPr>
              <a:t>07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</a:rPr>
              <a:t>+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 Em hãy đọc một bài </a:t>
            </a:r>
          </a:p>
        </p:txBody>
      </p:sp>
      <p:grpSp>
        <p:nvGrpSpPr>
          <p:cNvPr id="46095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46096" name="Picture 32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97" name="Picture 33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98" name="Picture 34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99" name="Picture 35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" dur="5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"/>
                            </p:stCondLst>
                            <p:childTnLst>
                              <p:par>
                                <p:cTn id="2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7" dur="5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"/>
                            </p:stCondLst>
                            <p:childTnLst>
                              <p:par>
                                <p:cTn id="4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7" dur="5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"/>
                            </p:stCondLst>
                            <p:childTnLst>
                              <p:par>
                                <p:cTn id="5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2" dur="5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7" dur="5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"/>
                            </p:stCondLst>
                            <p:childTnLst>
                              <p:par>
                                <p:cTn id="6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2" dur="5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"/>
                            </p:stCondLst>
                            <p:childTnLst>
                              <p:par>
                                <p:cTn id="6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7" dur="5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2" dur="5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7" dur="5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2" dur="5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"/>
                            </p:stCondLst>
                            <p:childTnLst>
                              <p:par>
                                <p:cTn id="8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7" dur="5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"/>
                            </p:stCondLst>
                            <p:childTnLst>
                              <p:par>
                                <p:cTn id="9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2" dur="5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"/>
                            </p:stCondLst>
                            <p:childTnLst>
                              <p:par>
                                <p:cTn id="9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7" dur="5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"/>
                            </p:stCondLst>
                            <p:childTnLst>
                              <p:par>
                                <p:cTn id="10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2" dur="5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val 2" descr="3HAND"/>
          <p:cNvSpPr>
            <a:spLocks noChangeArrowheads="1"/>
          </p:cNvSpPr>
          <p:nvPr/>
        </p:nvSpPr>
        <p:spPr bwMode="auto">
          <a:xfrm>
            <a:off x="3033713" y="2933700"/>
            <a:ext cx="2819400" cy="2819400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/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3886200" y="1676400"/>
            <a:ext cx="1189038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5243513" y="21336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5929313" y="3141663"/>
            <a:ext cx="1265237" cy="120173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5929313" y="4343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3 </a:t>
            </a:r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>
            <a:off x="5243513" y="5334000"/>
            <a:ext cx="1189037" cy="11255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b="1">
              <a:solidFill>
                <a:srgbClr val="FFFF00"/>
              </a:solidFill>
            </a:endParaRP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4</a:t>
            </a:r>
          </a:p>
          <a:p>
            <a:pPr algn="ctr"/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47112" name="AutoShape 8"/>
          <p:cNvSpPr>
            <a:spLocks noChangeArrowheads="1"/>
          </p:cNvSpPr>
          <p:nvPr/>
        </p:nvSpPr>
        <p:spPr bwMode="auto">
          <a:xfrm>
            <a:off x="3886200" y="5715000"/>
            <a:ext cx="1189038" cy="11430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2652713" y="5486400"/>
            <a:ext cx="1189037" cy="11430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6 </a:t>
            </a:r>
          </a:p>
        </p:txBody>
      </p:sp>
      <p:sp>
        <p:nvSpPr>
          <p:cNvPr id="47114" name="AutoShape 10"/>
          <p:cNvSpPr>
            <a:spLocks noChangeArrowheads="1"/>
          </p:cNvSpPr>
          <p:nvPr/>
        </p:nvSpPr>
        <p:spPr bwMode="auto">
          <a:xfrm>
            <a:off x="1814513" y="4343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7 </a:t>
            </a:r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1814513" y="3141663"/>
            <a:ext cx="1189037" cy="1201737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2576513" y="2057400"/>
            <a:ext cx="1189037" cy="1201738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47117" name="AutoShape 13"/>
          <p:cNvSpPr>
            <a:spLocks noChangeArrowheads="1"/>
          </p:cNvSpPr>
          <p:nvPr/>
        </p:nvSpPr>
        <p:spPr bwMode="auto">
          <a:xfrm>
            <a:off x="2819400" y="2743200"/>
            <a:ext cx="3505200" cy="3581400"/>
          </a:xfrm>
          <a:prstGeom prst="irregularSeal1">
            <a:avLst/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</a:rPr>
              <a:t>+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 Em hãy đọc một bài </a:t>
            </a:r>
          </a:p>
        </p:txBody>
      </p:sp>
      <p:grpSp>
        <p:nvGrpSpPr>
          <p:cNvPr id="47119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47120" name="Picture 32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21" name="Picture 33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22" name="Picture 34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23" name="Picture 35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" dur="5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" dur="5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"/>
                            </p:stCondLst>
                            <p:childTnLst>
                              <p:par>
                                <p:cTn id="2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7" dur="5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"/>
                            </p:stCondLst>
                            <p:childTnLst>
                              <p:par>
                                <p:cTn id="4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7" dur="5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"/>
                            </p:stCondLst>
                            <p:childTnLst>
                              <p:par>
                                <p:cTn id="5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2" dur="5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7" dur="5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"/>
                            </p:stCondLst>
                            <p:childTnLst>
                              <p:par>
                                <p:cTn id="6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2" dur="5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"/>
                            </p:stCondLst>
                            <p:childTnLst>
                              <p:par>
                                <p:cTn id="6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7" dur="5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2" dur="5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7" dur="5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2" dur="5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"/>
                            </p:stCondLst>
                            <p:childTnLst>
                              <p:par>
                                <p:cTn id="8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7" dur="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"/>
                            </p:stCondLst>
                            <p:childTnLst>
                              <p:par>
                                <p:cTn id="9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2" dur="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"/>
                            </p:stCondLst>
                            <p:childTnLst>
                              <p:par>
                                <p:cTn id="95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7" dur="5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"/>
                            </p:stCondLst>
                            <p:childTnLst>
                              <p:par>
                                <p:cTn id="100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2" dur="5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168400"/>
          <a:ext cx="7467600" cy="462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616"/>
                <a:gridCol w="5852984"/>
              </a:tblGrid>
              <a:tr h="5381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931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4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25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502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1168400"/>
            <a:ext cx="152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tự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1168400"/>
            <a:ext cx="3733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 bài tập đọc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19304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90800" y="1930400"/>
            <a:ext cx="526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 bé thông minh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90600" y="28448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90800" y="28448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bàn tay em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90600" y="37592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90800" y="37592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 có lỗi?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4749800"/>
            <a:ext cx="152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90800" y="4749800"/>
            <a:ext cx="533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 giáo tí hon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19400" y="4572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điểm</a:t>
            </a:r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Măng non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48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34849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50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51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52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33600" y="2341563"/>
            <a:ext cx="39624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Cậu bé thông minh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33600" y="3408363"/>
            <a:ext cx="3505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Hai bàn tay em</a:t>
            </a:r>
            <a:endParaRPr lang="af-ZA" sz="3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6800" y="969963"/>
            <a:ext cx="6324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 dung các bài tập đọc tuần 1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2874963"/>
            <a:ext cx="7467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 ngợi sự thông minh và tài trí của cậu bé.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3941763"/>
            <a:ext cx="8077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bàn tay em rất đẹp, rất có ích, rất đáng yêu.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846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35847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8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49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0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2743200" y="0"/>
            <a:ext cx="3810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Hai bàn tay em</a:t>
            </a:r>
          </a:p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(Trích)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12700" y="973138"/>
            <a:ext cx="1095375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</a:p>
          <a:p>
            <a:pPr algn="just">
              <a:spcBef>
                <a:spcPct val="50000"/>
              </a:spcBef>
            </a:pPr>
            <a:endParaRPr lang="en-US" sz="2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190875" y="973138"/>
            <a:ext cx="1546225" cy="546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Răng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</a:p>
          <a:p>
            <a:pPr algn="just">
              <a:spcBef>
                <a:spcPct val="50000"/>
              </a:spcBef>
            </a:pPr>
            <a:endParaRPr lang="en-US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6543675" y="973138"/>
            <a:ext cx="24384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    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2775" y="982663"/>
            <a:ext cx="1881188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9450" y="1624013"/>
            <a:ext cx="233203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60400" y="2259013"/>
            <a:ext cx="2284413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39788" y="2900363"/>
            <a:ext cx="255270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8188" y="3995738"/>
            <a:ext cx="20828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3250" y="4638675"/>
            <a:ext cx="224313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0563" y="5260975"/>
            <a:ext cx="1822450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85800" y="5899150"/>
            <a:ext cx="22320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068763" y="5881688"/>
            <a:ext cx="28892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giăng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giăng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94113" y="5224463"/>
            <a:ext cx="2198687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51275" y="4581525"/>
            <a:ext cx="23812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827463" y="3957638"/>
            <a:ext cx="202088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08413" y="2889250"/>
            <a:ext cx="22907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778250" y="2247900"/>
            <a:ext cx="19192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119563" y="1614488"/>
            <a:ext cx="2532062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763963" y="984250"/>
            <a:ext cx="232251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013575" y="969963"/>
            <a:ext cx="226377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327900" y="1614488"/>
            <a:ext cx="178435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thỉ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116763" y="2262188"/>
            <a:ext cx="1941512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19938" y="2876550"/>
            <a:ext cx="1973262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285038" y="3581400"/>
            <a:ext cx="153193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680244" y="3739356"/>
            <a:ext cx="5105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064794" y="3847306"/>
            <a:ext cx="5105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893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36894" name="Picture 32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95" name="Picture 33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96" name="Picture 34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97" name="Picture 35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807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af-ZA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Ghi lại tên các sự vật được so sánh với nhau trong những câu sau: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" y="914400"/>
            <a:ext cx="891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Từ trên gác cao nhìn xuống, hồ như một chiếc gương bầu dục khổng lồ, sáng long lanh.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" y="18288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Cầu Thê Húc màu son, cong cong như con tôm, dẫn vào đền Ngọc Sơn.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" y="27432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Người ta thấy một con rùa lớn, đầu to như trái bưởi, nhô lên khỏi mặt nước.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3759200"/>
          <a:ext cx="7467600" cy="279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886200"/>
              </a:tblGrid>
              <a:tr h="4329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990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5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545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24000" y="36576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 vật 1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257800" y="36576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 vật 2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937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38938" name="Picture 32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39" name="Picture 33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40" name="Picture 34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41" name="Picture 35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539</Words>
  <Application>Microsoft Office PowerPoint</Application>
  <PresentationFormat>On-screen Show (4:3)</PresentationFormat>
  <Paragraphs>137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phuong</dc:creator>
  <cp:lastModifiedBy>admin</cp:lastModifiedBy>
  <cp:revision>46</cp:revision>
  <dcterms:created xsi:type="dcterms:W3CDTF">2012-08-27T02:30:51Z</dcterms:created>
  <dcterms:modified xsi:type="dcterms:W3CDTF">2021-02-25T08:24:08Z</dcterms:modified>
</cp:coreProperties>
</file>