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284" r:id="rId3"/>
    <p:sldId id="285" r:id="rId4"/>
    <p:sldId id="286" r:id="rId5"/>
    <p:sldId id="287" r:id="rId6"/>
    <p:sldId id="272" r:id="rId7"/>
    <p:sldId id="278" r:id="rId8"/>
    <p:sldId id="277" r:id="rId9"/>
    <p:sldId id="273" r:id="rId10"/>
    <p:sldId id="274" r:id="rId11"/>
    <p:sldId id="282" r:id="rId12"/>
    <p:sldId id="283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60"/>
  </p:normalViewPr>
  <p:slideViewPr>
    <p:cSldViewPr>
      <p:cViewPr varScale="1">
        <p:scale>
          <a:sx n="65" d="100"/>
          <a:sy n="65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7F2713-F656-4E89-BD02-887616AE26D8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2A69B4-6476-4111-8EEE-F9FB1D3DD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6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1B1736-F844-4758-9EAA-7E7B2F2763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7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A1B6-64F2-4E9B-A8D0-5925FA14CF6F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619C-8AD8-4433-858B-61BAE1DD8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16140-8C8C-4438-A35D-150C7F94260A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B140-8510-4C3A-8363-D8C65D985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88176-4A94-45B3-AA19-C9E32DEC55A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784E2-7A49-432F-B8D8-7C498F784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86177-B67F-4D47-BB78-6DFCD44F65F4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D9854-EB64-4661-A2B0-9936450B5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9478-98CA-4B43-9643-3E0FA1C367C5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755-EF98-4075-83D9-E620EBAD9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57F9-0860-44EB-B23E-773400CFEEA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E4AB-2801-4167-A421-B711282C6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052E5-F255-4A3B-A186-8AA38D413227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AD7C-A1E9-49F9-B8B3-6FBB6BAEC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49CB-14E3-4CC8-8535-DA7D86599A9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088C-72E1-4E7B-9F38-85A99A63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0A26-788E-41AC-B4C2-C5180F5E19A7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B092-C8CA-44FF-B36B-40EF4F645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E4A4-B4E8-4803-9F2E-A1A0158B0858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CA16-3CC0-4806-9E67-3DA1A97CC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17F6-C94D-487F-AE74-32EB7621BA9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9A4E0-7250-4E69-B979-B446C1554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9740-2DED-483A-B580-56DE25C95F4A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A342-7731-4A20-9075-00563AECB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EF24F8-F4BF-4392-A7C0-9DE075EB9501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EB490D-1DDA-468B-A516-9E4B081C7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wmf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2.gi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hyperlink" Target="../../Hoa%208%20-%20Bai%2033%20Tiet%2050%20DIEU%20CHE%20HIDRO%20-%20PHAN%20UNG%20THE.ppt#12. Slide 12" TargetMode="External"/><Relationship Id="rId11" Type="http://schemas.openxmlformats.org/officeDocument/2006/relationships/image" Target="../media/image4.gif"/><Relationship Id="rId5" Type="http://schemas.openxmlformats.org/officeDocument/2006/relationships/image" Target="../media/image14.wmf"/><Relationship Id="rId10" Type="http://schemas.openxmlformats.org/officeDocument/2006/relationships/image" Target="../media/image18.wmf"/><Relationship Id="rId4" Type="http://schemas.openxmlformats.org/officeDocument/2006/relationships/image" Target="../media/image13.gif"/><Relationship Id="rId9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Clip" r:id="rId3" imgW="2191680" imgH="1424160" progId="">
                  <p:embed/>
                </p:oleObj>
              </mc:Choice>
              <mc:Fallback>
                <p:oleObj name="Clip" r:id="rId3" imgW="2191680" imgH="14241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8" name="Picture 25" descr="viet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9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33809" name="Picture 32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0" name="Picture 33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1" name="Picture 34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2" name="Picture 35" descr="N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33801" name="Picture 4" descr="658285i82lzhnmv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4" descr="658285i82lzhnmv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6" descr="495026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8" name="Text Box 19"/>
          <p:cNvSpPr txBox="1">
            <a:spLocks noChangeArrowheads="1"/>
          </p:cNvSpPr>
          <p:nvPr/>
        </p:nvSpPr>
        <p:spPr bwMode="auto">
          <a:xfrm>
            <a:off x="1447800" y="3429000"/>
            <a:ext cx="5910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MÔN: TIẾNG VIỆT LỚP 3</a:t>
            </a: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1066800" y="533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PHÒNG GIÁO DỤC &amp; ĐÀO TẠO </a:t>
            </a:r>
            <a:r>
              <a:rPr lang="en-US" altLang="en-US" sz="2400" b="1" i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altLang="en-US" sz="2400" b="1" i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2057400" y="990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  <a:endParaRPr lang="en-US" altLang="en-US" sz="2400" b="1" i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762000"/>
          <a:ext cx="7467600" cy="45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4495800"/>
              </a:tblGrid>
              <a:tr h="7086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78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045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50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9200" y="8636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 vật 1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8200" y="8636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 vật 2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16764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86200" y="1676400"/>
            <a:ext cx="441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Chiếc gương bầu dục khổng lồ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31242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 Thê Húc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86200" y="31242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tôm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2672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 con rùa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42672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 bưởi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62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39963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64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65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66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Bài 3: Chọn các từ điền vào chỗ trống .....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a,Mảnh trăng non đầu tháng lơ lửng giữa trời như.....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762000" y="4800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một cánh diều , những hạt ngọc , tiếng sáo )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609600" y="24384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b,Tiếng gió rừng vi vu như</a:t>
            </a:r>
            <a:r>
              <a:rPr lang="en-US" sz="2800">
                <a:latin typeface="Times New Roman" pitchFamily="18" charset="0"/>
              </a:rPr>
              <a:t>.....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c,Sương sớm long lanh tựa.....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40966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40967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8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69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70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Bài 3: Chọn các từ điền vào chỗ trống .....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848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a,Mảnh trăng non đầu tháng lơ lửng giữa trời như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một cánh diều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.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762000" y="48006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(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một cánh diều , những hạt ngọc , tiếng sáo )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609600" y="2667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b,Tiếng gió rừng vi vu như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tiếng sáo</a:t>
            </a:r>
            <a:r>
              <a:rPr lang="en-US" sz="2800">
                <a:latin typeface="Times New Roman" pitchFamily="18" charset="0"/>
              </a:rPr>
              <a:t> 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685800" y="35814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c,Sương sớm long lanh tựa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những hạt ngọc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41990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41991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92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93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94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838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3DH"/>
              </a:rPr>
              <a:t>XIN TR¢N TRäNG C¶M ¥N!</a:t>
            </a: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698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81200"/>
            <a:ext cx="9620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00050" y="5410200"/>
            <a:ext cx="590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914400"/>
            <a:ext cx="1503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267200"/>
            <a:ext cx="15033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419600"/>
            <a:ext cx="14493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19800"/>
            <a:ext cx="4254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11" descr="cac hanh ti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800600"/>
            <a:ext cx="18669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2" descr="ABARBLY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3" descr="ABARBLY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4"/>
          <p:cNvPicPr>
            <a:picLocks noChangeAspect="1" noChangeArrowheads="1"/>
          </p:cNvPicPr>
          <p:nvPr/>
        </p:nvPicPr>
        <p:blipFill>
          <a:blip r:embed="rId5">
            <a:lum bright="22000"/>
          </a:blip>
          <a:srcRect/>
          <a:stretch>
            <a:fillRect/>
          </a:stretch>
        </p:blipFill>
        <p:spPr bwMode="auto">
          <a:xfrm>
            <a:off x="0" y="4572000"/>
            <a:ext cx="1781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6172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43022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9530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3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72400" y="48768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1066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990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800"/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1066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 flipH="1">
            <a:off x="685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1371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1143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pic>
        <p:nvPicPr>
          <p:cNvPr id="43030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75438" y="228600"/>
            <a:ext cx="2468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31" name="Picture 2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286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1752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/>
          </a:p>
        </p:txBody>
      </p:sp>
      <p:grpSp>
        <p:nvGrpSpPr>
          <p:cNvPr id="43033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43034" name="Picture 32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35" name="Picture 33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36" name="Picture 34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37" name="Picture 35" descr="N3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1143000"/>
            <a:ext cx="89027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b="1"/>
          </a:p>
          <a:p>
            <a:r>
              <a:rPr lang="en-US" sz="2800" b="1"/>
              <a:t>       </a:t>
            </a:r>
            <a:r>
              <a:rPr lang="en-US" sz="2800" b="1">
                <a:solidFill>
                  <a:srgbClr val="0000FF"/>
                </a:solidFill>
              </a:rPr>
              <a:t>Nhờ máy chọn ngẫu nhiên một số thứ tự trong lớp, bạn được mời sẽ đứng dậy đọc bài .</a:t>
            </a:r>
            <a:endParaRPr lang="en-US" sz="3600" b="1">
              <a:solidFill>
                <a:srgbClr val="0000FF"/>
              </a:solidFill>
            </a:endParaRPr>
          </a:p>
          <a:p>
            <a:r>
              <a:rPr lang="en-US" sz="2800" b="1">
                <a:solidFill>
                  <a:srgbClr val="0000FF"/>
                </a:solidFill>
              </a:rPr>
              <a:t>    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Các bạn khác lắng nghe và nhận xét bằng cách vỗ tay</a:t>
            </a:r>
          </a:p>
          <a:p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 _ Nêu ý đúng sẽ vỗ tay 3 tiếng.</a:t>
            </a:r>
          </a:p>
          <a:p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 _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FF3300"/>
                </a:solidFill>
                <a:latin typeface="Times New Roman" pitchFamily="18" charset="0"/>
              </a:rPr>
              <a:t>Xổ số điện toán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77724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i="1">
                <a:solidFill>
                  <a:srgbClr val="FF3300"/>
                </a:solidFill>
                <a:latin typeface="Times New Roman" pitchFamily="18" charset="0"/>
              </a:rPr>
              <a:t> cách chơi : </a:t>
            </a:r>
            <a:r>
              <a:rPr lang="en-US" sz="2800" i="1">
                <a:latin typeface="Times New Roman" pitchFamily="18" charset="0"/>
              </a:rPr>
              <a:t>GV bật trình chiếu , chỉ con chuột vào số 0 , tự quay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" descr="3HAND"/>
          <p:cNvSpPr>
            <a:spLocks noChangeArrowheads="1"/>
          </p:cNvSpPr>
          <p:nvPr/>
        </p:nvSpPr>
        <p:spPr bwMode="auto">
          <a:xfrm>
            <a:off x="3033713" y="2933700"/>
            <a:ext cx="2819400" cy="28194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3886200" y="1676400"/>
            <a:ext cx="1189038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243513" y="21336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5929313" y="3141663"/>
            <a:ext cx="1265237" cy="120173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929313" y="4343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3 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5243513" y="5334000"/>
            <a:ext cx="1189037" cy="11255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>
              <a:solidFill>
                <a:srgbClr val="FFFF00"/>
              </a:solidFill>
            </a:endParaRP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4</a:t>
            </a:r>
          </a:p>
          <a:p>
            <a:pPr algn="ctr"/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3886200" y="5715000"/>
            <a:ext cx="1189038" cy="11430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2652713" y="5486400"/>
            <a:ext cx="1189037" cy="11430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6 </a:t>
            </a: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1814513" y="4343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7 </a:t>
            </a:r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1814513" y="3141663"/>
            <a:ext cx="1189037" cy="120173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2576513" y="2057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2819400" y="2743200"/>
            <a:ext cx="3505200" cy="3581400"/>
          </a:xfrm>
          <a:prstGeom prst="irregularSeal1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FF00"/>
                </a:solidFill>
              </a:rPr>
              <a:t>29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+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Em hãy đọc một bài </a:t>
            </a:r>
          </a:p>
        </p:txBody>
      </p:sp>
      <p:grpSp>
        <p:nvGrpSpPr>
          <p:cNvPr id="45071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45072" name="Picture 32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73" name="Picture 33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74" name="Picture 34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75" name="Picture 35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7" dur="5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5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7" dur="5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2" dur="5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7" dur="5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2" dur="5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7" dur="5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2" dur="5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"/>
                            </p:stCondLst>
                            <p:childTnLst>
                              <p:par>
                                <p:cTn id="8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7" dur="5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"/>
                            </p:stCondLst>
                            <p:childTnLst>
                              <p:par>
                                <p:cTn id="9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2" dur="5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"/>
                            </p:stCondLst>
                            <p:childTnLst>
                              <p:par>
                                <p:cTn id="9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"/>
                            </p:stCondLst>
                            <p:childTnLst>
                              <p:par>
                                <p:cTn id="10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 descr="3HAND"/>
          <p:cNvSpPr>
            <a:spLocks noChangeArrowheads="1"/>
          </p:cNvSpPr>
          <p:nvPr/>
        </p:nvSpPr>
        <p:spPr bwMode="auto">
          <a:xfrm>
            <a:off x="3033713" y="2933700"/>
            <a:ext cx="2819400" cy="28194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3886200" y="1676400"/>
            <a:ext cx="1189038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243513" y="21336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5929313" y="3141663"/>
            <a:ext cx="1265237" cy="120173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929313" y="4343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3 </a:t>
            </a: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5243513" y="5334000"/>
            <a:ext cx="1189037" cy="11255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>
              <a:solidFill>
                <a:srgbClr val="FFFF00"/>
              </a:solidFill>
            </a:endParaRP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4</a:t>
            </a:r>
          </a:p>
          <a:p>
            <a:pPr algn="ctr"/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3886200" y="5715000"/>
            <a:ext cx="1189038" cy="11430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2652713" y="5486400"/>
            <a:ext cx="1189037" cy="11430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6 </a:t>
            </a: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1814513" y="4343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7 </a:t>
            </a: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1814513" y="3141663"/>
            <a:ext cx="1189037" cy="120173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2576513" y="2057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2819400" y="2743200"/>
            <a:ext cx="3505200" cy="3581400"/>
          </a:xfrm>
          <a:prstGeom prst="irregularSeal1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FF00"/>
                </a:solidFill>
              </a:rPr>
              <a:t>07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+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Em hãy đọc một bài </a:t>
            </a:r>
          </a:p>
        </p:txBody>
      </p:sp>
      <p:grpSp>
        <p:nvGrpSpPr>
          <p:cNvPr id="46095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46096" name="Picture 32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7" name="Picture 33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8" name="Picture 34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9" name="Picture 35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7" dur="5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5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7" dur="5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2" dur="5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7" dur="5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2" dur="5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7" dur="5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2" dur="5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"/>
                            </p:stCondLst>
                            <p:childTnLst>
                              <p:par>
                                <p:cTn id="8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7" dur="5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"/>
                            </p:stCondLst>
                            <p:childTnLst>
                              <p:par>
                                <p:cTn id="9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2" dur="5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"/>
                            </p:stCondLst>
                            <p:childTnLst>
                              <p:par>
                                <p:cTn id="9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"/>
                            </p:stCondLst>
                            <p:childTnLst>
                              <p:par>
                                <p:cTn id="10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 descr="3HAND"/>
          <p:cNvSpPr>
            <a:spLocks noChangeArrowheads="1"/>
          </p:cNvSpPr>
          <p:nvPr/>
        </p:nvSpPr>
        <p:spPr bwMode="auto">
          <a:xfrm>
            <a:off x="3033713" y="2933700"/>
            <a:ext cx="2819400" cy="28194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3886200" y="1676400"/>
            <a:ext cx="1189038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5243513" y="21336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5929313" y="3141663"/>
            <a:ext cx="1265237" cy="120173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5929313" y="4343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3 </a:t>
            </a: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5243513" y="5334000"/>
            <a:ext cx="1189037" cy="11255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>
              <a:solidFill>
                <a:srgbClr val="FFFF00"/>
              </a:solidFill>
            </a:endParaRPr>
          </a:p>
          <a:p>
            <a:pPr algn="ctr"/>
            <a:r>
              <a:rPr lang="en-US" sz="2400" b="1">
                <a:solidFill>
                  <a:srgbClr val="FFFF00"/>
                </a:solidFill>
              </a:rPr>
              <a:t>4</a:t>
            </a:r>
          </a:p>
          <a:p>
            <a:pPr algn="ctr"/>
            <a:endParaRPr lang="en-US" sz="2400" b="1">
              <a:solidFill>
                <a:srgbClr val="FFFF00"/>
              </a:solidFill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3886200" y="5715000"/>
            <a:ext cx="1189038" cy="11430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2652713" y="5486400"/>
            <a:ext cx="1189037" cy="114300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6 </a:t>
            </a: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1814513" y="4343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7 </a:t>
            </a: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1814513" y="3141663"/>
            <a:ext cx="1189037" cy="1201737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576513" y="2057400"/>
            <a:ext cx="1189037" cy="12017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2819400" y="2743200"/>
            <a:ext cx="3505200" cy="3581400"/>
          </a:xfrm>
          <a:prstGeom prst="irregularSeal1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+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Em hãy đọc một bài </a:t>
            </a:r>
          </a:p>
        </p:txBody>
      </p:sp>
      <p:grpSp>
        <p:nvGrpSpPr>
          <p:cNvPr id="47119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47120" name="Picture 32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21" name="Picture 33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22" name="Picture 34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23" name="Picture 35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" dur="5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7" dur="5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2" dur="5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7" dur="5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2" dur="5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7" dur="5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2" dur="5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7" dur="5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2" dur="5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"/>
                            </p:stCondLst>
                            <p:childTnLst>
                              <p:par>
                                <p:cTn id="8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7" dur="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"/>
                            </p:stCondLst>
                            <p:childTnLst>
                              <p:par>
                                <p:cTn id="9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2" dur="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"/>
                            </p:stCondLst>
                            <p:childTnLst>
                              <p:par>
                                <p:cTn id="95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"/>
                            </p:stCondLst>
                            <p:childTnLst>
                              <p:par>
                                <p:cTn id="100" presetID="1" presetClass="emph" presetSubtype="2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168400"/>
          <a:ext cx="7467600" cy="462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616"/>
                <a:gridCol w="5852984"/>
              </a:tblGrid>
              <a:tr h="5381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931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4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59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502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1168400"/>
            <a:ext cx="152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 tự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1168400"/>
            <a:ext cx="3733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 bài tập đọc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19304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90800" y="1930400"/>
            <a:ext cx="526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Cậu bé thông minh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28448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af-ZA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90800" y="28448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bàn tay em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90600" y="37592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90800" y="37592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 có lỗi?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4749800"/>
            <a:ext cx="152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90800" y="4749800"/>
            <a:ext cx="533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 giáo tí hon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4572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điểm</a:t>
            </a:r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Măng non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48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34849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50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51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52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33600" y="2341563"/>
            <a:ext cx="39624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Cậu bé thông minh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33600" y="3408363"/>
            <a:ext cx="3505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Hai bàn tay em</a:t>
            </a:r>
            <a:endParaRPr lang="af-ZA" sz="3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969963"/>
            <a:ext cx="6324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 dung các bài tập đọc tuần 1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874963"/>
            <a:ext cx="7467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 ngợi sự thông minh và tài trí của cậu bé.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3941763"/>
            <a:ext cx="8077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3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bàn tay em rất đẹp, rất có ích, rất đáng yêu.</a:t>
            </a:r>
            <a:endParaRPr lang="af-ZA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846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35847" name="Picture 32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8" name="Picture 33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9" name="Picture 34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50" name="Picture 35" descr="N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43200" y="0"/>
            <a:ext cx="3810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Hai bàn tay em</a:t>
            </a:r>
          </a:p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(Trích)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12700" y="973138"/>
            <a:ext cx="109537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</a:p>
          <a:p>
            <a:pPr algn="just">
              <a:spcBef>
                <a:spcPct val="50000"/>
              </a:spcBef>
            </a:pPr>
            <a:endParaRPr lang="en-US" sz="2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190875" y="973138"/>
            <a:ext cx="1546225" cy="546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Răng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</a:p>
          <a:p>
            <a:pPr algn="just">
              <a:spcBef>
                <a:spcPct val="50000"/>
              </a:spcBef>
            </a:pPr>
            <a:endParaRPr lang="en-US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6543675" y="973138"/>
            <a:ext cx="24384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</a:p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    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2775" y="982663"/>
            <a:ext cx="1881188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9450" y="1624013"/>
            <a:ext cx="23320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0400" y="2259013"/>
            <a:ext cx="228441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9788" y="2900363"/>
            <a:ext cx="25527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8188" y="3995738"/>
            <a:ext cx="20828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3250" y="4638675"/>
            <a:ext cx="22431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0563" y="5260975"/>
            <a:ext cx="1822450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5800" y="5899150"/>
            <a:ext cx="22320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068763" y="5881688"/>
            <a:ext cx="28892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giăng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giăng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94113" y="5224463"/>
            <a:ext cx="2198687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51275" y="4581525"/>
            <a:ext cx="23812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27463" y="3957638"/>
            <a:ext cx="20208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08413" y="2889250"/>
            <a:ext cx="229076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78250" y="2247900"/>
            <a:ext cx="19192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119563" y="1614488"/>
            <a:ext cx="2532062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63963" y="984250"/>
            <a:ext cx="23225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013575" y="969963"/>
            <a:ext cx="22637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327900" y="1614488"/>
            <a:ext cx="178435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thỉ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16763" y="2262188"/>
            <a:ext cx="1941512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19938" y="2876550"/>
            <a:ext cx="19732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285038" y="3581400"/>
            <a:ext cx="15319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680244" y="3739356"/>
            <a:ext cx="5105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4064794" y="3847306"/>
            <a:ext cx="51054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93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36894" name="Picture 32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95" name="Picture 33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96" name="Picture 34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97" name="Picture 35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af-ZA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Ghi lại tên các sự vật được so sánh với nhau trong những câu sau: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" y="9144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Từ trên gác cao nhìn xuống, hồ như một chiếc gương bầu dục khổng lồ, sáng long lanh.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18288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Cầu Thê Húc màu son, cong cong như con tôm, dẫn vào đền Ngọc Sơn.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" y="2743200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/>
            <a:r>
              <a:rPr lang="af-ZA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Người ta thấy một con rùa lớn, đầu to như trái bưởi, nhô lên khỏi mặt nước.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759200"/>
          <a:ext cx="7467600" cy="279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886200"/>
              </a:tblGrid>
              <a:tr h="4329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90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5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54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36576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 vật 1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36576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af-ZA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 vật 2</a:t>
            </a:r>
            <a:endParaRPr lang="af-ZA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937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38938" name="Picture 32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39" name="Picture 33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40" name="Picture 34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941" name="Picture 3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539</Words>
  <Application>Microsoft Office PowerPoint</Application>
  <PresentationFormat>On-screen Show (4:3)</PresentationFormat>
  <Paragraphs>137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 phuong</dc:creator>
  <cp:lastModifiedBy>admin</cp:lastModifiedBy>
  <cp:revision>46</cp:revision>
  <dcterms:created xsi:type="dcterms:W3CDTF">2012-08-27T02:30:51Z</dcterms:created>
  <dcterms:modified xsi:type="dcterms:W3CDTF">2021-02-25T08:24:08Z</dcterms:modified>
</cp:coreProperties>
</file>