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84" r:id="rId6"/>
    <p:sldId id="264" r:id="rId7"/>
    <p:sldId id="278" r:id="rId8"/>
    <p:sldId id="279" r:id="rId9"/>
    <p:sldId id="268" r:id="rId10"/>
    <p:sldId id="267" r:id="rId11"/>
    <p:sldId id="269" r:id="rId12"/>
    <p:sldId id="270" r:id="rId13"/>
    <p:sldId id="271" r:id="rId14"/>
    <p:sldId id="281" r:id="rId15"/>
    <p:sldId id="282" r:id="rId16"/>
    <p:sldId id="283" r:id="rId17"/>
    <p:sldId id="280" r:id="rId18"/>
    <p:sldId id="273" r:id="rId19"/>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00FF"/>
    <a:srgbClr val="0000FF"/>
    <a:srgbClr val="66FFFF"/>
    <a:srgbClr val="99FF99"/>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40" autoAdjust="0"/>
  </p:normalViewPr>
  <p:slideViewPr>
    <p:cSldViewPr>
      <p:cViewPr varScale="1">
        <p:scale>
          <a:sx n="64" d="100"/>
          <a:sy n="64" d="100"/>
        </p:scale>
        <p:origin x="62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DAD1CFA1-5BB5-416C-BC45-4F19EA4F8E57}" type="slidenum">
              <a:rPr lang="en-US" altLang="vi-VN"/>
              <a:pPr/>
              <a:t>‹#›</a:t>
            </a:fld>
            <a:endParaRPr lang="en-US" altLang="vi-VN"/>
          </a:p>
        </p:txBody>
      </p:sp>
    </p:spTree>
    <p:extLst>
      <p:ext uri="{BB962C8B-B14F-4D97-AF65-F5344CB8AC3E}">
        <p14:creationId xmlns:p14="http://schemas.microsoft.com/office/powerpoint/2010/main" val="164552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C66EE63B-46AD-4168-ABD5-1F6EE88DBA15}" type="slidenum">
              <a:rPr lang="en-US" altLang="vi-VN"/>
              <a:pPr/>
              <a:t>‹#›</a:t>
            </a:fld>
            <a:endParaRPr lang="en-US" altLang="vi-VN"/>
          </a:p>
        </p:txBody>
      </p:sp>
    </p:spTree>
    <p:extLst>
      <p:ext uri="{BB962C8B-B14F-4D97-AF65-F5344CB8AC3E}">
        <p14:creationId xmlns:p14="http://schemas.microsoft.com/office/powerpoint/2010/main" val="65982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BCA9F5CA-697B-44E3-8AD8-DA343252E41D}" type="slidenum">
              <a:rPr lang="en-US" altLang="vi-VN"/>
              <a:pPr/>
              <a:t>‹#›</a:t>
            </a:fld>
            <a:endParaRPr lang="en-US" altLang="vi-VN"/>
          </a:p>
        </p:txBody>
      </p:sp>
    </p:spTree>
    <p:extLst>
      <p:ext uri="{BB962C8B-B14F-4D97-AF65-F5344CB8AC3E}">
        <p14:creationId xmlns:p14="http://schemas.microsoft.com/office/powerpoint/2010/main" val="404762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AFE4EE7-468C-491B-A601-57C722CC5539}" type="slidenum">
              <a:rPr lang="en-US" altLang="vi-VN"/>
              <a:pPr/>
              <a:t>‹#›</a:t>
            </a:fld>
            <a:endParaRPr lang="en-US" altLang="vi-VN"/>
          </a:p>
        </p:txBody>
      </p:sp>
    </p:spTree>
    <p:extLst>
      <p:ext uri="{BB962C8B-B14F-4D97-AF65-F5344CB8AC3E}">
        <p14:creationId xmlns:p14="http://schemas.microsoft.com/office/powerpoint/2010/main" val="385829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18A61326-3B12-4D95-B4D7-B0AD3E818139}" type="slidenum">
              <a:rPr lang="en-US" altLang="vi-VN"/>
              <a:pPr/>
              <a:t>‹#›</a:t>
            </a:fld>
            <a:endParaRPr lang="en-US" altLang="vi-VN"/>
          </a:p>
        </p:txBody>
      </p:sp>
    </p:spTree>
    <p:extLst>
      <p:ext uri="{BB962C8B-B14F-4D97-AF65-F5344CB8AC3E}">
        <p14:creationId xmlns:p14="http://schemas.microsoft.com/office/powerpoint/2010/main" val="394105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FBF64F48-AA6F-496F-B2C9-820971365B57}" type="slidenum">
              <a:rPr lang="en-US" altLang="vi-VN"/>
              <a:pPr/>
              <a:t>‹#›</a:t>
            </a:fld>
            <a:endParaRPr lang="en-US" altLang="vi-VN"/>
          </a:p>
        </p:txBody>
      </p:sp>
    </p:spTree>
    <p:extLst>
      <p:ext uri="{BB962C8B-B14F-4D97-AF65-F5344CB8AC3E}">
        <p14:creationId xmlns:p14="http://schemas.microsoft.com/office/powerpoint/2010/main" val="337777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7962C280-2E7A-4FD4-9571-7643FA488669}" type="slidenum">
              <a:rPr lang="en-US" altLang="vi-VN"/>
              <a:pPr/>
              <a:t>‹#›</a:t>
            </a:fld>
            <a:endParaRPr lang="en-US" altLang="vi-VN"/>
          </a:p>
        </p:txBody>
      </p:sp>
    </p:spTree>
    <p:extLst>
      <p:ext uri="{BB962C8B-B14F-4D97-AF65-F5344CB8AC3E}">
        <p14:creationId xmlns:p14="http://schemas.microsoft.com/office/powerpoint/2010/main" val="174594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ltLang="vi-VN"/>
          </a:p>
        </p:txBody>
      </p:sp>
      <p:sp>
        <p:nvSpPr>
          <p:cNvPr id="8" name="Footer Placeholder 7"/>
          <p:cNvSpPr>
            <a:spLocks noGrp="1"/>
          </p:cNvSpPr>
          <p:nvPr>
            <p:ph type="ftr" sz="quarter" idx="11"/>
          </p:nvPr>
        </p:nvSpPr>
        <p:spPr/>
        <p:txBody>
          <a:bodyPr/>
          <a:lstStyle>
            <a:lvl1pPr>
              <a:defRPr/>
            </a:lvl1pPr>
          </a:lstStyle>
          <a:p>
            <a:endParaRPr lang="en-US" altLang="vi-VN"/>
          </a:p>
        </p:txBody>
      </p:sp>
      <p:sp>
        <p:nvSpPr>
          <p:cNvPr id="9" name="Slide Number Placeholder 8"/>
          <p:cNvSpPr>
            <a:spLocks noGrp="1"/>
          </p:cNvSpPr>
          <p:nvPr>
            <p:ph type="sldNum" sz="quarter" idx="12"/>
          </p:nvPr>
        </p:nvSpPr>
        <p:spPr/>
        <p:txBody>
          <a:bodyPr/>
          <a:lstStyle>
            <a:lvl1pPr>
              <a:defRPr/>
            </a:lvl1pPr>
          </a:lstStyle>
          <a:p>
            <a:fld id="{904756EC-BBA3-47C2-BE95-94B9C97F01ED}" type="slidenum">
              <a:rPr lang="en-US" altLang="vi-VN"/>
              <a:pPr/>
              <a:t>‹#›</a:t>
            </a:fld>
            <a:endParaRPr lang="en-US" altLang="vi-VN"/>
          </a:p>
        </p:txBody>
      </p:sp>
    </p:spTree>
    <p:extLst>
      <p:ext uri="{BB962C8B-B14F-4D97-AF65-F5344CB8AC3E}">
        <p14:creationId xmlns:p14="http://schemas.microsoft.com/office/powerpoint/2010/main" val="173433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vi-VN"/>
          </a:p>
        </p:txBody>
      </p:sp>
      <p:sp>
        <p:nvSpPr>
          <p:cNvPr id="4" name="Footer Placeholder 3"/>
          <p:cNvSpPr>
            <a:spLocks noGrp="1"/>
          </p:cNvSpPr>
          <p:nvPr>
            <p:ph type="ftr" sz="quarter" idx="11"/>
          </p:nvPr>
        </p:nvSpPr>
        <p:spPr/>
        <p:txBody>
          <a:bodyPr/>
          <a:lstStyle>
            <a:lvl1pPr>
              <a:defRPr/>
            </a:lvl1pPr>
          </a:lstStyle>
          <a:p>
            <a:endParaRPr lang="en-US" altLang="vi-VN"/>
          </a:p>
        </p:txBody>
      </p:sp>
      <p:sp>
        <p:nvSpPr>
          <p:cNvPr id="5" name="Slide Number Placeholder 4"/>
          <p:cNvSpPr>
            <a:spLocks noGrp="1"/>
          </p:cNvSpPr>
          <p:nvPr>
            <p:ph type="sldNum" sz="quarter" idx="12"/>
          </p:nvPr>
        </p:nvSpPr>
        <p:spPr/>
        <p:txBody>
          <a:bodyPr/>
          <a:lstStyle>
            <a:lvl1pPr>
              <a:defRPr/>
            </a:lvl1pPr>
          </a:lstStyle>
          <a:p>
            <a:fld id="{2D77D073-FFAC-4E99-9056-5CB43E6734ED}" type="slidenum">
              <a:rPr lang="en-US" altLang="vi-VN"/>
              <a:pPr/>
              <a:t>‹#›</a:t>
            </a:fld>
            <a:endParaRPr lang="en-US" altLang="vi-VN"/>
          </a:p>
        </p:txBody>
      </p:sp>
    </p:spTree>
    <p:extLst>
      <p:ext uri="{BB962C8B-B14F-4D97-AF65-F5344CB8AC3E}">
        <p14:creationId xmlns:p14="http://schemas.microsoft.com/office/powerpoint/2010/main" val="230713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C6569F6B-76B4-459F-BC1D-33AD63355829}" type="slidenum">
              <a:rPr lang="en-US" altLang="vi-VN"/>
              <a:pPr/>
              <a:t>‹#›</a:t>
            </a:fld>
            <a:endParaRPr lang="en-US" altLang="vi-VN"/>
          </a:p>
        </p:txBody>
      </p:sp>
    </p:spTree>
    <p:extLst>
      <p:ext uri="{BB962C8B-B14F-4D97-AF65-F5344CB8AC3E}">
        <p14:creationId xmlns:p14="http://schemas.microsoft.com/office/powerpoint/2010/main" val="423477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F7B6158D-0D07-4B16-86F9-994C871321D0}" type="slidenum">
              <a:rPr lang="en-US" altLang="vi-VN"/>
              <a:pPr/>
              <a:t>‹#›</a:t>
            </a:fld>
            <a:endParaRPr lang="en-US" altLang="vi-VN"/>
          </a:p>
        </p:txBody>
      </p:sp>
    </p:spTree>
    <p:extLst>
      <p:ext uri="{BB962C8B-B14F-4D97-AF65-F5344CB8AC3E}">
        <p14:creationId xmlns:p14="http://schemas.microsoft.com/office/powerpoint/2010/main" val="313483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D36795F8-54F6-4860-B289-B6ABAF37F259}" type="slidenum">
              <a:rPr lang="en-US" altLang="vi-VN"/>
              <a:pPr/>
              <a:t>‹#›</a:t>
            </a:fld>
            <a:endParaRPr lang="en-US" altLang="vi-VN"/>
          </a:p>
        </p:txBody>
      </p:sp>
    </p:spTree>
    <p:extLst>
      <p:ext uri="{BB962C8B-B14F-4D97-AF65-F5344CB8AC3E}">
        <p14:creationId xmlns:p14="http://schemas.microsoft.com/office/powerpoint/2010/main" val="1256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23FC54-4F76-4ACB-A0BC-2794F3926D48}"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1447800" y="1647825"/>
            <a:ext cx="632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200" b="1">
                <a:solidFill>
                  <a:srgbClr val="FF0000"/>
                </a:solidFill>
                <a:latin typeface="Times New Roman" pitchFamily="18" charset="0"/>
              </a:rPr>
              <a:t>BÀI GIẢNG ĐIỆN TỬ</a:t>
            </a:r>
            <a:r>
              <a:rPr lang="en-US" altLang="vi-VN" sz="4000" b="1">
                <a:solidFill>
                  <a:srgbClr val="FF0000"/>
                </a:solidFill>
                <a:latin typeface="Times New Roman" pitchFamily="18" charset="0"/>
              </a:rPr>
              <a:t> </a:t>
            </a:r>
          </a:p>
        </p:txBody>
      </p:sp>
      <p:sp>
        <p:nvSpPr>
          <p:cNvPr id="2058" name="Text Box 10"/>
          <p:cNvSpPr txBox="1">
            <a:spLocks noChangeArrowheads="1"/>
          </p:cNvSpPr>
          <p:nvPr/>
        </p:nvSpPr>
        <p:spPr bwMode="auto">
          <a:xfrm>
            <a:off x="381000" y="2262188"/>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000" b="1">
                <a:solidFill>
                  <a:srgbClr val="0000FF"/>
                </a:solidFill>
                <a:latin typeface="Times New Roman" pitchFamily="18" charset="0"/>
              </a:rPr>
              <a:t>TỰ NHIÊN – XÃ HỘI  3</a:t>
            </a:r>
          </a:p>
        </p:txBody>
      </p:sp>
      <p:sp>
        <p:nvSpPr>
          <p:cNvPr id="2059" name="Text Box 11"/>
          <p:cNvSpPr txBox="1">
            <a:spLocks noChangeArrowheads="1"/>
          </p:cNvSpPr>
          <p:nvPr/>
        </p:nvSpPr>
        <p:spPr bwMode="auto">
          <a:xfrm>
            <a:off x="3657600" y="3048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u="sng">
                <a:solidFill>
                  <a:srgbClr val="0000FF"/>
                </a:solidFill>
                <a:latin typeface="Times New Roman" pitchFamily="18" charset="0"/>
              </a:rPr>
              <a:t>BÀI 19:</a:t>
            </a:r>
          </a:p>
        </p:txBody>
      </p:sp>
      <p:sp>
        <p:nvSpPr>
          <p:cNvPr id="2060" name="Text Box 12"/>
          <p:cNvSpPr txBox="1">
            <a:spLocks noChangeArrowheads="1"/>
          </p:cNvSpPr>
          <p:nvPr/>
        </p:nvSpPr>
        <p:spPr bwMode="auto">
          <a:xfrm>
            <a:off x="1066800" y="3505200"/>
            <a:ext cx="76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400" b="1">
                <a:solidFill>
                  <a:srgbClr val="FF0000"/>
                </a:solidFill>
                <a:latin typeface="Times New Roman" pitchFamily="18" charset="0"/>
              </a:rPr>
              <a:t>Các thế hệ trong một gia đình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152400" y="1295400"/>
            <a:ext cx="899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u="sng">
                <a:latin typeface="Times New Roman" pitchFamily="18" charset="0"/>
              </a:rPr>
              <a:t>Hoạt động 2</a:t>
            </a:r>
            <a:r>
              <a:rPr lang="en-US" altLang="vi-VN" sz="3600" b="1">
                <a:latin typeface="Times New Roman" pitchFamily="18" charset="0"/>
              </a:rPr>
              <a:t>: </a:t>
            </a:r>
            <a:r>
              <a:rPr lang="en-US" altLang="vi-VN" sz="3600" b="1">
                <a:solidFill>
                  <a:srgbClr val="009900"/>
                </a:solidFill>
                <a:latin typeface="Times New Roman" pitchFamily="18" charset="0"/>
              </a:rPr>
              <a:t>Quan sát tranh theo nhóm</a:t>
            </a:r>
          </a:p>
        </p:txBody>
      </p:sp>
      <p:sp>
        <p:nvSpPr>
          <p:cNvPr id="13322" name="Text Box 10"/>
          <p:cNvSpPr txBox="1">
            <a:spLocks noChangeArrowheads="1"/>
          </p:cNvSpPr>
          <p:nvPr/>
        </p:nvSpPr>
        <p:spPr bwMode="auto">
          <a:xfrm>
            <a:off x="1676400" y="1981200"/>
            <a:ext cx="7086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600">
                <a:solidFill>
                  <a:srgbClr val="FF0000"/>
                </a:solidFill>
                <a:latin typeface="Times New Roman" pitchFamily="18" charset="0"/>
              </a:rPr>
              <a:t> </a:t>
            </a:r>
            <a:r>
              <a:rPr lang="en-US" altLang="vi-VN" sz="3600" b="1">
                <a:solidFill>
                  <a:srgbClr val="FF0000"/>
                </a:solidFill>
                <a:latin typeface="Times New Roman" pitchFamily="18" charset="0"/>
              </a:rPr>
              <a:t>Trong  mỗi  gia  đình  thường có nhiều thế hệ cùng chung sống, có những  gia  đình  ba  thế  hệ (gia đình bạn Minh), có  những  gia đình  hai  thế hệ (gia  đình  bạn Lan), cũng có gia đình chỉ có một thế hệ.</a:t>
            </a:r>
          </a:p>
        </p:txBody>
      </p:sp>
      <p:pic>
        <p:nvPicPr>
          <p:cNvPr id="13325" name="Picture 13" descr="Untitle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9144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p:cTn id="7" dur="500" fill="hold"/>
                                        <p:tgtEl>
                                          <p:spTgt spid="13325"/>
                                        </p:tgtEl>
                                        <p:attrNameLst>
                                          <p:attrName>ppt_w</p:attrName>
                                        </p:attrNameLst>
                                      </p:cBhvr>
                                      <p:tavLst>
                                        <p:tav tm="0">
                                          <p:val>
                                            <p:fltVal val="0"/>
                                          </p:val>
                                        </p:tav>
                                        <p:tav tm="100000">
                                          <p:val>
                                            <p:strVal val="#ppt_w"/>
                                          </p:val>
                                        </p:tav>
                                      </p:tavLst>
                                    </p:anim>
                                    <p:anim calcmode="lin" valueType="num">
                                      <p:cBhvr>
                                        <p:cTn id="8" dur="500" fill="hold"/>
                                        <p:tgtEl>
                                          <p:spTgt spid="133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3322"/>
                                        </p:tgtEl>
                                        <p:attrNameLst>
                                          <p:attrName>style.visibility</p:attrName>
                                        </p:attrNameLst>
                                      </p:cBhvr>
                                      <p:to>
                                        <p:strVal val="visible"/>
                                      </p:to>
                                    </p:set>
                                    <p:anim calcmode="discrete" valueType="clr">
                                      <p:cBhvr override="childStyle">
                                        <p:cTn id="13" dur="80"/>
                                        <p:tgtEl>
                                          <p:spTgt spid="1332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3322"/>
                                        </p:tgtEl>
                                        <p:attrNameLst>
                                          <p:attrName>fillcolor</p:attrName>
                                        </p:attrNameLst>
                                      </p:cBhvr>
                                      <p:tavLst>
                                        <p:tav tm="0">
                                          <p:val>
                                            <p:clrVal>
                                              <a:schemeClr val="accent2"/>
                                            </p:clrVal>
                                          </p:val>
                                        </p:tav>
                                        <p:tav tm="50000">
                                          <p:val>
                                            <p:clrVal>
                                              <a:schemeClr val="hlink"/>
                                            </p:clrVal>
                                          </p:val>
                                        </p:tav>
                                      </p:tavLst>
                                    </p:anim>
                                    <p:set>
                                      <p:cBhvr>
                                        <p:cTn id="15" dur="80"/>
                                        <p:tgtEl>
                                          <p:spTgt spid="133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28600" y="838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u="sng">
                <a:latin typeface="Times New Roman" pitchFamily="18" charset="0"/>
              </a:rPr>
              <a:t>Hoạt động 3:</a:t>
            </a:r>
            <a:r>
              <a:rPr lang="en-US" altLang="vi-VN" sz="3600" b="1">
                <a:latin typeface="Times New Roman" pitchFamily="18" charset="0"/>
              </a:rPr>
              <a:t> </a:t>
            </a:r>
            <a:r>
              <a:rPr lang="en-US" altLang="vi-VN" sz="3600" b="1">
                <a:solidFill>
                  <a:srgbClr val="009900"/>
                </a:solidFill>
                <a:latin typeface="Times New Roman" pitchFamily="18" charset="0"/>
              </a:rPr>
              <a:t>Giới thiệu về gia đình mình</a:t>
            </a:r>
          </a:p>
        </p:txBody>
      </p:sp>
      <p:pic>
        <p:nvPicPr>
          <p:cNvPr id="15369" name="Picture 9" descr="Copy of 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914400" cy="990600"/>
          </a:xfrm>
          <a:prstGeom prst="rect">
            <a:avLst/>
          </a:prstGeom>
          <a:noFill/>
          <a:extLst>
            <a:ext uri="{909E8E84-426E-40DD-AFC4-6F175D3DCCD1}">
              <a14:hiddenFill xmlns:a14="http://schemas.microsoft.com/office/drawing/2010/main">
                <a:solidFill>
                  <a:srgbClr val="FFFFFF"/>
                </a:solidFill>
              </a14:hiddenFill>
            </a:ext>
          </a:extLst>
        </p:spPr>
      </p:pic>
      <p:sp>
        <p:nvSpPr>
          <p:cNvPr id="15370" name="Text Box 10"/>
          <p:cNvSpPr txBox="1">
            <a:spLocks noChangeArrowheads="1"/>
          </p:cNvSpPr>
          <p:nvPr/>
        </p:nvSpPr>
        <p:spPr bwMode="auto">
          <a:xfrm>
            <a:off x="1905000" y="2146300"/>
            <a:ext cx="7162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a:solidFill>
                  <a:srgbClr val="FF0000"/>
                </a:solidFill>
                <a:latin typeface="Times New Roman" pitchFamily="18" charset="0"/>
              </a:rPr>
              <a:t>Thảo luận nhóm 4: Giới thiệu với các bạn trong nhóm về các thế hệ trong gia đình mình.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9"/>
                                        </p:tgtEl>
                                        <p:attrNameLst>
                                          <p:attrName>style.visibility</p:attrName>
                                        </p:attrNameLst>
                                      </p:cBhvr>
                                      <p:to>
                                        <p:strVal val="visible"/>
                                      </p:to>
                                    </p:set>
                                    <p:anim calcmode="lin" valueType="num">
                                      <p:cBhvr additive="base">
                                        <p:cTn id="12" dur="500" fill="hold"/>
                                        <p:tgtEl>
                                          <p:spTgt spid="15369"/>
                                        </p:tgtEl>
                                        <p:attrNameLst>
                                          <p:attrName>ppt_x</p:attrName>
                                        </p:attrNameLst>
                                      </p:cBhvr>
                                      <p:tavLst>
                                        <p:tav tm="0">
                                          <p:val>
                                            <p:strVal val="#ppt_x"/>
                                          </p:val>
                                        </p:tav>
                                        <p:tav tm="100000">
                                          <p:val>
                                            <p:strVal val="#ppt_x"/>
                                          </p:val>
                                        </p:tav>
                                      </p:tavLst>
                                    </p:anim>
                                    <p:anim calcmode="lin" valueType="num">
                                      <p:cBhvr additive="base">
                                        <p:cTn id="13"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370"/>
                                        </p:tgtEl>
                                        <p:attrNameLst>
                                          <p:attrName>style.visibility</p:attrName>
                                        </p:attrNameLst>
                                      </p:cBhvr>
                                      <p:to>
                                        <p:strVal val="visible"/>
                                      </p:to>
                                    </p:set>
                                    <p:anim calcmode="discrete" valueType="clr">
                                      <p:cBhvr override="childStyle">
                                        <p:cTn id="18" dur="80"/>
                                        <p:tgtEl>
                                          <p:spTgt spid="1537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70"/>
                                        </p:tgtEl>
                                        <p:attrNameLst>
                                          <p:attrName>fillcolor</p:attrName>
                                        </p:attrNameLst>
                                      </p:cBhvr>
                                      <p:tavLst>
                                        <p:tav tm="0">
                                          <p:val>
                                            <p:clrVal>
                                              <a:schemeClr val="accent2"/>
                                            </p:clrVal>
                                          </p:val>
                                        </p:tav>
                                        <p:tav tm="50000">
                                          <p:val>
                                            <p:clrVal>
                                              <a:schemeClr val="hlink"/>
                                            </p:clrVal>
                                          </p:val>
                                        </p:tav>
                                      </p:tavLst>
                                    </p:anim>
                                    <p:set>
                                      <p:cBhvr>
                                        <p:cTn id="20" dur="80"/>
                                        <p:tgtEl>
                                          <p:spTgt spid="153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520700" y="1905000"/>
            <a:ext cx="1676400" cy="3482975"/>
          </a:xfrm>
          <a:prstGeom prst="rect">
            <a:avLst/>
          </a:prstGeom>
          <a:solidFill>
            <a:srgbClr val="66FF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000" b="1">
                <a:solidFill>
                  <a:srgbClr val="FF0000"/>
                </a:solidFill>
                <a:latin typeface="Times New Roman" pitchFamily="18" charset="0"/>
              </a:rPr>
              <a:t>Gia đình bạn </a:t>
            </a:r>
          </a:p>
          <a:p>
            <a:pPr algn="ctr">
              <a:spcBef>
                <a:spcPct val="50000"/>
              </a:spcBef>
            </a:pPr>
            <a:r>
              <a:rPr lang="en-US" altLang="vi-VN" sz="4000" b="1">
                <a:solidFill>
                  <a:srgbClr val="FF0000"/>
                </a:solidFill>
                <a:latin typeface="Times New Roman" pitchFamily="18" charset="0"/>
              </a:rPr>
              <a:t>Thuỳ Xuân</a:t>
            </a:r>
          </a:p>
        </p:txBody>
      </p:sp>
      <p:pic>
        <p:nvPicPr>
          <p:cNvPr id="16391" name="Picture 7" descr="family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1300" y="469900"/>
            <a:ext cx="6000750" cy="60150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ppt_x"/>
                                          </p:val>
                                        </p:tav>
                                        <p:tav tm="100000">
                                          <p:val>
                                            <p:strVal val="#ppt_x"/>
                                          </p:val>
                                        </p:tav>
                                      </p:tavLst>
                                    </p:anim>
                                    <p:anim calcmode="lin" valueType="num">
                                      <p:cBhvr additive="base">
                                        <p:cTn id="8"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p:cTn id="13" dur="500" fill="hold"/>
                                        <p:tgtEl>
                                          <p:spTgt spid="16389"/>
                                        </p:tgtEl>
                                        <p:attrNameLst>
                                          <p:attrName>ppt_w</p:attrName>
                                        </p:attrNameLst>
                                      </p:cBhvr>
                                      <p:tavLst>
                                        <p:tav tm="0">
                                          <p:val>
                                            <p:fltVal val="0"/>
                                          </p:val>
                                        </p:tav>
                                        <p:tav tm="100000">
                                          <p:val>
                                            <p:strVal val="#ppt_w"/>
                                          </p:val>
                                        </p:tav>
                                      </p:tavLst>
                                    </p:anim>
                                    <p:anim calcmode="lin" valueType="num">
                                      <p:cBhvr>
                                        <p:cTn id="14" dur="5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20-11-06_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381000"/>
            <a:ext cx="4930775" cy="60198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6172200" y="1905000"/>
            <a:ext cx="2209800" cy="3216275"/>
          </a:xfrm>
          <a:prstGeom prst="rect">
            <a:avLst/>
          </a:prstGeom>
          <a:solidFill>
            <a:srgbClr val="66FFFF"/>
          </a:solidFill>
          <a:ln w="76200" cmpd="tri">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000" b="1">
                <a:solidFill>
                  <a:srgbClr val="FF0000"/>
                </a:solidFill>
                <a:latin typeface="Times New Roman" pitchFamily="18" charset="0"/>
              </a:rPr>
              <a:t>Gia đình </a:t>
            </a:r>
          </a:p>
          <a:p>
            <a:pPr algn="ctr">
              <a:spcBef>
                <a:spcPct val="50000"/>
              </a:spcBef>
            </a:pPr>
            <a:r>
              <a:rPr lang="en-US" altLang="vi-VN" sz="4000" b="1">
                <a:solidFill>
                  <a:srgbClr val="FF0000"/>
                </a:solidFill>
                <a:latin typeface="Times New Roman" pitchFamily="18" charset="0"/>
              </a:rPr>
              <a:t>bạn </a:t>
            </a:r>
          </a:p>
          <a:p>
            <a:pPr algn="ctr">
              <a:spcBef>
                <a:spcPct val="50000"/>
              </a:spcBef>
            </a:pPr>
            <a:r>
              <a:rPr lang="en-US" altLang="vi-VN" sz="4000" b="1">
                <a:solidFill>
                  <a:srgbClr val="FF0000"/>
                </a:solidFill>
                <a:latin typeface="Times New Roman" pitchFamily="18" charset="0"/>
              </a:rPr>
              <a:t>Thanh Hùng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p:cTn id="12" dur="500" fill="hold"/>
                                        <p:tgtEl>
                                          <p:spTgt spid="17413"/>
                                        </p:tgtEl>
                                        <p:attrNameLst>
                                          <p:attrName>ppt_w</p:attrName>
                                        </p:attrNameLst>
                                      </p:cBhvr>
                                      <p:tavLst>
                                        <p:tav tm="0">
                                          <p:val>
                                            <p:fltVal val="0"/>
                                          </p:val>
                                        </p:tav>
                                        <p:tav tm="100000">
                                          <p:val>
                                            <p:strVal val="#ppt_w"/>
                                          </p:val>
                                        </p:tav>
                                      </p:tavLst>
                                    </p:anim>
                                    <p:anim calcmode="lin" valueType="num">
                                      <p:cBhvr>
                                        <p:cTn id="13" dur="500" fill="hold"/>
                                        <p:tgtEl>
                                          <p:spTgt spid="174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Untitled-9"/>
          <p:cNvPicPr>
            <a:picLocks noChangeAspect="1" noChangeArrowheads="1"/>
          </p:cNvPicPr>
          <p:nvPr/>
        </p:nvPicPr>
        <p:blipFill>
          <a:blip r:embed="rId2" cstate="print">
            <a:lum bright="12000" contrast="24000"/>
            <a:extLst>
              <a:ext uri="{28A0092B-C50C-407E-A947-70E740481C1C}">
                <a14:useLocalDpi xmlns:a14="http://schemas.microsoft.com/office/drawing/2010/main" val="0"/>
              </a:ext>
            </a:extLst>
          </a:blip>
          <a:srcRect/>
          <a:stretch>
            <a:fillRect/>
          </a:stretch>
        </p:blipFill>
        <p:spPr bwMode="auto">
          <a:xfrm>
            <a:off x="433388" y="287338"/>
            <a:ext cx="8305800" cy="5338762"/>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0727" name="Text Box 7"/>
          <p:cNvSpPr txBox="1">
            <a:spLocks noChangeArrowheads="1"/>
          </p:cNvSpPr>
          <p:nvPr/>
        </p:nvSpPr>
        <p:spPr bwMode="auto">
          <a:xfrm>
            <a:off x="1752600" y="5903913"/>
            <a:ext cx="5791200" cy="679450"/>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600" b="1">
                <a:solidFill>
                  <a:srgbClr val="0000FF"/>
                </a:solidFill>
                <a:latin typeface="Times New Roman" pitchFamily="18" charset="0"/>
              </a:rPr>
              <a:t>Gia đình bạn Quang Minh</a:t>
            </a:r>
          </a:p>
        </p:txBody>
      </p:sp>
      <p:sp>
        <p:nvSpPr>
          <p:cNvPr id="30728" name="Rectangle 8"/>
          <p:cNvSpPr>
            <a:spLocks noChangeArrowheads="1"/>
          </p:cNvSpPr>
          <p:nvPr/>
        </p:nvSpPr>
        <p:spPr bwMode="auto">
          <a:xfrm>
            <a:off x="117475" y="130175"/>
            <a:ext cx="8899525" cy="6643688"/>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ppt_w</p:attrName>
                                        </p:attrNameLst>
                                      </p:cBhvr>
                                      <p:tavLst>
                                        <p:tav tm="0">
                                          <p:val>
                                            <p:fltVal val="0"/>
                                          </p:val>
                                        </p:tav>
                                        <p:tav tm="100000">
                                          <p:val>
                                            <p:strVal val="#ppt_w"/>
                                          </p:val>
                                        </p:tav>
                                      </p:tavLst>
                                    </p:anim>
                                    <p:anim calcmode="lin" valueType="num">
                                      <p:cBhvr>
                                        <p:cTn id="8" dur="500" fill="hold"/>
                                        <p:tgtEl>
                                          <p:spTgt spid="307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p:cTn id="13" dur="500" fill="hold"/>
                                        <p:tgtEl>
                                          <p:spTgt spid="30727"/>
                                        </p:tgtEl>
                                        <p:attrNameLst>
                                          <p:attrName>ppt_w</p:attrName>
                                        </p:attrNameLst>
                                      </p:cBhvr>
                                      <p:tavLst>
                                        <p:tav tm="0">
                                          <p:val>
                                            <p:fltVal val="0"/>
                                          </p:val>
                                        </p:tav>
                                        <p:tav tm="100000">
                                          <p:val>
                                            <p:strVal val="#ppt_w"/>
                                          </p:val>
                                        </p:tav>
                                      </p:tavLst>
                                    </p:anim>
                                    <p:anim calcmode="lin" valueType="num">
                                      <p:cBhvr>
                                        <p:cTn id="14" dur="500" fill="hold"/>
                                        <p:tgtEl>
                                          <p:spTgt spid="307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96000" y="1866900"/>
            <a:ext cx="2209800" cy="2933700"/>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000" b="1">
                <a:solidFill>
                  <a:srgbClr val="0000FF"/>
                </a:solidFill>
                <a:latin typeface="Times New Roman" pitchFamily="18" charset="0"/>
              </a:rPr>
              <a:t>Gia đình bạn </a:t>
            </a:r>
          </a:p>
          <a:p>
            <a:pPr algn="ctr">
              <a:spcBef>
                <a:spcPct val="50000"/>
              </a:spcBef>
            </a:pPr>
            <a:r>
              <a:rPr lang="en-US" altLang="vi-VN" sz="4000" b="1">
                <a:solidFill>
                  <a:srgbClr val="0000FF"/>
                </a:solidFill>
                <a:latin typeface="Times New Roman" pitchFamily="18" charset="0"/>
              </a:rPr>
              <a:t>Thanh T</a:t>
            </a:r>
            <a:r>
              <a:rPr lang="en-US" altLang="vi-VN" sz="4400" b="1">
                <a:solidFill>
                  <a:srgbClr val="0000FF"/>
                </a:solidFill>
                <a:latin typeface="Times New Roman" pitchFamily="18" charset="0"/>
              </a:rPr>
              <a:t>ùng</a:t>
            </a:r>
          </a:p>
        </p:txBody>
      </p:sp>
      <p:pic>
        <p:nvPicPr>
          <p:cNvPr id="32772" name="Picture 4" descr="LifeFamil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47650"/>
            <a:ext cx="4876800" cy="632460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2773" name="Rectangle 5"/>
          <p:cNvSpPr>
            <a:spLocks noChangeArrowheads="1"/>
          </p:cNvSpPr>
          <p:nvPr/>
        </p:nvSpPr>
        <p:spPr bwMode="auto">
          <a:xfrm>
            <a:off x="114300" y="114300"/>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0"/>
                                        </p:tgtEl>
                                        <p:attrNameLst>
                                          <p:attrName>style.visibility</p:attrName>
                                        </p:attrNameLst>
                                      </p:cBhvr>
                                      <p:to>
                                        <p:strVal val="visible"/>
                                      </p:to>
                                    </p:set>
                                    <p:anim calcmode="lin" valueType="num">
                                      <p:cBhvr additive="base">
                                        <p:cTn id="13" dur="500" fill="hold"/>
                                        <p:tgtEl>
                                          <p:spTgt spid="32770"/>
                                        </p:tgtEl>
                                        <p:attrNameLst>
                                          <p:attrName>ppt_x</p:attrName>
                                        </p:attrNameLst>
                                      </p:cBhvr>
                                      <p:tavLst>
                                        <p:tav tm="0">
                                          <p:val>
                                            <p:strVal val="#ppt_x"/>
                                          </p:val>
                                        </p:tav>
                                        <p:tav tm="100000">
                                          <p:val>
                                            <p:strVal val="#ppt_x"/>
                                          </p:val>
                                        </p:tav>
                                      </p:tavLst>
                                    </p:anim>
                                    <p:anim calcmode="lin" valueType="num">
                                      <p:cBhvr additive="base">
                                        <p:cTn id="14"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benefits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
            <a:ext cx="5181600" cy="6172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838200" y="1600200"/>
            <a:ext cx="2133600" cy="3814763"/>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400" b="1">
                <a:solidFill>
                  <a:srgbClr val="0000FF"/>
                </a:solidFill>
                <a:latin typeface="Times New Roman" pitchFamily="18" charset="0"/>
              </a:rPr>
              <a:t>Gia đình bạn </a:t>
            </a:r>
          </a:p>
          <a:p>
            <a:pPr algn="ctr">
              <a:spcBef>
                <a:spcPct val="50000"/>
              </a:spcBef>
            </a:pPr>
            <a:r>
              <a:rPr lang="en-US" altLang="vi-VN" sz="4400" b="1">
                <a:solidFill>
                  <a:srgbClr val="0000FF"/>
                </a:solidFill>
                <a:latin typeface="Times New Roman" pitchFamily="18" charset="0"/>
              </a:rPr>
              <a:t>Bích Ngọc</a:t>
            </a:r>
          </a:p>
        </p:txBody>
      </p:sp>
      <p:sp>
        <p:nvSpPr>
          <p:cNvPr id="33798" name="Rectangle 6"/>
          <p:cNvSpPr>
            <a:spLocks noChangeArrowheads="1"/>
          </p:cNvSpPr>
          <p:nvPr/>
        </p:nvSpPr>
        <p:spPr bwMode="auto">
          <a:xfrm>
            <a:off x="114300" y="114300"/>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p:cTn id="13" dur="500" fill="hold"/>
                                        <p:tgtEl>
                                          <p:spTgt spid="33797"/>
                                        </p:tgtEl>
                                        <p:attrNameLst>
                                          <p:attrName>ppt_w</p:attrName>
                                        </p:attrNameLst>
                                      </p:cBhvr>
                                      <p:tavLst>
                                        <p:tav tm="0">
                                          <p:val>
                                            <p:fltVal val="0"/>
                                          </p:val>
                                        </p:tav>
                                        <p:tav tm="100000">
                                          <p:val>
                                            <p:strVal val="#ppt_w"/>
                                          </p:val>
                                        </p:tav>
                                      </p:tavLst>
                                    </p:anim>
                                    <p:anim calcmode="lin" valueType="num">
                                      <p:cBhvr>
                                        <p:cTn id="14" dur="500" fill="hold"/>
                                        <p:tgtEl>
                                          <p:spTgt spid="337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ChangeArrowheads="1"/>
          </p:cNvSpPr>
          <p:nvPr/>
        </p:nvSpPr>
        <p:spPr bwMode="auto">
          <a:xfrm>
            <a:off x="114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57" name="Text Box 9"/>
          <p:cNvSpPr txBox="1">
            <a:spLocks noChangeArrowheads="1"/>
          </p:cNvSpPr>
          <p:nvPr/>
        </p:nvSpPr>
        <p:spPr bwMode="auto">
          <a:xfrm>
            <a:off x="457200" y="5638800"/>
            <a:ext cx="7924800" cy="838200"/>
          </a:xfrm>
          <a:prstGeom prst="rect">
            <a:avLst/>
          </a:prstGeom>
          <a:solidFill>
            <a:srgbClr val="66FFFF"/>
          </a:solidFill>
          <a:ln w="76200" cmpd="tri">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b="1">
                <a:solidFill>
                  <a:srgbClr val="FF0000"/>
                </a:solidFill>
                <a:latin typeface="Times New Roman" pitchFamily="18" charset="0"/>
              </a:rPr>
              <a:t>  Gia đình </a:t>
            </a:r>
            <a:r>
              <a:rPr lang="en-US" altLang="vi-VN" sz="4400" b="1">
                <a:solidFill>
                  <a:srgbClr val="FF0000"/>
                </a:solidFill>
                <a:latin typeface="Times New Roman" pitchFamily="18" charset="0"/>
              </a:rPr>
              <a:t>ch</a:t>
            </a:r>
            <a:r>
              <a:rPr lang="en-US" altLang="vi-VN" sz="4000" b="1">
                <a:solidFill>
                  <a:srgbClr val="FF0000"/>
                </a:solidFill>
                <a:latin typeface="Times New Roman" pitchFamily="18" charset="0"/>
              </a:rPr>
              <a:t>ú</a:t>
            </a:r>
            <a:r>
              <a:rPr lang="en-US" altLang="vi-VN" sz="3600" b="1">
                <a:solidFill>
                  <a:srgbClr val="FF0000"/>
                </a:solidFill>
                <a:latin typeface="Times New Roman" pitchFamily="18" charset="0"/>
              </a:rPr>
              <a:t> </a:t>
            </a:r>
            <a:r>
              <a:rPr lang="en-US" altLang="vi-VN" sz="4000" b="1">
                <a:solidFill>
                  <a:srgbClr val="FF0000"/>
                </a:solidFill>
                <a:latin typeface="Times New Roman" pitchFamily="18" charset="0"/>
              </a:rPr>
              <a:t>thím</a:t>
            </a:r>
            <a:r>
              <a:rPr lang="en-US" altLang="vi-VN" sz="3600" b="1">
                <a:solidFill>
                  <a:srgbClr val="FF0000"/>
                </a:solidFill>
                <a:latin typeface="Times New Roman" pitchFamily="18" charset="0"/>
              </a:rPr>
              <a:t> </a:t>
            </a:r>
            <a:r>
              <a:rPr lang="en-US" altLang="vi-VN" sz="4000" b="1">
                <a:solidFill>
                  <a:srgbClr val="FF0000"/>
                </a:solidFill>
                <a:latin typeface="Times New Roman" pitchFamily="18" charset="0"/>
              </a:rPr>
              <a:t>bạn Anh Tu</a:t>
            </a:r>
            <a:r>
              <a:rPr lang="en-US" altLang="vi-VN" sz="3600" b="1">
                <a:solidFill>
                  <a:srgbClr val="FF0000"/>
                </a:solidFill>
                <a:latin typeface="Times New Roman" pitchFamily="18" charset="0"/>
              </a:rPr>
              <a:t>ấn</a:t>
            </a:r>
          </a:p>
        </p:txBody>
      </p:sp>
      <p:pic>
        <p:nvPicPr>
          <p:cNvPr id="27659" name="Picture 11" descr="IMG_83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162800" cy="5029200"/>
          </a:xfrm>
          <a:prstGeom prst="rect">
            <a:avLst/>
          </a:prstGeom>
          <a:noFill/>
          <a:ln w="76200" cmpd="tri">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659"/>
                                        </p:tgtEl>
                                        <p:attrNameLst>
                                          <p:attrName>style.visibility</p:attrName>
                                        </p:attrNameLst>
                                      </p:cBhvr>
                                      <p:to>
                                        <p:strVal val="visible"/>
                                      </p:to>
                                    </p:set>
                                    <p:anim calcmode="lin" valueType="num">
                                      <p:cBhvr>
                                        <p:cTn id="7" dur="500" fill="hold"/>
                                        <p:tgtEl>
                                          <p:spTgt spid="27659"/>
                                        </p:tgtEl>
                                        <p:attrNameLst>
                                          <p:attrName>ppt_w</p:attrName>
                                        </p:attrNameLst>
                                      </p:cBhvr>
                                      <p:tavLst>
                                        <p:tav tm="0">
                                          <p:val>
                                            <p:fltVal val="0"/>
                                          </p:val>
                                        </p:tav>
                                        <p:tav tm="100000">
                                          <p:val>
                                            <p:strVal val="#ppt_w"/>
                                          </p:val>
                                        </p:tav>
                                      </p:tavLst>
                                    </p:anim>
                                    <p:anim calcmode="lin" valueType="num">
                                      <p:cBhvr>
                                        <p:cTn id="8" dur="500" fill="hold"/>
                                        <p:tgtEl>
                                          <p:spTgt spid="2765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57"/>
                                        </p:tgtEl>
                                        <p:attrNameLst>
                                          <p:attrName>style.visibility</p:attrName>
                                        </p:attrNameLst>
                                      </p:cBhvr>
                                      <p:to>
                                        <p:strVal val="visible"/>
                                      </p:to>
                                    </p:set>
                                    <p:anim calcmode="lin" valueType="num">
                                      <p:cBhvr>
                                        <p:cTn id="13" dur="500" fill="hold"/>
                                        <p:tgtEl>
                                          <p:spTgt spid="27657"/>
                                        </p:tgtEl>
                                        <p:attrNameLst>
                                          <p:attrName>ppt_w</p:attrName>
                                        </p:attrNameLst>
                                      </p:cBhvr>
                                      <p:tavLst>
                                        <p:tav tm="0">
                                          <p:val>
                                            <p:fltVal val="0"/>
                                          </p:val>
                                        </p:tav>
                                        <p:tav tm="100000">
                                          <p:val>
                                            <p:strVal val="#ppt_w"/>
                                          </p:val>
                                        </p:tav>
                                      </p:tavLst>
                                    </p:anim>
                                    <p:anim calcmode="lin" valueType="num">
                                      <p:cBhvr>
                                        <p:cTn id="14" dur="500" fill="hold"/>
                                        <p:tgtEl>
                                          <p:spTgt spid="276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228600" y="10668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u="sng">
                <a:latin typeface="Times New Roman" pitchFamily="18" charset="0"/>
              </a:rPr>
              <a:t>Hoạt động 3</a:t>
            </a:r>
            <a:r>
              <a:rPr lang="en-US" altLang="vi-VN" sz="3600" b="1">
                <a:latin typeface="Times New Roman" pitchFamily="18" charset="0"/>
              </a:rPr>
              <a:t>: </a:t>
            </a:r>
            <a:r>
              <a:rPr lang="en-US" altLang="vi-VN" sz="3600" b="1">
                <a:solidFill>
                  <a:srgbClr val="009900"/>
                </a:solidFill>
                <a:latin typeface="Times New Roman" pitchFamily="18" charset="0"/>
              </a:rPr>
              <a:t>Giới thiệu về gia đình mình</a:t>
            </a:r>
          </a:p>
        </p:txBody>
      </p:sp>
      <p:sp>
        <p:nvSpPr>
          <p:cNvPr id="19462" name="Text Box 6"/>
          <p:cNvSpPr txBox="1">
            <a:spLocks noChangeArrowheads="1"/>
          </p:cNvSpPr>
          <p:nvPr/>
        </p:nvSpPr>
        <p:spPr bwMode="auto">
          <a:xfrm>
            <a:off x="1828800" y="1962150"/>
            <a:ext cx="6934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600" b="1">
                <a:solidFill>
                  <a:srgbClr val="0000FF"/>
                </a:solidFill>
                <a:latin typeface="Times New Roman" pitchFamily="18" charset="0"/>
              </a:rPr>
              <a:t> Trong mỗi gia đình thường có nhiều  thế  hệ cùng chung sống, có những gia đình hai, ba thế hệ, cũng</a:t>
            </a:r>
            <a:r>
              <a:rPr lang="en-US" altLang="vi-VN" b="1">
                <a:latin typeface="Times New Roman" pitchFamily="18" charset="0"/>
              </a:rPr>
              <a:t> </a:t>
            </a:r>
            <a:r>
              <a:rPr lang="en-US" altLang="vi-VN" sz="3600" b="1">
                <a:solidFill>
                  <a:srgbClr val="0000FF"/>
                </a:solidFill>
                <a:latin typeface="Times New Roman" pitchFamily="18" charset="0"/>
              </a:rPr>
              <a:t>có những gia đình chỉ có một thế hệ.</a:t>
            </a:r>
          </a:p>
        </p:txBody>
      </p:sp>
      <p:pic>
        <p:nvPicPr>
          <p:cNvPr id="19465" name="Picture 9" descr="Untitle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9144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500" fill="hold"/>
                                        <p:tgtEl>
                                          <p:spTgt spid="19465"/>
                                        </p:tgtEl>
                                        <p:attrNameLst>
                                          <p:attrName>ppt_w</p:attrName>
                                        </p:attrNameLst>
                                      </p:cBhvr>
                                      <p:tavLst>
                                        <p:tav tm="0">
                                          <p:val>
                                            <p:fltVal val="0"/>
                                          </p:val>
                                        </p:tav>
                                        <p:tav tm="100000">
                                          <p:val>
                                            <p:strVal val="#ppt_w"/>
                                          </p:val>
                                        </p:tav>
                                      </p:tavLst>
                                    </p:anim>
                                    <p:anim calcmode="lin" valueType="num">
                                      <p:cBhvr>
                                        <p:cTn id="8" dur="500" fill="hold"/>
                                        <p:tgtEl>
                                          <p:spTgt spid="194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9462"/>
                                        </p:tgtEl>
                                        <p:attrNameLst>
                                          <p:attrName>style.visibility</p:attrName>
                                        </p:attrNameLst>
                                      </p:cBhvr>
                                      <p:to>
                                        <p:strVal val="visible"/>
                                      </p:to>
                                    </p:set>
                                    <p:anim calcmode="discrete" valueType="clr">
                                      <p:cBhvr override="childStyle">
                                        <p:cTn id="13" dur="80"/>
                                        <p:tgtEl>
                                          <p:spTgt spid="1946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462"/>
                                        </p:tgtEl>
                                        <p:attrNameLst>
                                          <p:attrName>fillcolor</p:attrName>
                                        </p:attrNameLst>
                                      </p:cBhvr>
                                      <p:tavLst>
                                        <p:tav tm="0">
                                          <p:val>
                                            <p:clrVal>
                                              <a:schemeClr val="accent2"/>
                                            </p:clrVal>
                                          </p:val>
                                        </p:tav>
                                        <p:tav tm="50000">
                                          <p:val>
                                            <p:clrVal>
                                              <a:schemeClr val="hlink"/>
                                            </p:clrVal>
                                          </p:val>
                                        </p:tav>
                                      </p:tavLst>
                                    </p:anim>
                                    <p:set>
                                      <p:cBhvr>
                                        <p:cTn id="15" dur="80"/>
                                        <p:tgtEl>
                                          <p:spTgt spid="194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opy of 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762000" cy="914400"/>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304800" y="4572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u="sng">
                <a:latin typeface="Times New Roman" pitchFamily="18" charset="0"/>
              </a:rPr>
              <a:t>Hoạt động 1</a:t>
            </a:r>
            <a:r>
              <a:rPr lang="en-US" altLang="vi-VN" sz="3600" b="1">
                <a:latin typeface="Times New Roman" pitchFamily="18" charset="0"/>
              </a:rPr>
              <a:t>: </a:t>
            </a:r>
            <a:r>
              <a:rPr lang="en-US" altLang="vi-VN" sz="3600" b="1">
                <a:solidFill>
                  <a:srgbClr val="009900"/>
                </a:solidFill>
                <a:latin typeface="Times New Roman" pitchFamily="18" charset="0"/>
              </a:rPr>
              <a:t>Thảo luận nhóm đôi</a:t>
            </a:r>
          </a:p>
        </p:txBody>
      </p:sp>
      <p:sp>
        <p:nvSpPr>
          <p:cNvPr id="6151" name="Text Box 7"/>
          <p:cNvSpPr txBox="1">
            <a:spLocks noChangeArrowheads="1"/>
          </p:cNvSpPr>
          <p:nvPr/>
        </p:nvSpPr>
        <p:spPr bwMode="auto">
          <a:xfrm>
            <a:off x="1447800" y="1689100"/>
            <a:ext cx="6781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600" b="1">
                <a:solidFill>
                  <a:srgbClr val="0000FF"/>
                </a:solidFill>
                <a:latin typeface="Times New Roman" pitchFamily="18" charset="0"/>
              </a:rPr>
              <a:t> Trong gia đình bạn, ai là người nhiều  tuổi  nhất, ai  là  người  ít tuổi nhất ?</a:t>
            </a:r>
          </a:p>
        </p:txBody>
      </p:sp>
      <p:pic>
        <p:nvPicPr>
          <p:cNvPr id="8" name="Picture 4" descr="3G_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984725"/>
            <a:ext cx="4953000" cy="3836831"/>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checkerboard(across)">
                                      <p:cBhvr>
                                        <p:cTn id="7" dur="5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ppt_x"/>
                                          </p:val>
                                        </p:tav>
                                        <p:tav tm="100000">
                                          <p:val>
                                            <p:strVal val="#ppt_x"/>
                                          </p:val>
                                        </p:tav>
                                      </p:tavLst>
                                    </p:anim>
                                    <p:anim calcmode="lin" valueType="num">
                                      <p:cBhvr additive="base">
                                        <p:cTn id="13"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151"/>
                                        </p:tgtEl>
                                        <p:attrNameLst>
                                          <p:attrName>style.visibility</p:attrName>
                                        </p:attrNameLst>
                                      </p:cBhvr>
                                      <p:to>
                                        <p:strVal val="visible"/>
                                      </p:to>
                                    </p:set>
                                    <p:animEffect transition="in" filter="checkerboard(across)">
                                      <p:cBhvr>
                                        <p:cTn id="18"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609600" y="2438400"/>
            <a:ext cx="7924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Trong</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mỗi</a:t>
            </a:r>
            <a:r>
              <a:rPr lang="en-US" altLang="vi-VN" sz="3600" b="1" dirty="0">
                <a:solidFill>
                  <a:srgbClr val="0000FF"/>
                </a:solidFill>
                <a:latin typeface="Times New Roman" pitchFamily="18" charset="0"/>
              </a:rPr>
              <a:t> </a:t>
            </a:r>
            <a:r>
              <a:rPr lang="en-US" altLang="vi-VN" sz="3600" b="1" dirty="0" err="1" smtClean="0">
                <a:solidFill>
                  <a:srgbClr val="0000FF"/>
                </a:solidFill>
                <a:latin typeface="Times New Roman" pitchFamily="18" charset="0"/>
              </a:rPr>
              <a:t>gia</a:t>
            </a:r>
            <a:r>
              <a:rPr lang="en-US" altLang="vi-VN" sz="3600" b="1" dirty="0" smtClean="0">
                <a:solidFill>
                  <a:srgbClr val="0000FF"/>
                </a:solidFill>
                <a:latin typeface="Times New Roman" pitchFamily="18" charset="0"/>
              </a:rPr>
              <a:t> </a:t>
            </a:r>
            <a:r>
              <a:rPr lang="en-US" altLang="vi-VN" sz="3600" b="1" dirty="0" err="1">
                <a:solidFill>
                  <a:srgbClr val="0000FF"/>
                </a:solidFill>
                <a:latin typeface="Times New Roman" pitchFamily="18" charset="0"/>
              </a:rPr>
              <a:t>đình</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thường</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có</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những</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người</a:t>
            </a:r>
            <a:r>
              <a:rPr lang="en-US" altLang="vi-VN" sz="3600" b="1" dirty="0">
                <a:solidFill>
                  <a:srgbClr val="0000FF"/>
                </a:solidFill>
                <a:latin typeface="Times New Roman" pitchFamily="18" charset="0"/>
              </a:rPr>
              <a:t>  ở  </a:t>
            </a:r>
            <a:r>
              <a:rPr lang="en-US" altLang="vi-VN" sz="3600" b="1" dirty="0" err="1">
                <a:solidFill>
                  <a:srgbClr val="0000FF"/>
                </a:solidFill>
                <a:latin typeface="Times New Roman" pitchFamily="18" charset="0"/>
              </a:rPr>
              <a:t>các</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lứa</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tuổi</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khác</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nhau</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cùng</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chung</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sống</a:t>
            </a:r>
            <a:r>
              <a:rPr lang="en-US" altLang="vi-VN" sz="3600" b="1" dirty="0">
                <a:solidFill>
                  <a:srgbClr val="0000FF"/>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5"/>
                                        </p:tgtEl>
                                        <p:attrNameLst>
                                          <p:attrName>style.visibility</p:attrName>
                                        </p:attrNameLst>
                                      </p:cBhvr>
                                      <p:to>
                                        <p:strVal val="visible"/>
                                      </p:to>
                                    </p:set>
                                    <p:anim calcmode="discrete" valueType="clr">
                                      <p:cBhvr override="childStyle">
                                        <p:cTn id="7" dur="80"/>
                                        <p:tgtEl>
                                          <p:spTgt spid="71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5"/>
                                        </p:tgtEl>
                                        <p:attrNameLst>
                                          <p:attrName>fillcolor</p:attrName>
                                        </p:attrNameLst>
                                      </p:cBhvr>
                                      <p:tavLst>
                                        <p:tav tm="0">
                                          <p:val>
                                            <p:clrVal>
                                              <a:schemeClr val="accent2"/>
                                            </p:clrVal>
                                          </p:val>
                                        </p:tav>
                                        <p:tav tm="50000">
                                          <p:val>
                                            <p:clrVal>
                                              <a:schemeClr val="hlink"/>
                                            </p:clrVal>
                                          </p:val>
                                        </p:tav>
                                      </p:tavLst>
                                    </p:anim>
                                    <p:set>
                                      <p:cBhvr>
                                        <p:cTn id="9" dur="80"/>
                                        <p:tgtEl>
                                          <p:spTgt spid="71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457200" y="1828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u="sng">
                <a:latin typeface="Times New Roman" pitchFamily="18" charset="0"/>
              </a:rPr>
              <a:t>Hoạt động 2</a:t>
            </a:r>
            <a:r>
              <a:rPr lang="en-US" altLang="vi-VN" sz="3600" b="1">
                <a:latin typeface="Times New Roman" pitchFamily="18" charset="0"/>
              </a:rPr>
              <a:t>: </a:t>
            </a:r>
            <a:r>
              <a:rPr lang="en-US" altLang="vi-VN" sz="3600" b="1">
                <a:solidFill>
                  <a:srgbClr val="009900"/>
                </a:solidFill>
                <a:latin typeface="Times New Roman" pitchFamily="18" charset="0"/>
              </a:rPr>
              <a:t>Quan sát tranh theo nhóm</a:t>
            </a:r>
          </a:p>
        </p:txBody>
      </p:sp>
      <p:pic>
        <p:nvPicPr>
          <p:cNvPr id="8199" name="Picture 7"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914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200" name="Text Box 8"/>
          <p:cNvSpPr txBox="1">
            <a:spLocks noChangeArrowheads="1"/>
          </p:cNvSpPr>
          <p:nvPr/>
        </p:nvSpPr>
        <p:spPr bwMode="auto">
          <a:xfrm>
            <a:off x="1600200" y="2667000"/>
            <a:ext cx="7315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600" b="1">
                <a:solidFill>
                  <a:srgbClr val="0000FF"/>
                </a:solidFill>
                <a:latin typeface="Times New Roman" pitchFamily="18" charset="0"/>
              </a:rPr>
              <a:t> Hãy giới thiệu về những người trong  gia  đình  Minh và gia đình</a:t>
            </a:r>
            <a:r>
              <a:rPr lang="en-US" altLang="vi-VN" sz="3200" b="1">
                <a:solidFill>
                  <a:srgbClr val="0000FF"/>
                </a:solidFill>
                <a:latin typeface="Times New Roman" pitchFamily="18" charset="0"/>
              </a:rPr>
              <a:t> </a:t>
            </a:r>
            <a:r>
              <a:rPr lang="en-US" altLang="vi-VN" sz="3600" b="1">
                <a:solidFill>
                  <a:srgbClr val="0000FF"/>
                </a:solidFill>
                <a:latin typeface="Times New Roman" pitchFamily="18" charset="0"/>
              </a:rPr>
              <a:t>Lan, từ  người nhiều tuổi nhất đến người ít tuổi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heckerboard(across)">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 calcmode="lin" valueType="num">
                                      <p:cBhvr additive="base">
                                        <p:cTn id="12" dur="500" fill="hold"/>
                                        <p:tgtEl>
                                          <p:spTgt spid="8199"/>
                                        </p:tgtEl>
                                        <p:attrNameLst>
                                          <p:attrName>ppt_x</p:attrName>
                                        </p:attrNameLst>
                                      </p:cBhvr>
                                      <p:tavLst>
                                        <p:tav tm="0">
                                          <p:val>
                                            <p:strVal val="#ppt_x"/>
                                          </p:val>
                                        </p:tav>
                                        <p:tav tm="100000">
                                          <p:val>
                                            <p:strVal val="#ppt_x"/>
                                          </p:val>
                                        </p:tav>
                                      </p:tavLst>
                                    </p:anim>
                                    <p:anim calcmode="lin" valueType="num">
                                      <p:cBhvr additive="base">
                                        <p:cTn id="13"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200"/>
                                        </p:tgtEl>
                                        <p:attrNameLst>
                                          <p:attrName>style.visibility</p:attrName>
                                        </p:attrNameLst>
                                      </p:cBhvr>
                                      <p:to>
                                        <p:strVal val="visible"/>
                                      </p:to>
                                    </p:set>
                                    <p:animEffect transition="in" filter="checkerboard(across)">
                                      <p:cBhvr>
                                        <p:cTn id="18"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2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43" name="Group 27"/>
          <p:cNvGrpSpPr>
            <a:grpSpLocks/>
          </p:cNvGrpSpPr>
          <p:nvPr/>
        </p:nvGrpSpPr>
        <p:grpSpPr bwMode="auto">
          <a:xfrm>
            <a:off x="609600" y="314325"/>
            <a:ext cx="3352800" cy="5553075"/>
            <a:chOff x="384" y="198"/>
            <a:chExt cx="2160" cy="3498"/>
          </a:xfrm>
        </p:grpSpPr>
        <p:pic>
          <p:nvPicPr>
            <p:cNvPr id="34820" name="Picture 4"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2612"/>
              <a:ext cx="918" cy="10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5" descr="Untitle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 y="2615"/>
              <a:ext cx="918" cy="1017"/>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6" descr="Untitled-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 y="1413"/>
              <a:ext cx="911" cy="996"/>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3" name="Picture 7" descr="Untitl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4" name="Picture 8" descr="Untitle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2"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5" name="Picture 9" descr="Untitled-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2" y="1416"/>
              <a:ext cx="914"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Rectangle 10"/>
            <p:cNvSpPr>
              <a:spLocks noChangeArrowheads="1"/>
            </p:cNvSpPr>
            <p:nvPr/>
          </p:nvSpPr>
          <p:spPr bwMode="auto">
            <a:xfrm>
              <a:off x="384" y="198"/>
              <a:ext cx="2160" cy="3498"/>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4828" name="Rectangle 12"/>
          <p:cNvSpPr>
            <a:spLocks noChangeArrowheads="1"/>
          </p:cNvSpPr>
          <p:nvPr/>
        </p:nvSpPr>
        <p:spPr bwMode="auto">
          <a:xfrm>
            <a:off x="85725" y="142875"/>
            <a:ext cx="8915400" cy="6629400"/>
          </a:xfrm>
          <a:prstGeom prst="rect">
            <a:avLst/>
          </a:prstGeom>
          <a:noFill/>
          <a:ln w="57150" cmpd="thickThin">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4829" name="Text Box 13"/>
          <p:cNvSpPr txBox="1">
            <a:spLocks noChangeArrowheads="1"/>
          </p:cNvSpPr>
          <p:nvPr/>
        </p:nvSpPr>
        <p:spPr bwMode="auto">
          <a:xfrm>
            <a:off x="457200" y="5880100"/>
            <a:ext cx="4191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FF0000"/>
                </a:solidFill>
                <a:latin typeface="Times New Roman" pitchFamily="18" charset="0"/>
              </a:rPr>
              <a:t>  Gia đình bạn Minh</a:t>
            </a:r>
          </a:p>
        </p:txBody>
      </p:sp>
      <p:sp>
        <p:nvSpPr>
          <p:cNvPr id="34830" name="Text Box 14"/>
          <p:cNvSpPr txBox="1">
            <a:spLocks noChangeArrowheads="1"/>
          </p:cNvSpPr>
          <p:nvPr/>
        </p:nvSpPr>
        <p:spPr bwMode="auto">
          <a:xfrm>
            <a:off x="4772025" y="347663"/>
            <a:ext cx="3886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Gia đình bạn  Minh  có mấy thế hệ cùng  chung sống, đó là những thế hệ nào ?</a:t>
            </a:r>
          </a:p>
        </p:txBody>
      </p:sp>
      <p:sp>
        <p:nvSpPr>
          <p:cNvPr id="34831" name="Text Box 15"/>
          <p:cNvSpPr txBox="1">
            <a:spLocks noChangeArrowheads="1"/>
          </p:cNvSpPr>
          <p:nvPr/>
        </p:nvSpPr>
        <p:spPr bwMode="auto">
          <a:xfrm>
            <a:off x="4695825" y="3227388"/>
            <a:ext cx="3886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Bố, mẹ bạn Minh là thế hệ  thứ  mấy  trong  gia đình ?</a:t>
            </a:r>
          </a:p>
        </p:txBody>
      </p:sp>
      <p:sp>
        <p:nvSpPr>
          <p:cNvPr id="34832" name="Text Box 16"/>
          <p:cNvSpPr txBox="1">
            <a:spLocks noChangeArrowheads="1"/>
          </p:cNvSpPr>
          <p:nvPr/>
        </p:nvSpPr>
        <p:spPr bwMode="auto">
          <a:xfrm>
            <a:off x="4705350" y="4632325"/>
            <a:ext cx="39528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Minh và em Minh là thế hệ  thứ mấy  trong  gia đình ?</a:t>
            </a:r>
          </a:p>
        </p:txBody>
      </p:sp>
      <p:sp>
        <p:nvSpPr>
          <p:cNvPr id="34833" name="Text Box 17"/>
          <p:cNvSpPr txBox="1">
            <a:spLocks noChangeArrowheads="1"/>
          </p:cNvSpPr>
          <p:nvPr/>
        </p:nvSpPr>
        <p:spPr bwMode="auto">
          <a:xfrm>
            <a:off x="4695825" y="2174875"/>
            <a:ext cx="419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vi-VN" sz="2800" b="1">
                <a:solidFill>
                  <a:srgbClr val="0000FF"/>
                </a:solidFill>
                <a:latin typeface="Times New Roman" pitchFamily="18" charset="0"/>
              </a:rPr>
              <a:t> Thế hệ thứ nhất trong gia đình bạn Minh là ai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843"/>
                                        </p:tgtEl>
                                        <p:attrNameLst>
                                          <p:attrName>style.visibility</p:attrName>
                                        </p:attrNameLst>
                                      </p:cBhvr>
                                      <p:to>
                                        <p:strVal val="visible"/>
                                      </p:to>
                                    </p:set>
                                    <p:anim calcmode="lin" valueType="num">
                                      <p:cBhvr>
                                        <p:cTn id="7" dur="500" fill="hold"/>
                                        <p:tgtEl>
                                          <p:spTgt spid="34843"/>
                                        </p:tgtEl>
                                        <p:attrNameLst>
                                          <p:attrName>ppt_w</p:attrName>
                                        </p:attrNameLst>
                                      </p:cBhvr>
                                      <p:tavLst>
                                        <p:tav tm="0">
                                          <p:val>
                                            <p:fltVal val="0"/>
                                          </p:val>
                                        </p:tav>
                                        <p:tav tm="100000">
                                          <p:val>
                                            <p:strVal val="#ppt_w"/>
                                          </p:val>
                                        </p:tav>
                                      </p:tavLst>
                                    </p:anim>
                                    <p:anim calcmode="lin" valueType="num">
                                      <p:cBhvr>
                                        <p:cTn id="8" dur="500" fill="hold"/>
                                        <p:tgtEl>
                                          <p:spTgt spid="3484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829"/>
                                        </p:tgtEl>
                                        <p:attrNameLst>
                                          <p:attrName>style.visibility</p:attrName>
                                        </p:attrNameLst>
                                      </p:cBhvr>
                                      <p:to>
                                        <p:strVal val="visible"/>
                                      </p:to>
                                    </p:set>
                                    <p:anim calcmode="lin" valueType="num">
                                      <p:cBhvr>
                                        <p:cTn id="13" dur="500" fill="hold"/>
                                        <p:tgtEl>
                                          <p:spTgt spid="34829"/>
                                        </p:tgtEl>
                                        <p:attrNameLst>
                                          <p:attrName>ppt_w</p:attrName>
                                        </p:attrNameLst>
                                      </p:cBhvr>
                                      <p:tavLst>
                                        <p:tav tm="0">
                                          <p:val>
                                            <p:fltVal val="0"/>
                                          </p:val>
                                        </p:tav>
                                        <p:tav tm="100000">
                                          <p:val>
                                            <p:strVal val="#ppt_w"/>
                                          </p:val>
                                        </p:tav>
                                      </p:tavLst>
                                    </p:anim>
                                    <p:anim calcmode="lin" valueType="num">
                                      <p:cBhvr>
                                        <p:cTn id="14" dur="500" fill="hold"/>
                                        <p:tgtEl>
                                          <p:spTgt spid="3482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4830"/>
                                        </p:tgtEl>
                                        <p:attrNameLst>
                                          <p:attrName>style.visibility</p:attrName>
                                        </p:attrNameLst>
                                      </p:cBhvr>
                                      <p:to>
                                        <p:strVal val="visible"/>
                                      </p:to>
                                    </p:set>
                                    <p:anim calcmode="discrete" valueType="clr">
                                      <p:cBhvr override="childStyle">
                                        <p:cTn id="19" dur="80"/>
                                        <p:tgtEl>
                                          <p:spTgt spid="3483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4830"/>
                                        </p:tgtEl>
                                        <p:attrNameLst>
                                          <p:attrName>fillcolor</p:attrName>
                                        </p:attrNameLst>
                                      </p:cBhvr>
                                      <p:tavLst>
                                        <p:tav tm="0">
                                          <p:val>
                                            <p:clrVal>
                                              <a:schemeClr val="accent2"/>
                                            </p:clrVal>
                                          </p:val>
                                        </p:tav>
                                        <p:tav tm="50000">
                                          <p:val>
                                            <p:clrVal>
                                              <a:schemeClr val="hlink"/>
                                            </p:clrVal>
                                          </p:val>
                                        </p:tav>
                                      </p:tavLst>
                                    </p:anim>
                                    <p:set>
                                      <p:cBhvr>
                                        <p:cTn id="21" dur="80"/>
                                        <p:tgtEl>
                                          <p:spTgt spid="34830"/>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4833"/>
                                        </p:tgtEl>
                                        <p:attrNameLst>
                                          <p:attrName>style.visibility</p:attrName>
                                        </p:attrNameLst>
                                      </p:cBhvr>
                                      <p:to>
                                        <p:strVal val="visible"/>
                                      </p:to>
                                    </p:set>
                                    <p:anim calcmode="discrete" valueType="clr">
                                      <p:cBhvr override="childStyle">
                                        <p:cTn id="26" dur="80"/>
                                        <p:tgtEl>
                                          <p:spTgt spid="3483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4833"/>
                                        </p:tgtEl>
                                        <p:attrNameLst>
                                          <p:attrName>fillcolor</p:attrName>
                                        </p:attrNameLst>
                                      </p:cBhvr>
                                      <p:tavLst>
                                        <p:tav tm="0">
                                          <p:val>
                                            <p:clrVal>
                                              <a:schemeClr val="accent2"/>
                                            </p:clrVal>
                                          </p:val>
                                        </p:tav>
                                        <p:tav tm="50000">
                                          <p:val>
                                            <p:clrVal>
                                              <a:schemeClr val="hlink"/>
                                            </p:clrVal>
                                          </p:val>
                                        </p:tav>
                                      </p:tavLst>
                                    </p:anim>
                                    <p:set>
                                      <p:cBhvr>
                                        <p:cTn id="28" dur="80"/>
                                        <p:tgtEl>
                                          <p:spTgt spid="34833"/>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34831"/>
                                        </p:tgtEl>
                                        <p:attrNameLst>
                                          <p:attrName>style.visibility</p:attrName>
                                        </p:attrNameLst>
                                      </p:cBhvr>
                                      <p:to>
                                        <p:strVal val="visible"/>
                                      </p:to>
                                    </p:set>
                                    <p:anim calcmode="discrete" valueType="clr">
                                      <p:cBhvr override="childStyle">
                                        <p:cTn id="33" dur="80"/>
                                        <p:tgtEl>
                                          <p:spTgt spid="3483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4831"/>
                                        </p:tgtEl>
                                        <p:attrNameLst>
                                          <p:attrName>fillcolor</p:attrName>
                                        </p:attrNameLst>
                                      </p:cBhvr>
                                      <p:tavLst>
                                        <p:tav tm="0">
                                          <p:val>
                                            <p:clrVal>
                                              <a:schemeClr val="accent2"/>
                                            </p:clrVal>
                                          </p:val>
                                        </p:tav>
                                        <p:tav tm="50000">
                                          <p:val>
                                            <p:clrVal>
                                              <a:schemeClr val="hlink"/>
                                            </p:clrVal>
                                          </p:val>
                                        </p:tav>
                                      </p:tavLst>
                                    </p:anim>
                                    <p:set>
                                      <p:cBhvr>
                                        <p:cTn id="35" dur="80"/>
                                        <p:tgtEl>
                                          <p:spTgt spid="34831"/>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34832"/>
                                        </p:tgtEl>
                                        <p:attrNameLst>
                                          <p:attrName>style.visibility</p:attrName>
                                        </p:attrNameLst>
                                      </p:cBhvr>
                                      <p:to>
                                        <p:strVal val="visible"/>
                                      </p:to>
                                    </p:set>
                                    <p:anim calcmode="discrete" valueType="clr">
                                      <p:cBhvr override="childStyle">
                                        <p:cTn id="40" dur="80"/>
                                        <p:tgtEl>
                                          <p:spTgt spid="34832"/>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4832"/>
                                        </p:tgtEl>
                                        <p:attrNameLst>
                                          <p:attrName>fillcolor</p:attrName>
                                        </p:attrNameLst>
                                      </p:cBhvr>
                                      <p:tavLst>
                                        <p:tav tm="0">
                                          <p:val>
                                            <p:clrVal>
                                              <a:schemeClr val="accent2"/>
                                            </p:clrVal>
                                          </p:val>
                                        </p:tav>
                                        <p:tav tm="50000">
                                          <p:val>
                                            <p:clrVal>
                                              <a:schemeClr val="hlink"/>
                                            </p:clrVal>
                                          </p:val>
                                        </p:tav>
                                      </p:tavLst>
                                    </p:anim>
                                    <p:set>
                                      <p:cBhvr>
                                        <p:cTn id="42" dur="80"/>
                                        <p:tgtEl>
                                          <p:spTgt spid="348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P spid="34830" grpId="0"/>
      <p:bldP spid="34831" grpId="0"/>
      <p:bldP spid="34832" grpId="0"/>
      <p:bldP spid="348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381000" y="4359275"/>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Gia đình Lan có  mấy  thế  hệ  cùng  chung   sống, đó là những thế hệ nào ?</a:t>
            </a:r>
          </a:p>
        </p:txBody>
      </p:sp>
      <p:sp>
        <p:nvSpPr>
          <p:cNvPr id="10248" name="Text Box 8"/>
          <p:cNvSpPr txBox="1">
            <a:spLocks noChangeArrowheads="1"/>
          </p:cNvSpPr>
          <p:nvPr/>
        </p:nvSpPr>
        <p:spPr bwMode="auto">
          <a:xfrm>
            <a:off x="381000" y="5186363"/>
            <a:ext cx="868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Bố mẹ bạn Lan là thế hệ thứ mấy trong gia đình Lan ?</a:t>
            </a:r>
          </a:p>
        </p:txBody>
      </p:sp>
      <p:sp>
        <p:nvSpPr>
          <p:cNvPr id="10249" name="Text Box 9"/>
          <p:cNvSpPr txBox="1">
            <a:spLocks noChangeArrowheads="1"/>
          </p:cNvSpPr>
          <p:nvPr/>
        </p:nvSpPr>
        <p:spPr bwMode="auto">
          <a:xfrm>
            <a:off x="381000" y="5667375"/>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Lan và em của Lan là thế hệ thứ mấy trong gia đình Lan ?</a:t>
            </a:r>
          </a:p>
        </p:txBody>
      </p:sp>
      <p:sp>
        <p:nvSpPr>
          <p:cNvPr id="10250" name="Rectangle 10"/>
          <p:cNvSpPr>
            <a:spLocks noChangeArrowheads="1"/>
          </p:cNvSpPr>
          <p:nvPr/>
        </p:nvSpPr>
        <p:spPr bwMode="auto">
          <a:xfrm>
            <a:off x="114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10251" name="Picture 11" descr="anh DAM HOI 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257175"/>
            <a:ext cx="7086600" cy="4038600"/>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10252" name="Text Box 12"/>
          <p:cNvSpPr txBox="1">
            <a:spLocks noChangeArrowheads="1"/>
          </p:cNvSpPr>
          <p:nvPr/>
        </p:nvSpPr>
        <p:spPr bwMode="auto">
          <a:xfrm>
            <a:off x="2438400" y="354965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200" b="1">
                <a:solidFill>
                  <a:srgbClr val="00FF00"/>
                </a:solidFill>
                <a:latin typeface="Times New Roman" pitchFamily="18" charset="0"/>
              </a:rPr>
              <a:t>Gia đình bạn 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 calcmode="lin" valueType="num">
                                      <p:cBhvr>
                                        <p:cTn id="7" dur="500" fill="hold"/>
                                        <p:tgtEl>
                                          <p:spTgt spid="10252"/>
                                        </p:tgtEl>
                                        <p:attrNameLst>
                                          <p:attrName>ppt_w</p:attrName>
                                        </p:attrNameLst>
                                      </p:cBhvr>
                                      <p:tavLst>
                                        <p:tav tm="0">
                                          <p:val>
                                            <p:fltVal val="0"/>
                                          </p:val>
                                        </p:tav>
                                        <p:tav tm="100000">
                                          <p:val>
                                            <p:strVal val="#ppt_w"/>
                                          </p:val>
                                        </p:tav>
                                      </p:tavLst>
                                    </p:anim>
                                    <p:anim calcmode="lin" valueType="num">
                                      <p:cBhvr>
                                        <p:cTn id="8" dur="500" fill="hold"/>
                                        <p:tgtEl>
                                          <p:spTgt spid="102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0247"/>
                                        </p:tgtEl>
                                        <p:attrNameLst>
                                          <p:attrName>style.visibility</p:attrName>
                                        </p:attrNameLst>
                                      </p:cBhvr>
                                      <p:to>
                                        <p:strVal val="visible"/>
                                      </p:to>
                                    </p:set>
                                    <p:anim calcmode="discrete" valueType="clr">
                                      <p:cBhvr override="childStyle">
                                        <p:cTn id="13"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247"/>
                                        </p:tgtEl>
                                        <p:attrNameLst>
                                          <p:attrName>fillcolor</p:attrName>
                                        </p:attrNameLst>
                                      </p:cBhvr>
                                      <p:tavLst>
                                        <p:tav tm="0">
                                          <p:val>
                                            <p:clrVal>
                                              <a:schemeClr val="accent2"/>
                                            </p:clrVal>
                                          </p:val>
                                        </p:tav>
                                        <p:tav tm="50000">
                                          <p:val>
                                            <p:clrVal>
                                              <a:schemeClr val="hlink"/>
                                            </p:clrVal>
                                          </p:val>
                                        </p:tav>
                                      </p:tavLst>
                                    </p:anim>
                                    <p:set>
                                      <p:cBhvr>
                                        <p:cTn id="15" dur="80"/>
                                        <p:tgtEl>
                                          <p:spTgt spid="10247"/>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0248"/>
                                        </p:tgtEl>
                                        <p:attrNameLst>
                                          <p:attrName>style.visibility</p:attrName>
                                        </p:attrNameLst>
                                      </p:cBhvr>
                                      <p:to>
                                        <p:strVal val="visible"/>
                                      </p:to>
                                    </p:set>
                                    <p:anim calcmode="discrete" valueType="clr">
                                      <p:cBhvr override="childStyle">
                                        <p:cTn id="20"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248"/>
                                        </p:tgtEl>
                                        <p:attrNameLst>
                                          <p:attrName>fillcolor</p:attrName>
                                        </p:attrNameLst>
                                      </p:cBhvr>
                                      <p:tavLst>
                                        <p:tav tm="0">
                                          <p:val>
                                            <p:clrVal>
                                              <a:schemeClr val="accent2"/>
                                            </p:clrVal>
                                          </p:val>
                                        </p:tav>
                                        <p:tav tm="50000">
                                          <p:val>
                                            <p:clrVal>
                                              <a:schemeClr val="hlink"/>
                                            </p:clrVal>
                                          </p:val>
                                        </p:tav>
                                      </p:tavLst>
                                    </p:anim>
                                    <p:set>
                                      <p:cBhvr>
                                        <p:cTn id="22" dur="80"/>
                                        <p:tgtEl>
                                          <p:spTgt spid="10248"/>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0249"/>
                                        </p:tgtEl>
                                        <p:attrNameLst>
                                          <p:attrName>style.visibility</p:attrName>
                                        </p:attrNameLst>
                                      </p:cBhvr>
                                      <p:to>
                                        <p:strVal val="visible"/>
                                      </p:to>
                                    </p:set>
                                    <p:anim calcmode="discrete" valueType="clr">
                                      <p:cBhvr override="childStyle">
                                        <p:cTn id="27"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0249"/>
                                        </p:tgtEl>
                                        <p:attrNameLst>
                                          <p:attrName>fillcolor</p:attrName>
                                        </p:attrNameLst>
                                      </p:cBhvr>
                                      <p:tavLst>
                                        <p:tav tm="0">
                                          <p:val>
                                            <p:clrVal>
                                              <a:schemeClr val="accent2"/>
                                            </p:clrVal>
                                          </p:val>
                                        </p:tav>
                                        <p:tav tm="50000">
                                          <p:val>
                                            <p:clrVal>
                                              <a:schemeClr val="hlink"/>
                                            </p:clrVal>
                                          </p:val>
                                        </p:tav>
                                      </p:tavLst>
                                    </p:anim>
                                    <p:set>
                                      <p:cBhvr>
                                        <p:cTn id="29" dur="80"/>
                                        <p:tgtEl>
                                          <p:spTgt spid="102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49" grpId="0"/>
      <p:bldP spid="102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2" name="Rectangle 22"/>
          <p:cNvSpPr>
            <a:spLocks noChangeArrowheads="1"/>
          </p:cNvSpPr>
          <p:nvPr/>
        </p:nvSpPr>
        <p:spPr bwMode="auto">
          <a:xfrm>
            <a:off x="85725"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26" name="Text Box 26"/>
          <p:cNvSpPr txBox="1">
            <a:spLocks noChangeArrowheads="1"/>
          </p:cNvSpPr>
          <p:nvPr/>
        </p:nvSpPr>
        <p:spPr bwMode="auto">
          <a:xfrm>
            <a:off x="457200" y="352425"/>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vi-VN" sz="2800" b="1">
                <a:solidFill>
                  <a:srgbClr val="FF0000"/>
                </a:solidFill>
                <a:latin typeface="Times New Roman" pitchFamily="18" charset="0"/>
              </a:rPr>
              <a:t> Gia đình bạn  Minh  có 3 thế hệ cùng  chung sống. </a:t>
            </a:r>
          </a:p>
        </p:txBody>
      </p:sp>
      <p:sp>
        <p:nvSpPr>
          <p:cNvPr id="25627" name="Text Box 27"/>
          <p:cNvSpPr txBox="1">
            <a:spLocks noChangeArrowheads="1"/>
          </p:cNvSpPr>
          <p:nvPr/>
        </p:nvSpPr>
        <p:spPr bwMode="auto">
          <a:xfrm>
            <a:off x="4805363" y="1295400"/>
            <a:ext cx="396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Thế hệ thứ nhất trong gia đình bạn Minh là ông và bà.</a:t>
            </a:r>
          </a:p>
        </p:txBody>
      </p:sp>
      <p:sp>
        <p:nvSpPr>
          <p:cNvPr id="25628" name="Text Box 28"/>
          <p:cNvSpPr txBox="1">
            <a:spLocks noChangeArrowheads="1"/>
          </p:cNvSpPr>
          <p:nvPr/>
        </p:nvSpPr>
        <p:spPr bwMode="auto">
          <a:xfrm>
            <a:off x="4814888" y="2981325"/>
            <a:ext cx="40290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Bố, mẹ bạn Minh là thế hệ  thứ</a:t>
            </a:r>
            <a:r>
              <a:rPr lang="en-US" altLang="vi-VN" b="1"/>
              <a:t> </a:t>
            </a:r>
            <a:r>
              <a:rPr lang="en-US" altLang="vi-VN" sz="2800" b="1">
                <a:solidFill>
                  <a:srgbClr val="0000FF"/>
                </a:solidFill>
                <a:latin typeface="Times New Roman" pitchFamily="18" charset="0"/>
              </a:rPr>
              <a:t>hai  trong  gia đình. </a:t>
            </a:r>
          </a:p>
        </p:txBody>
      </p:sp>
      <p:sp>
        <p:nvSpPr>
          <p:cNvPr id="25629" name="Text Box 29"/>
          <p:cNvSpPr txBox="1">
            <a:spLocks noChangeArrowheads="1"/>
          </p:cNvSpPr>
          <p:nvPr/>
        </p:nvSpPr>
        <p:spPr bwMode="auto">
          <a:xfrm>
            <a:off x="4824413" y="4589463"/>
            <a:ext cx="39433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Minh và em Minh là thế hệ  thứ ba  trong  gia đình.</a:t>
            </a:r>
          </a:p>
        </p:txBody>
      </p:sp>
      <p:grpSp>
        <p:nvGrpSpPr>
          <p:cNvPr id="25664" name="Group 64"/>
          <p:cNvGrpSpPr>
            <a:grpSpLocks/>
          </p:cNvGrpSpPr>
          <p:nvPr/>
        </p:nvGrpSpPr>
        <p:grpSpPr bwMode="auto">
          <a:xfrm>
            <a:off x="1073150" y="1066800"/>
            <a:ext cx="2965450" cy="1584325"/>
            <a:chOff x="676" y="672"/>
            <a:chExt cx="1916" cy="998"/>
          </a:xfrm>
        </p:grpSpPr>
        <p:pic>
          <p:nvPicPr>
            <p:cNvPr id="25641" name="Picture 41"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 y="672"/>
              <a:ext cx="874"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42" name="Picture 42"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 y="672"/>
              <a:ext cx="874"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67" name="Group 67"/>
          <p:cNvGrpSpPr>
            <a:grpSpLocks/>
          </p:cNvGrpSpPr>
          <p:nvPr/>
        </p:nvGrpSpPr>
        <p:grpSpPr bwMode="auto">
          <a:xfrm>
            <a:off x="1096963" y="4800600"/>
            <a:ext cx="2927350" cy="1600200"/>
            <a:chOff x="700" y="3024"/>
            <a:chExt cx="1875" cy="1008"/>
          </a:xfrm>
        </p:grpSpPr>
        <p:pic>
          <p:nvPicPr>
            <p:cNvPr id="25643" name="Picture 43"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3024"/>
              <a:ext cx="847"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44" name="Picture 44" descr="Untitle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 y="3024"/>
              <a:ext cx="846" cy="100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65" name="Group 65"/>
          <p:cNvGrpSpPr>
            <a:grpSpLocks/>
          </p:cNvGrpSpPr>
          <p:nvPr/>
        </p:nvGrpSpPr>
        <p:grpSpPr bwMode="auto">
          <a:xfrm>
            <a:off x="1084263" y="2882900"/>
            <a:ext cx="2954337" cy="1589088"/>
            <a:chOff x="683" y="1816"/>
            <a:chExt cx="1896" cy="1001"/>
          </a:xfrm>
        </p:grpSpPr>
        <p:pic>
          <p:nvPicPr>
            <p:cNvPr id="25645" name="Picture 45" descr="Untitled-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 y="1816"/>
              <a:ext cx="867" cy="995"/>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46" name="Picture 46" descr="Untitled-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8" y="1819"/>
              <a:ext cx="871"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56" name="Group 56"/>
          <p:cNvGrpSpPr>
            <a:grpSpLocks/>
          </p:cNvGrpSpPr>
          <p:nvPr/>
        </p:nvGrpSpPr>
        <p:grpSpPr bwMode="auto">
          <a:xfrm>
            <a:off x="990600" y="990600"/>
            <a:ext cx="3200400" cy="5553075"/>
            <a:chOff x="384" y="198"/>
            <a:chExt cx="2160" cy="3498"/>
          </a:xfrm>
        </p:grpSpPr>
        <p:pic>
          <p:nvPicPr>
            <p:cNvPr id="25657" name="Picture 57"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 y="2612"/>
              <a:ext cx="918" cy="10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58" name="Picture 58" descr="Untitle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 y="2615"/>
              <a:ext cx="918" cy="1017"/>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59" name="Picture 59" descr="Untitled-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 y="1413"/>
              <a:ext cx="911" cy="996"/>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60" name="Picture 60"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61" name="Picture 61"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62" name="Picture 62" descr="Untitled-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2" y="1416"/>
              <a:ext cx="914"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663" name="Rectangle 63"/>
            <p:cNvSpPr>
              <a:spLocks noChangeArrowheads="1"/>
            </p:cNvSpPr>
            <p:nvPr/>
          </p:nvSpPr>
          <p:spPr bwMode="auto">
            <a:xfrm>
              <a:off x="384" y="198"/>
              <a:ext cx="2160" cy="3498"/>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26"/>
                                        </p:tgtEl>
                                        <p:attrNameLst>
                                          <p:attrName>style.visibility</p:attrName>
                                        </p:attrNameLst>
                                      </p:cBhvr>
                                      <p:to>
                                        <p:strVal val="visible"/>
                                      </p:to>
                                    </p:set>
                                    <p:anim calcmode="discrete" valueType="clr">
                                      <p:cBhvr override="childStyle">
                                        <p:cTn id="7" dur="80"/>
                                        <p:tgtEl>
                                          <p:spTgt spid="256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26"/>
                                        </p:tgtEl>
                                        <p:attrNameLst>
                                          <p:attrName>fillcolor</p:attrName>
                                        </p:attrNameLst>
                                      </p:cBhvr>
                                      <p:tavLst>
                                        <p:tav tm="0">
                                          <p:val>
                                            <p:clrVal>
                                              <a:schemeClr val="accent2"/>
                                            </p:clrVal>
                                          </p:val>
                                        </p:tav>
                                        <p:tav tm="50000">
                                          <p:val>
                                            <p:clrVal>
                                              <a:schemeClr val="hlink"/>
                                            </p:clrVal>
                                          </p:val>
                                        </p:tav>
                                      </p:tavLst>
                                    </p:anim>
                                    <p:set>
                                      <p:cBhvr>
                                        <p:cTn id="9" dur="80"/>
                                        <p:tgtEl>
                                          <p:spTgt spid="2562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25656"/>
                                        </p:tgtEl>
                                        <p:attrNameLst>
                                          <p:attrName>style.visibility</p:attrName>
                                        </p:attrNameLst>
                                      </p:cBhvr>
                                      <p:to>
                                        <p:strVal val="visible"/>
                                      </p:to>
                                    </p:set>
                                    <p:anim calcmode="lin" valueType="num">
                                      <p:cBhvr>
                                        <p:cTn id="14" dur="500" fill="hold"/>
                                        <p:tgtEl>
                                          <p:spTgt spid="25656"/>
                                        </p:tgtEl>
                                        <p:attrNameLst>
                                          <p:attrName>ppt_w</p:attrName>
                                        </p:attrNameLst>
                                      </p:cBhvr>
                                      <p:tavLst>
                                        <p:tav tm="0">
                                          <p:val>
                                            <p:fltVal val="0"/>
                                          </p:val>
                                        </p:tav>
                                        <p:tav tm="100000">
                                          <p:val>
                                            <p:strVal val="#ppt_w"/>
                                          </p:val>
                                        </p:tav>
                                      </p:tavLst>
                                    </p:anim>
                                    <p:anim calcmode="lin" valueType="num">
                                      <p:cBhvr>
                                        <p:cTn id="15" dur="500" fill="hold"/>
                                        <p:tgtEl>
                                          <p:spTgt spid="25656"/>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nodeType="clickEffect">
                                  <p:stCondLst>
                                    <p:cond delay="0"/>
                                  </p:stCondLst>
                                  <p:childTnLst>
                                    <p:animEffect transition="out" filter="diamond(in)">
                                      <p:cBhvr>
                                        <p:cTn id="19" dur="2000"/>
                                        <p:tgtEl>
                                          <p:spTgt spid="25656"/>
                                        </p:tgtEl>
                                      </p:cBhvr>
                                    </p:animEffect>
                                    <p:set>
                                      <p:cBhvr>
                                        <p:cTn id="20" dur="1" fill="hold">
                                          <p:stCondLst>
                                            <p:cond delay="1999"/>
                                          </p:stCondLst>
                                        </p:cTn>
                                        <p:tgtEl>
                                          <p:spTgt spid="2565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nodeType="clickEffect">
                                  <p:stCondLst>
                                    <p:cond delay="0"/>
                                  </p:stCondLst>
                                  <p:childTnLst>
                                    <p:set>
                                      <p:cBhvr>
                                        <p:cTn id="24" dur="1" fill="hold">
                                          <p:stCondLst>
                                            <p:cond delay="0"/>
                                          </p:stCondLst>
                                        </p:cTn>
                                        <p:tgtEl>
                                          <p:spTgt spid="25664"/>
                                        </p:tgtEl>
                                        <p:attrNameLst>
                                          <p:attrName>style.visibility</p:attrName>
                                        </p:attrNameLst>
                                      </p:cBhvr>
                                      <p:to>
                                        <p:strVal val="visible"/>
                                      </p:to>
                                    </p:set>
                                    <p:animEffect transition="in" filter="strips(downLeft)">
                                      <p:cBhvr>
                                        <p:cTn id="25" dur="500"/>
                                        <p:tgtEl>
                                          <p:spTgt spid="256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5627"/>
                                        </p:tgtEl>
                                        <p:attrNameLst>
                                          <p:attrName>style.visibility</p:attrName>
                                        </p:attrNameLst>
                                      </p:cBhvr>
                                      <p:to>
                                        <p:strVal val="visible"/>
                                      </p:to>
                                    </p:set>
                                    <p:anim calcmode="lin" valueType="num">
                                      <p:cBhvr>
                                        <p:cTn id="30" dur="500" fill="hold"/>
                                        <p:tgtEl>
                                          <p:spTgt spid="25627"/>
                                        </p:tgtEl>
                                        <p:attrNameLst>
                                          <p:attrName>ppt_w</p:attrName>
                                        </p:attrNameLst>
                                      </p:cBhvr>
                                      <p:tavLst>
                                        <p:tav tm="0">
                                          <p:val>
                                            <p:fltVal val="0"/>
                                          </p:val>
                                        </p:tav>
                                        <p:tav tm="100000">
                                          <p:val>
                                            <p:strVal val="#ppt_w"/>
                                          </p:val>
                                        </p:tav>
                                      </p:tavLst>
                                    </p:anim>
                                    <p:anim calcmode="lin" valueType="num">
                                      <p:cBhvr>
                                        <p:cTn id="31" dur="500" fill="hold"/>
                                        <p:tgtEl>
                                          <p:spTgt spid="25627"/>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6" fill="hold" nodeType="clickEffect">
                                  <p:stCondLst>
                                    <p:cond delay="0"/>
                                  </p:stCondLst>
                                  <p:childTnLst>
                                    <p:set>
                                      <p:cBhvr>
                                        <p:cTn id="35" dur="1" fill="hold">
                                          <p:stCondLst>
                                            <p:cond delay="0"/>
                                          </p:stCondLst>
                                        </p:cTn>
                                        <p:tgtEl>
                                          <p:spTgt spid="25665"/>
                                        </p:tgtEl>
                                        <p:attrNameLst>
                                          <p:attrName>style.visibility</p:attrName>
                                        </p:attrNameLst>
                                      </p:cBhvr>
                                      <p:to>
                                        <p:strVal val="visible"/>
                                      </p:to>
                                    </p:set>
                                    <p:animEffect transition="in" filter="barn(inHorizontal)">
                                      <p:cBhvr>
                                        <p:cTn id="36" dur="500"/>
                                        <p:tgtEl>
                                          <p:spTgt spid="256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5628"/>
                                        </p:tgtEl>
                                        <p:attrNameLst>
                                          <p:attrName>style.visibility</p:attrName>
                                        </p:attrNameLst>
                                      </p:cBhvr>
                                      <p:to>
                                        <p:strVal val="visible"/>
                                      </p:to>
                                    </p:set>
                                    <p:anim calcmode="lin" valueType="num">
                                      <p:cBhvr>
                                        <p:cTn id="41" dur="500" fill="hold"/>
                                        <p:tgtEl>
                                          <p:spTgt spid="25628"/>
                                        </p:tgtEl>
                                        <p:attrNameLst>
                                          <p:attrName>ppt_w</p:attrName>
                                        </p:attrNameLst>
                                      </p:cBhvr>
                                      <p:tavLst>
                                        <p:tav tm="0">
                                          <p:val>
                                            <p:fltVal val="0"/>
                                          </p:val>
                                        </p:tav>
                                        <p:tav tm="100000">
                                          <p:val>
                                            <p:strVal val="#ppt_w"/>
                                          </p:val>
                                        </p:tav>
                                      </p:tavLst>
                                    </p:anim>
                                    <p:anim calcmode="lin" valueType="num">
                                      <p:cBhvr>
                                        <p:cTn id="42" dur="500" fill="hold"/>
                                        <p:tgtEl>
                                          <p:spTgt spid="25628"/>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5667"/>
                                        </p:tgtEl>
                                        <p:attrNameLst>
                                          <p:attrName>style.visibility</p:attrName>
                                        </p:attrNameLst>
                                      </p:cBhvr>
                                      <p:to>
                                        <p:strVal val="visible"/>
                                      </p:to>
                                    </p:set>
                                    <p:anim calcmode="lin" valueType="num">
                                      <p:cBhvr additive="base">
                                        <p:cTn id="47" dur="500" fill="hold"/>
                                        <p:tgtEl>
                                          <p:spTgt spid="25667"/>
                                        </p:tgtEl>
                                        <p:attrNameLst>
                                          <p:attrName>ppt_x</p:attrName>
                                        </p:attrNameLst>
                                      </p:cBhvr>
                                      <p:tavLst>
                                        <p:tav tm="0">
                                          <p:val>
                                            <p:strVal val="#ppt_x"/>
                                          </p:val>
                                        </p:tav>
                                        <p:tav tm="100000">
                                          <p:val>
                                            <p:strVal val="#ppt_x"/>
                                          </p:val>
                                        </p:tav>
                                      </p:tavLst>
                                    </p:anim>
                                    <p:anim calcmode="lin" valueType="num">
                                      <p:cBhvr additive="base">
                                        <p:cTn id="48" dur="500" fill="hold"/>
                                        <p:tgtEl>
                                          <p:spTgt spid="25667"/>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25629"/>
                                        </p:tgtEl>
                                        <p:attrNameLst>
                                          <p:attrName>style.visibility</p:attrName>
                                        </p:attrNameLst>
                                      </p:cBhvr>
                                      <p:to>
                                        <p:strVal val="visible"/>
                                      </p:to>
                                    </p:set>
                                    <p:anim calcmode="lin" valueType="num">
                                      <p:cBhvr>
                                        <p:cTn id="53" dur="500" fill="hold"/>
                                        <p:tgtEl>
                                          <p:spTgt spid="25629"/>
                                        </p:tgtEl>
                                        <p:attrNameLst>
                                          <p:attrName>ppt_w</p:attrName>
                                        </p:attrNameLst>
                                      </p:cBhvr>
                                      <p:tavLst>
                                        <p:tav tm="0">
                                          <p:val>
                                            <p:fltVal val="0"/>
                                          </p:val>
                                        </p:tav>
                                        <p:tav tm="100000">
                                          <p:val>
                                            <p:strVal val="#ppt_w"/>
                                          </p:val>
                                        </p:tav>
                                      </p:tavLst>
                                    </p:anim>
                                    <p:anim calcmode="lin" valueType="num">
                                      <p:cBhvr>
                                        <p:cTn id="54" dur="500" fill="hold"/>
                                        <p:tgtEl>
                                          <p:spTgt spid="256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6" grpId="0"/>
      <p:bldP spid="25627" grpId="0"/>
      <p:bldP spid="25628" grpId="0"/>
      <p:bldP spid="256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Text Box 10"/>
          <p:cNvSpPr txBox="1">
            <a:spLocks noChangeArrowheads="1"/>
          </p:cNvSpPr>
          <p:nvPr/>
        </p:nvSpPr>
        <p:spPr bwMode="auto">
          <a:xfrm>
            <a:off x="457200" y="45339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Gia đình bạn Lan có  2  thế  hệ  cùng  chung   sống.</a:t>
            </a:r>
          </a:p>
        </p:txBody>
      </p:sp>
      <p:sp>
        <p:nvSpPr>
          <p:cNvPr id="26635" name="Text Box 11"/>
          <p:cNvSpPr txBox="1">
            <a:spLocks noChangeArrowheads="1"/>
          </p:cNvSpPr>
          <p:nvPr/>
        </p:nvSpPr>
        <p:spPr bwMode="auto">
          <a:xfrm>
            <a:off x="457200" y="5100638"/>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Bố mẹ bạn Lan là thế hệ thứ nhất trong gia đình Lan.</a:t>
            </a:r>
          </a:p>
        </p:txBody>
      </p:sp>
      <p:sp>
        <p:nvSpPr>
          <p:cNvPr id="26636" name="Text Box 12"/>
          <p:cNvSpPr txBox="1">
            <a:spLocks noChangeArrowheads="1"/>
          </p:cNvSpPr>
          <p:nvPr/>
        </p:nvSpPr>
        <p:spPr bwMode="auto">
          <a:xfrm>
            <a:off x="457200" y="56388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Lan và em của Lan là thế hệ thứ hai trong gia đình Lan.</a:t>
            </a:r>
          </a:p>
        </p:txBody>
      </p:sp>
      <p:grpSp>
        <p:nvGrpSpPr>
          <p:cNvPr id="26645" name="Group 21"/>
          <p:cNvGrpSpPr>
            <a:grpSpLocks/>
          </p:cNvGrpSpPr>
          <p:nvPr/>
        </p:nvGrpSpPr>
        <p:grpSpPr bwMode="auto">
          <a:xfrm>
            <a:off x="990600" y="228600"/>
            <a:ext cx="7086600" cy="4191000"/>
            <a:chOff x="624" y="144"/>
            <a:chExt cx="4464" cy="2640"/>
          </a:xfrm>
        </p:grpSpPr>
        <p:pic>
          <p:nvPicPr>
            <p:cNvPr id="26638" name="Picture 14" descr="anh DAM HOI 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 y="144"/>
              <a:ext cx="4464" cy="2640"/>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26639" name="Text Box 15"/>
            <p:cNvSpPr txBox="1">
              <a:spLocks noChangeArrowheads="1"/>
            </p:cNvSpPr>
            <p:nvPr/>
          </p:nvSpPr>
          <p:spPr bwMode="auto">
            <a:xfrm>
              <a:off x="1560" y="2236"/>
              <a:ext cx="31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200" b="1">
                  <a:solidFill>
                    <a:srgbClr val="00FF00"/>
                  </a:solidFill>
                  <a:latin typeface="Times New Roman" pitchFamily="18" charset="0"/>
                </a:rPr>
                <a:t>Gia đình bạn Lan</a:t>
              </a:r>
            </a:p>
          </p:txBody>
        </p:sp>
      </p:grpSp>
      <p:sp>
        <p:nvSpPr>
          <p:cNvPr id="26643" name="Rectangle 19"/>
          <p:cNvSpPr>
            <a:spLocks noChangeArrowheads="1"/>
          </p:cNvSpPr>
          <p:nvPr/>
        </p:nvSpPr>
        <p:spPr bwMode="auto">
          <a:xfrm>
            <a:off x="85725"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 calcmode="lin" valueType="num">
                                      <p:cBhvr>
                                        <p:cTn id="7" dur="500" fill="hold"/>
                                        <p:tgtEl>
                                          <p:spTgt spid="26634"/>
                                        </p:tgtEl>
                                        <p:attrNameLst>
                                          <p:attrName>ppt_w</p:attrName>
                                        </p:attrNameLst>
                                      </p:cBhvr>
                                      <p:tavLst>
                                        <p:tav tm="0">
                                          <p:val>
                                            <p:fltVal val="0"/>
                                          </p:val>
                                        </p:tav>
                                        <p:tav tm="100000">
                                          <p:val>
                                            <p:strVal val="#ppt_w"/>
                                          </p:val>
                                        </p:tav>
                                      </p:tavLst>
                                    </p:anim>
                                    <p:anim calcmode="lin" valueType="num">
                                      <p:cBhvr>
                                        <p:cTn id="8" dur="500" fill="hold"/>
                                        <p:tgtEl>
                                          <p:spTgt spid="266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635"/>
                                        </p:tgtEl>
                                        <p:attrNameLst>
                                          <p:attrName>style.visibility</p:attrName>
                                        </p:attrNameLst>
                                      </p:cBhvr>
                                      <p:to>
                                        <p:strVal val="visible"/>
                                      </p:to>
                                    </p:set>
                                    <p:anim calcmode="lin" valueType="num">
                                      <p:cBhvr>
                                        <p:cTn id="13" dur="500" fill="hold"/>
                                        <p:tgtEl>
                                          <p:spTgt spid="26635"/>
                                        </p:tgtEl>
                                        <p:attrNameLst>
                                          <p:attrName>ppt_w</p:attrName>
                                        </p:attrNameLst>
                                      </p:cBhvr>
                                      <p:tavLst>
                                        <p:tav tm="0">
                                          <p:val>
                                            <p:fltVal val="0"/>
                                          </p:val>
                                        </p:tav>
                                        <p:tav tm="100000">
                                          <p:val>
                                            <p:strVal val="#ppt_w"/>
                                          </p:val>
                                        </p:tav>
                                      </p:tavLst>
                                    </p:anim>
                                    <p:anim calcmode="lin" valueType="num">
                                      <p:cBhvr>
                                        <p:cTn id="14" dur="500" fill="hold"/>
                                        <p:tgtEl>
                                          <p:spTgt spid="2663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636"/>
                                        </p:tgtEl>
                                        <p:attrNameLst>
                                          <p:attrName>style.visibility</p:attrName>
                                        </p:attrNameLst>
                                      </p:cBhvr>
                                      <p:to>
                                        <p:strVal val="visible"/>
                                      </p:to>
                                    </p:set>
                                    <p:anim calcmode="lin" valueType="num">
                                      <p:cBhvr>
                                        <p:cTn id="19" dur="500" fill="hold"/>
                                        <p:tgtEl>
                                          <p:spTgt spid="26636"/>
                                        </p:tgtEl>
                                        <p:attrNameLst>
                                          <p:attrName>ppt_w</p:attrName>
                                        </p:attrNameLst>
                                      </p:cBhvr>
                                      <p:tavLst>
                                        <p:tav tm="0">
                                          <p:val>
                                            <p:fltVal val="0"/>
                                          </p:val>
                                        </p:tav>
                                        <p:tav tm="100000">
                                          <p:val>
                                            <p:strVal val="#ppt_w"/>
                                          </p:val>
                                        </p:tav>
                                      </p:tavLst>
                                    </p:anim>
                                    <p:anim calcmode="lin" valueType="num">
                                      <p:cBhvr>
                                        <p:cTn id="20" dur="500" fill="hold"/>
                                        <p:tgtEl>
                                          <p:spTgt spid="266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P spid="26635" grpId="0"/>
      <p:bldP spid="266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5562600" y="1449388"/>
            <a:ext cx="3352800"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200" b="1">
                <a:solidFill>
                  <a:srgbClr val="0000FF"/>
                </a:solidFill>
                <a:latin typeface="Times New Roman" pitchFamily="18" charset="0"/>
              </a:rPr>
              <a:t> Đối với những gia đình chưa có con, chỉ có hai vợ chồng cùng chung sống thì được gọi là gia đình mấy thế hệ ?</a:t>
            </a:r>
          </a:p>
        </p:txBody>
      </p:sp>
      <p:grpSp>
        <p:nvGrpSpPr>
          <p:cNvPr id="14351" name="Group 15"/>
          <p:cNvGrpSpPr>
            <a:grpSpLocks/>
          </p:cNvGrpSpPr>
          <p:nvPr/>
        </p:nvGrpSpPr>
        <p:grpSpPr bwMode="auto">
          <a:xfrm>
            <a:off x="361950" y="685800"/>
            <a:ext cx="5086350" cy="5486400"/>
            <a:chOff x="192" y="288"/>
            <a:chExt cx="3264" cy="3510"/>
          </a:xfrm>
        </p:grpSpPr>
        <p:pic>
          <p:nvPicPr>
            <p:cNvPr id="14343" name="Picture 7" descr="Untitled-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 y="294"/>
              <a:ext cx="3264" cy="3504"/>
            </a:xfrm>
            <a:prstGeom prst="rect">
              <a:avLst/>
            </a:prstGeom>
            <a:noFill/>
            <a:extLst>
              <a:ext uri="{909E8E84-426E-40DD-AFC4-6F175D3DCCD1}">
                <a14:hiddenFill xmlns:a14="http://schemas.microsoft.com/office/drawing/2010/main">
                  <a:solidFill>
                    <a:srgbClr val="FFFFFF"/>
                  </a:solidFill>
                </a14:hiddenFill>
              </a:ext>
            </a:extLst>
          </p:spPr>
        </p:pic>
        <p:sp>
          <p:nvSpPr>
            <p:cNvPr id="14344" name="Rectangle 8"/>
            <p:cNvSpPr>
              <a:spLocks noChangeArrowheads="1"/>
            </p:cNvSpPr>
            <p:nvPr/>
          </p:nvSpPr>
          <p:spPr bwMode="auto">
            <a:xfrm>
              <a:off x="192" y="288"/>
              <a:ext cx="3216" cy="3456"/>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solidFill>
                  <a:srgbClr val="006600"/>
                </a:solidFill>
              </a:endParaRPr>
            </a:p>
          </p:txBody>
        </p:sp>
      </p:grpSp>
      <p:sp>
        <p:nvSpPr>
          <p:cNvPr id="14345" name="Text Box 9"/>
          <p:cNvSpPr txBox="1">
            <a:spLocks noChangeArrowheads="1"/>
          </p:cNvSpPr>
          <p:nvPr/>
        </p:nvSpPr>
        <p:spPr bwMode="auto">
          <a:xfrm>
            <a:off x="5562600" y="1676400"/>
            <a:ext cx="3352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Đối</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với</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những</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gia</a:t>
            </a:r>
            <a:r>
              <a:rPr lang="en-US" altLang="vi-VN" sz="3200" b="1" dirty="0">
                <a:solidFill>
                  <a:srgbClr val="0000FF"/>
                </a:solidFill>
                <a:latin typeface="Times New Roman" pitchFamily="18" charset="0"/>
              </a:rPr>
              <a:t> </a:t>
            </a:r>
            <a:r>
              <a:rPr lang="en-US" altLang="vi-VN" sz="3200" b="1" dirty="0" err="1" smtClean="0">
                <a:solidFill>
                  <a:srgbClr val="0000FF"/>
                </a:solidFill>
                <a:latin typeface="Times New Roman" pitchFamily="18" charset="0"/>
              </a:rPr>
              <a:t>đìn</a:t>
            </a:r>
            <a:r>
              <a:rPr lang="en-US" altLang="vi-VN" sz="3200" b="1" dirty="0" smtClean="0">
                <a:solidFill>
                  <a:srgbClr val="0000FF"/>
                </a:solidFill>
                <a:latin typeface="Times New Roman" pitchFamily="18" charset="0"/>
              </a:rPr>
              <a:t> </a:t>
            </a:r>
            <a:r>
              <a:rPr lang="en-US" altLang="vi-VN" sz="3200" b="1" dirty="0" err="1">
                <a:solidFill>
                  <a:srgbClr val="0000FF"/>
                </a:solidFill>
                <a:latin typeface="Times New Roman" pitchFamily="18" charset="0"/>
              </a:rPr>
              <a:t>chưa</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có</a:t>
            </a:r>
            <a:r>
              <a:rPr lang="en-US" altLang="vi-VN" sz="3200" b="1" dirty="0">
                <a:solidFill>
                  <a:srgbClr val="0000FF"/>
                </a:solidFill>
                <a:latin typeface="Times New Roman" pitchFamily="18" charset="0"/>
              </a:rPr>
              <a:t> con, </a:t>
            </a:r>
            <a:r>
              <a:rPr lang="en-US" altLang="vi-VN" sz="3200" b="1" dirty="0" err="1">
                <a:solidFill>
                  <a:srgbClr val="0000FF"/>
                </a:solidFill>
                <a:latin typeface="Times New Roman" pitchFamily="18" charset="0"/>
              </a:rPr>
              <a:t>chỉ</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có</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hai</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vợ</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chồng</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cùng</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chung</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sống</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thì</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được</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gọi</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là</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gia</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đình</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một</a:t>
            </a:r>
            <a:r>
              <a:rPr lang="en-US" altLang="vi-VN" sz="2800" b="1" dirty="0">
                <a:solidFill>
                  <a:srgbClr val="0000FF"/>
                </a:solidFill>
                <a:latin typeface="Tahoma" pitchFamily="34" charset="0"/>
              </a:rPr>
              <a:t> </a:t>
            </a:r>
            <a:r>
              <a:rPr lang="en-US" altLang="vi-VN" sz="3200" b="1" dirty="0" err="1">
                <a:solidFill>
                  <a:srgbClr val="0000FF"/>
                </a:solidFill>
                <a:latin typeface="Times New Roman" pitchFamily="18" charset="0"/>
              </a:rPr>
              <a:t>thế</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hệ</a:t>
            </a:r>
            <a:r>
              <a:rPr lang="en-US" altLang="vi-VN" sz="3200" b="1" dirty="0">
                <a:solidFill>
                  <a:srgbClr val="0000FF"/>
                </a:solidFill>
                <a:latin typeface="Times New Roman" pitchFamily="18" charset="0"/>
              </a:rPr>
              <a:t>.</a:t>
            </a:r>
          </a:p>
        </p:txBody>
      </p:sp>
      <p:sp>
        <p:nvSpPr>
          <p:cNvPr id="14346" name="Rectangle 10"/>
          <p:cNvSpPr>
            <a:spLocks noChangeArrowheads="1"/>
          </p:cNvSpPr>
          <p:nvPr/>
        </p:nvSpPr>
        <p:spPr bwMode="auto">
          <a:xfrm>
            <a:off x="123825" y="114300"/>
            <a:ext cx="889635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351"/>
                                        </p:tgtEl>
                                        <p:attrNameLst>
                                          <p:attrName>style.visibility</p:attrName>
                                        </p:attrNameLst>
                                      </p:cBhvr>
                                      <p:to>
                                        <p:strVal val="visible"/>
                                      </p:to>
                                    </p:set>
                                    <p:anim calcmode="lin" valueType="num">
                                      <p:cBhvr>
                                        <p:cTn id="7" dur="500" fill="hold"/>
                                        <p:tgtEl>
                                          <p:spTgt spid="14351"/>
                                        </p:tgtEl>
                                        <p:attrNameLst>
                                          <p:attrName>ppt_w</p:attrName>
                                        </p:attrNameLst>
                                      </p:cBhvr>
                                      <p:tavLst>
                                        <p:tav tm="0">
                                          <p:val>
                                            <p:fltVal val="0"/>
                                          </p:val>
                                        </p:tav>
                                        <p:tav tm="100000">
                                          <p:val>
                                            <p:strVal val="#ppt_w"/>
                                          </p:val>
                                        </p:tav>
                                      </p:tavLst>
                                    </p:anim>
                                    <p:anim calcmode="lin" valueType="num">
                                      <p:cBhvr>
                                        <p:cTn id="8" dur="500" fill="hold"/>
                                        <p:tgtEl>
                                          <p:spTgt spid="1435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box(in)">
                                      <p:cBhvr>
                                        <p:cTn id="13" dur="500"/>
                                        <p:tgtEl>
                                          <p:spTgt spid="143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grpId="1" nodeType="clickEffect">
                                  <p:stCondLst>
                                    <p:cond delay="0"/>
                                  </p:stCondLst>
                                  <p:childTnLst>
                                    <p:animEffect transition="out" filter="diamond(in)">
                                      <p:cBhvr>
                                        <p:cTn id="17" dur="2000"/>
                                        <p:tgtEl>
                                          <p:spTgt spid="14341"/>
                                        </p:tgtEl>
                                      </p:cBhvr>
                                    </p:animEffect>
                                    <p:set>
                                      <p:cBhvr>
                                        <p:cTn id="18" dur="1" fill="hold">
                                          <p:stCondLst>
                                            <p:cond delay="1999"/>
                                          </p:stCondLst>
                                        </p:cTn>
                                        <p:tgtEl>
                                          <p:spTgt spid="1434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4345"/>
                                        </p:tgtEl>
                                        <p:attrNameLst>
                                          <p:attrName>style.visibility</p:attrName>
                                        </p:attrNameLst>
                                      </p:cBhvr>
                                      <p:to>
                                        <p:strVal val="visible"/>
                                      </p:to>
                                    </p:set>
                                    <p:anim calcmode="discrete" valueType="clr">
                                      <p:cBhvr override="childStyle">
                                        <p:cTn id="23" dur="80"/>
                                        <p:tgtEl>
                                          <p:spTgt spid="1434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4345"/>
                                        </p:tgtEl>
                                        <p:attrNameLst>
                                          <p:attrName>fillcolor</p:attrName>
                                        </p:attrNameLst>
                                      </p:cBhvr>
                                      <p:tavLst>
                                        <p:tav tm="0">
                                          <p:val>
                                            <p:clrVal>
                                              <a:schemeClr val="accent2"/>
                                            </p:clrVal>
                                          </p:val>
                                        </p:tav>
                                        <p:tav tm="50000">
                                          <p:val>
                                            <p:clrVal>
                                              <a:schemeClr val="hlink"/>
                                            </p:clrVal>
                                          </p:val>
                                        </p:tav>
                                      </p:tavLst>
                                    </p:anim>
                                    <p:set>
                                      <p:cBhvr>
                                        <p:cTn id="25" dur="80"/>
                                        <p:tgtEl>
                                          <p:spTgt spid="143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1" grpId="1"/>
      <p:bldP spid="14345"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781"/>
  <p:tag name="VIOLETTITLE" val="Các thế hệ trong một gia đình (lớp 3)"/>
  <p:tag name="VIOLETLESSON" val="18"/>
  <p:tag name="VIOLETCATID" val="8049775"/>
  <p:tag name="VIOLETSUBJECT" val="Tự nhiên và xã hội 3"/>
  <p:tag name="VIOLETAUTHORID" val="3112018"/>
  <p:tag name="VIOLETAUTHORNAME" val="Lê Thị Vy"/>
  <p:tag name="VIOLETAUTHORAVATAR" val="3/112/18/avatar.jpg"/>
  <p:tag name="VIOLETAUTHORADDRESS" val="Trường Tiểu học số 2 Phú Bài - Thừa Thiên Huế"/>
  <p:tag name="VIOLETAUTHORHOMEPAGE" val="http://vypb2.violet.vn"/>
  <p:tag name="VIOLETDATE" val="2011-07-28 15:22:17"/>
  <p:tag name="VIOLETHIT" val="1623"/>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547</TotalTime>
  <Words>553</Words>
  <Application>Microsoft Office PowerPoint</Application>
  <PresentationFormat>On-screen Show (4:3)</PresentationFormat>
  <Paragraphs>45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vnpt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duc</dc:creator>
  <cp:lastModifiedBy>Dell</cp:lastModifiedBy>
  <cp:revision>78</cp:revision>
  <dcterms:created xsi:type="dcterms:W3CDTF">2007-11-07T12:52:46Z</dcterms:created>
  <dcterms:modified xsi:type="dcterms:W3CDTF">2019-08-29T14:37:34Z</dcterms:modified>
</cp:coreProperties>
</file>