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  <p:sldMasterId id="2147483924" r:id="rId3"/>
  </p:sldMasterIdLst>
  <p:notesMasterIdLst>
    <p:notesMasterId r:id="rId16"/>
  </p:notesMasterIdLst>
  <p:sldIdLst>
    <p:sldId id="269" r:id="rId4"/>
    <p:sldId id="286" r:id="rId5"/>
    <p:sldId id="260" r:id="rId6"/>
    <p:sldId id="278" r:id="rId7"/>
    <p:sldId id="257" r:id="rId8"/>
    <p:sldId id="262" r:id="rId9"/>
    <p:sldId id="280" r:id="rId10"/>
    <p:sldId id="272" r:id="rId11"/>
    <p:sldId id="270" r:id="rId12"/>
    <p:sldId id="273" r:id="rId13"/>
    <p:sldId id="279" r:id="rId14"/>
    <p:sldId id="289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7C80"/>
    <a:srgbClr val="0000FF"/>
    <a:srgbClr val="FF33CC"/>
    <a:srgbClr val="99FFCC"/>
    <a:srgbClr val="FFFFCC"/>
    <a:srgbClr val="CCFF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96" autoAdjust="0"/>
    <p:restoredTop sz="94660"/>
  </p:normalViewPr>
  <p:slideViewPr>
    <p:cSldViewPr>
      <p:cViewPr varScale="1">
        <p:scale>
          <a:sx n="65" d="100"/>
          <a:sy n="65" d="100"/>
        </p:scale>
        <p:origin x="5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859FBD-F359-4CF1-BB15-F92C6A741A6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28E560-E6A1-4B58-B5D1-ABA8F440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34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E696A-D168-44B8-988E-614EFE35B97F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3C96F-A07F-4841-9E02-0C9A229F5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0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F1C1-4FA2-43F5-B28A-7DD8E4285630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C7E8-B584-437C-90AB-76AF1319B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4D154-F8D9-46A7-B48F-80A37651896D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E9F72-A0D9-49AF-B875-C72E5693A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6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B7652-C8CC-40C4-A405-A875B3736BE7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92FAF-6C22-4EA5-BB08-2BCC6998E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0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8763-1CDD-47D6-9536-A9A6E8D2B994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3D40E-E2E4-4AEB-8E03-50F15AC7E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79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9283B-8FE3-4D2F-80E6-8BE69C18F6A6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8109D-C7C8-4D05-843E-3CA249B1D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07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8C15A-ED81-4683-A909-18F4F9804FA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263F-A6A4-40FD-88C0-C7FA2918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02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676D-2972-49D2-A6AE-19EE6B98C043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38DC2-18FD-4CD9-A23A-F24C0AD63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72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BA9D7-84BD-41BC-BDE1-D2C1126FDF2F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EA95-5CEB-4365-B626-43C8BCC1C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26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F1F0F-B275-4268-AFB2-ED9E3DE6C33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5644-8B1E-4F97-A932-4A3AF43D4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66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1F4E2-F313-4B46-97D6-FFCE69EF3BED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EB0B5-C4C5-4A32-BF59-1163067D3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3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0E76B-368C-4452-8689-2D9BE3BE1999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5853-8B78-428C-B1F0-35DD1FC09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vi-VN" noProof="0" smtClean="0"/>
              <a:t>Click to edit Master title style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lvl="0"/>
            <a:r>
              <a:rPr lang="en-US" altLang="vi-VN" noProof="0" smtClean="0"/>
              <a:t>Click to edit Master subtitle style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D1B11BC-D385-4B66-B6AD-C659BBE3C4EA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0E75C1-2B53-4B80-9BF7-498AF92F346C}" type="slidenum">
              <a:rPr lang="en-US" altLang="vi-VN"/>
              <a:pPr/>
              <a:t>‹#›</a:t>
            </a:fld>
            <a:endParaRPr lang="en-US" altLang="vi-VN"/>
          </a:p>
        </p:txBody>
      </p:sp>
      <p:grpSp>
        <p:nvGrpSpPr>
          <p:cNvPr id="11981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1981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981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981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982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1982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2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2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2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2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11982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1982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982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982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983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1983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3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3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3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983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1983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983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DA8C00-CFF0-42FC-ABDC-46D0F1B13BE0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648AA-1565-499B-AEB4-0C1DA036896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8252051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9A93B7-9CFD-4450-B819-9B1D240F70DB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05BF0-BF33-4C31-A196-589561CE055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9517632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28982E-1E03-4C16-AA33-7062054CADD4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DD24F-2EA6-4DD0-91A7-84611F7BD82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8914604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B1DC37-9F81-4F1B-BDC7-9353A19A6C91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30DE5-A0DE-48DC-8A76-930E088B076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4006050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216048-9876-4628-A1F6-AE717A9B7F83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1D672-29E3-4453-A9A5-AE6623A8B85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5936675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1549BE-1A55-432E-8C77-A49682323A27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5E112-7824-4BF9-8468-B53689B471F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4855107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21EC97-5AE5-434C-889B-99F45CA14FA2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829A5-C121-4A77-939A-B36472DF633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6365115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1E60A-2F2E-4306-AD92-C6D48AFBCAA2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BD28D-E859-4344-8A56-07074C07152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6419013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0125CE-3AA4-470F-BB87-0898522FB5E9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02F2D-B2FF-4515-9DEC-17E44117760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578310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AD58-BFEF-4445-B3B1-949A1CC03874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3A8E-B469-4342-8B8C-BBE6B8168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99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52167-BE8E-427A-9D4C-4CE5099F5714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45CC2-3732-4414-8CFD-3D0E69BF348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4083917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0D1AD3-FFF4-44CA-9725-C9CCEF99233B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9D7A60-5664-4FAB-BD99-0BE4C7EB3E2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365957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2153-C26A-488F-B409-72A538546BCA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A929-ADFB-47FE-9A05-42EC3B624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8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02793-E76A-4525-B776-320EE3A408E2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4016-1AA5-4665-9EE5-70033CA3B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4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A6E5-B66B-4D5D-8340-0332D8DF219C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11BF3-F5B1-4046-A357-15EB60671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8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C38FA-D60C-4651-A5A4-3D8E8B5E1CEA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A2671-C993-48C7-98C7-9FE8AAC45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4A09E-F7ED-4260-A1A8-F84F2B0E5135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0DA6-4049-4EA2-B7FC-D2E771FA9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C286-8058-4DCD-B3D0-7972C80266F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F30C-A358-409E-BC2C-10F0E1833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2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FFCC"/>
            </a:gs>
            <a:gs pos="100000">
              <a:srgbClr val="99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BEA789-BEE5-4848-8A75-C24AC5072941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5150C5-F2D3-46DF-B3E8-6F1A1F9BA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5" r:id="rId2"/>
    <p:sldLayoutId id="2147483934" r:id="rId3"/>
    <p:sldLayoutId id="2147483933" r:id="rId4"/>
    <p:sldLayoutId id="2147483932" r:id="rId5"/>
    <p:sldLayoutId id="2147483931" r:id="rId6"/>
    <p:sldLayoutId id="2147483930" r:id="rId7"/>
    <p:sldLayoutId id="2147483929" r:id="rId8"/>
    <p:sldLayoutId id="2147483928" r:id="rId9"/>
    <p:sldLayoutId id="2147483927" r:id="rId10"/>
    <p:sldLayoutId id="21474839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FFCC"/>
            </a:gs>
            <a:gs pos="100000">
              <a:srgbClr val="99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400ADD-28A7-4C80-B80E-5BDFE57FA088}" type="datetimeFigureOut">
              <a:rPr lang="en-US"/>
              <a:pPr>
                <a:defRPr/>
              </a:pPr>
              <a:t>8/29/2019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388CF1-EF0D-4C60-8EB9-8EB806D35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3" r:id="rId2"/>
    <p:sldLayoutId id="2147483942" r:id="rId3"/>
    <p:sldLayoutId id="2147483941" r:id="rId4"/>
    <p:sldLayoutId id="2147483940" r:id="rId5"/>
    <p:sldLayoutId id="2147483939" r:id="rId6"/>
    <p:sldLayoutId id="2147483938" r:id="rId7"/>
    <p:sldLayoutId id="2147483937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FFCC"/>
            </a:gs>
            <a:gs pos="100000">
              <a:srgbClr val="99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reeform 1026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8787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18788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18789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C945041F-0457-4393-BC4D-CCF59BC41FEC}" type="datetimeFigureOut">
              <a:rPr lang="en-US" altLang="vi-VN"/>
              <a:pPr/>
              <a:t>8/29/2019</a:t>
            </a:fld>
            <a:endParaRPr lang="en-US" altLang="vi-VN"/>
          </a:p>
        </p:txBody>
      </p:sp>
      <p:sp>
        <p:nvSpPr>
          <p:cNvPr id="118790" name="Rectangle 10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vi-VN"/>
          </a:p>
        </p:txBody>
      </p:sp>
      <p:sp>
        <p:nvSpPr>
          <p:cNvPr id="118791" name="Rectangle 10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6ABC06C-8679-472A-AE2F-11109EE8DC40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118792" name="Freeform 1032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8793" name="Freeform 1033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8794" name="Group 1034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18795" name="Freeform 1035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796" name="Freeform 1036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797" name="Freeform 1037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798" name="Freeform 1038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799" name="Freeform 1039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800" name="Freeform 1040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801" name="Freeform 1041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802" name="Freeform 1042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803" name="Freeform 1043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8804" name="Group 1044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18805" name="Group 1045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18806" name="Freeform 1046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07" name="Freeform 1047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08" name="Freeform 1048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118809" name="Freeform 1049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8810" name="Freeform 1050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8811" name="Freeform 1051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18812" name="Group 1052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18813" name="Freeform 1053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4" name="Freeform 1054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5" name="Freeform 1055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6" name="Freeform 1056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7" name="Freeform 1057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8" name="Freeform 1058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19" name="Freeform 1059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20" name="Freeform 1060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118821" name="Group 1061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18822" name="Freeform 1062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8823" name="Freeform 1063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18824" name="Group 1064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18825" name="Group 1065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18826" name="Freeform 1066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18827" name="Group 1067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18828" name="Freeform 1068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29" name="Freeform 1069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0" name="Freeform 1070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1" name="Freeform 1071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2" name="Freeform 1072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3" name="Freeform 1073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4" name="Freeform 1074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18835" name="Freeform 1075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118836" name="Line 1076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  <p:sldLayoutId id="2147483955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TextBox 3"/>
          <p:cNvSpPr txBox="1">
            <a:spLocks noChangeArrowheads="1"/>
          </p:cNvSpPr>
          <p:nvPr/>
        </p:nvSpPr>
        <p:spPr bwMode="auto">
          <a:xfrm>
            <a:off x="990600" y="5334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vi-VN" altLang="vi-VN" sz="2000">
              <a:solidFill>
                <a:srgbClr val="C00000"/>
              </a:solidFill>
              <a:latin typeface=".VnBodoniH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7200" y="9144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2400"/>
              <a:t>Kiểm tra bài cũ</a:t>
            </a:r>
            <a:r>
              <a:rPr lang="en-US" altLang="vi-VN" sz="2800"/>
              <a:t> - </a:t>
            </a:r>
            <a:r>
              <a:rPr lang="en-US" altLang="vi-VN" sz="2400"/>
              <a:t>Hãy  kể tên và chỉ trên sơ đồ các bộ phận của cơ quan thần kinh?</a:t>
            </a:r>
          </a:p>
        </p:txBody>
      </p:sp>
      <p:pic>
        <p:nvPicPr>
          <p:cNvPr id="267279" name="Picture 15" descr="b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4495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80" name="AutoShape 16"/>
          <p:cNvSpPr>
            <a:spLocks noChangeArrowheads="1"/>
          </p:cNvSpPr>
          <p:nvPr/>
        </p:nvSpPr>
        <p:spPr bwMode="auto">
          <a:xfrm>
            <a:off x="4495800" y="1905000"/>
            <a:ext cx="1220788" cy="381000"/>
          </a:xfrm>
          <a:prstGeom prst="wedgeRoundRectCallout">
            <a:avLst>
              <a:gd name="adj1" fmla="val -89417"/>
              <a:gd name="adj2" fmla="val 2173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vi-VN" altLang="vi-VN" b="1">
                <a:cs typeface="Arial" charset="0"/>
              </a:rPr>
              <a:t>não</a:t>
            </a:r>
          </a:p>
        </p:txBody>
      </p:sp>
      <p:sp>
        <p:nvSpPr>
          <p:cNvPr id="267281" name="AutoShape 17"/>
          <p:cNvSpPr>
            <a:spLocks noChangeArrowheads="1"/>
          </p:cNvSpPr>
          <p:nvPr/>
        </p:nvSpPr>
        <p:spPr bwMode="auto">
          <a:xfrm>
            <a:off x="2057400" y="2514600"/>
            <a:ext cx="1143000" cy="762000"/>
          </a:xfrm>
          <a:prstGeom prst="wedgeEllipseCallout">
            <a:avLst>
              <a:gd name="adj1" fmla="val 124722"/>
              <a:gd name="adj2" fmla="val 41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vi-VN" altLang="vi-VN" b="1">
                <a:cs typeface="Arial" charset="0"/>
              </a:rPr>
              <a:t>Tủy sống</a:t>
            </a:r>
          </a:p>
        </p:txBody>
      </p:sp>
      <p:sp>
        <p:nvSpPr>
          <p:cNvPr id="267282" name="AutoShape 18"/>
          <p:cNvSpPr>
            <a:spLocks noChangeArrowheads="1"/>
          </p:cNvSpPr>
          <p:nvPr/>
        </p:nvSpPr>
        <p:spPr bwMode="auto">
          <a:xfrm>
            <a:off x="5486400" y="2514600"/>
            <a:ext cx="1295400" cy="762000"/>
          </a:xfrm>
          <a:prstGeom prst="wedgeRectCallout">
            <a:avLst>
              <a:gd name="adj1" fmla="val -130148"/>
              <a:gd name="adj2" fmla="val 15604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vi-VN" altLang="vi-VN" b="1">
                <a:cs typeface="Arial" charset="0"/>
              </a:rPr>
              <a:t>Các dây thần kinh</a:t>
            </a:r>
          </a:p>
        </p:txBody>
      </p:sp>
      <p:sp>
        <p:nvSpPr>
          <p:cNvPr id="267283" name="Rectangle 19"/>
          <p:cNvSpPr>
            <a:spLocks noChangeArrowheads="1"/>
          </p:cNvSpPr>
          <p:nvPr/>
        </p:nvSpPr>
        <p:spPr bwMode="auto">
          <a:xfrm>
            <a:off x="1752600" y="60198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/>
              <a:t>2/ Não và tủy sống có vai trò gì?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80" grpId="0" animBg="1"/>
      <p:bldP spid="267281" grpId="0" animBg="1"/>
      <p:bldP spid="267282" grpId="0" animBg="1"/>
      <p:bldP spid="26728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9600" y="1295400"/>
            <a:ext cx="7696200" cy="31067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vi-VN" sz="2200" b="1">
                <a:solidFill>
                  <a:srgbClr val="0000FF"/>
                </a:solidFill>
              </a:rPr>
              <a:t>Hoạt động 3: Trò chơi: “Ai phản ứng nhanh”.</a:t>
            </a:r>
          </a:p>
          <a:p>
            <a:pPr eaLnBrk="1" hangingPunct="1">
              <a:buFontTx/>
              <a:buChar char="•"/>
            </a:pPr>
            <a:r>
              <a:rPr lang="en-US" altLang="vi-VN" sz="2200" b="1">
                <a:solidFill>
                  <a:srgbClr val="0000FF"/>
                </a:solidFill>
              </a:rPr>
              <a:t>Cách chơi: </a:t>
            </a:r>
            <a:r>
              <a:rPr lang="en-US" altLang="vi-VN" sz="2200"/>
              <a:t>Đứng dang hai tay, bàn tay trái ngửa, ngón trỏ của bàn tay phải để lên lòng bàn tay trái của bạn bên cạnh.</a:t>
            </a:r>
          </a:p>
          <a:p>
            <a:pPr eaLnBrk="1" hangingPunct="1"/>
            <a:r>
              <a:rPr lang="en-US" altLang="vi-VN" sz="2200"/>
              <a:t>    - Khi người chỉ huy hô “chanh”  tất cả hô </a:t>
            </a:r>
          </a:p>
          <a:p>
            <a:pPr eaLnBrk="1" hangingPunct="1"/>
            <a:r>
              <a:rPr lang="en-US" altLang="vi-VN" sz="2200"/>
              <a:t>“chua” khi đó tay vẫn để nguyên vị trí, nếu ai rụt tay là thua.</a:t>
            </a:r>
          </a:p>
          <a:p>
            <a:pPr eaLnBrk="1" hangingPunct="1"/>
            <a:r>
              <a:rPr lang="en-US" altLang="vi-VN" sz="2200"/>
              <a:t>    - Khi hô “cua” cả lớp hô “cắp” - Ai để bị “cắp” là thua sẽ bị phạt hát một bài...</a:t>
            </a:r>
            <a:endParaRPr lang="en-US" altLang="vi-VN" sz="2200" b="1">
              <a:solidFill>
                <a:srgbClr val="0000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vi-VN" sz="2200" b="1">
              <a:solidFill>
                <a:srgbClr val="0000FF"/>
              </a:solidFill>
              <a:latin typeface=".VnCommercial Script" pitchFamily="34" charset="0"/>
            </a:endParaRPr>
          </a:p>
        </p:txBody>
      </p:sp>
      <p:pic>
        <p:nvPicPr>
          <p:cNvPr id="275469" name="Picture 13" descr="Hình ảnh09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vi-VN" sz="2800" b="1">
                <a:solidFill>
                  <a:srgbClr val="FF3300"/>
                </a:solidFill>
                <a:latin typeface="Arial" charset="0"/>
              </a:rPr>
              <a:t>Củng cố - Dặn dò: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286000"/>
            <a:ext cx="7543800" cy="3657600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99FF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vi-VN" sz="2400">
                <a:solidFill>
                  <a:srgbClr val="0D0D0D"/>
                </a:solidFill>
                <a:latin typeface="Arial" charset="0"/>
              </a:rPr>
              <a:t>Khi gặp một kích thích bất ngờ, cơ thể tự động phản ứng rất nhanh. Những phản ứng như vậy gọi là </a:t>
            </a:r>
            <a:r>
              <a:rPr lang="en-US" altLang="vi-VN" sz="2400" i="1">
                <a:solidFill>
                  <a:srgbClr val="FF0066"/>
                </a:solidFill>
                <a:latin typeface="Arial" charset="0"/>
              </a:rPr>
              <a:t>phản xạ.</a:t>
            </a:r>
          </a:p>
          <a:p>
            <a:r>
              <a:rPr lang="en-US" altLang="vi-VN" sz="2400" i="1">
                <a:solidFill>
                  <a:srgbClr val="FF0066"/>
                </a:solidFill>
                <a:latin typeface="Arial" charset="0"/>
              </a:rPr>
              <a:t>Tủy sống</a:t>
            </a:r>
            <a:r>
              <a:rPr lang="en-US" altLang="vi-VN" sz="2400">
                <a:solidFill>
                  <a:srgbClr val="0D0D0D"/>
                </a:solidFill>
                <a:latin typeface="Arial" charset="0"/>
              </a:rPr>
              <a:t> là trung ương thần kinh điều khiển mọi hoạt động của phản xạ.</a:t>
            </a:r>
          </a:p>
          <a:p>
            <a:r>
              <a:rPr lang="en-US" altLang="vi-VN" sz="2400">
                <a:solidFill>
                  <a:srgbClr val="0D0D0D"/>
                </a:solidFill>
                <a:latin typeface="Arial" charset="0"/>
              </a:rPr>
              <a:t>Về nhà chuẩn bị bài sau hoạt động thần kinh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85800" y="838200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vi-VN" sz="4000">
              <a:solidFill>
                <a:srgbClr val="0000CC"/>
              </a:solidFill>
              <a:latin typeface=".VnTime" pitchFamily="34" charset="0"/>
            </a:endParaRPr>
          </a:p>
        </p:txBody>
      </p:sp>
      <p:sp>
        <p:nvSpPr>
          <p:cNvPr id="328715" name="WordArt 11"/>
          <p:cNvSpPr>
            <a:spLocks noChangeArrowheads="1" noChangeShapeType="1" noTextEdit="1"/>
          </p:cNvSpPr>
          <p:nvPr/>
        </p:nvSpPr>
        <p:spPr bwMode="auto">
          <a:xfrm>
            <a:off x="762000" y="381000"/>
            <a:ext cx="7696200" cy="11430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Kính chúc các thầy cô sức khoẻ.</a:t>
            </a:r>
          </a:p>
        </p:txBody>
      </p:sp>
      <p:sp>
        <p:nvSpPr>
          <p:cNvPr id="328716" name="WordArt 12"/>
          <p:cNvSpPr>
            <a:spLocks noChangeArrowheads="1" noChangeShapeType="1" noTextEdit="1"/>
          </p:cNvSpPr>
          <p:nvPr/>
        </p:nvSpPr>
        <p:spPr bwMode="auto">
          <a:xfrm>
            <a:off x="990600" y="4038600"/>
            <a:ext cx="7696200" cy="1981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Chúc các em chăm ngoan, học giỏi.</a:t>
            </a:r>
          </a:p>
        </p:txBody>
      </p:sp>
    </p:spTree>
  </p:cSld>
  <p:clrMapOvr>
    <a:masterClrMapping/>
  </p:clrMapOvr>
  <p:transition advClick="0">
    <p:plus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7" grpId="0"/>
      <p:bldP spid="328715" grpId="0" animBg="1"/>
      <p:bldP spid="3287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324" name="Picture 4" descr="Hình ảnh09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219200"/>
            <a:ext cx="3749675" cy="4084638"/>
          </a:xfrm>
        </p:spPr>
      </p:pic>
      <p:pic>
        <p:nvPicPr>
          <p:cNvPr id="312325" name="Picture 5" descr="Hình ảnh09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19200"/>
            <a:ext cx="4114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228600" y="5410200"/>
            <a:ext cx="9169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400" dirty="0">
                <a:solidFill>
                  <a:srgbClr val="FF0066"/>
                </a:solidFill>
              </a:rPr>
              <a:t>* </a:t>
            </a:r>
            <a:r>
              <a:rPr lang="en-US" altLang="vi-VN" sz="2400" dirty="0" err="1">
                <a:solidFill>
                  <a:srgbClr val="FF0066"/>
                </a:solidFill>
              </a:rPr>
              <a:t>Khi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em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chạm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tay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vào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cốc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nước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 smtClean="0">
                <a:solidFill>
                  <a:srgbClr val="FF0066"/>
                </a:solidFill>
              </a:rPr>
              <a:t>nóng</a:t>
            </a:r>
            <a:r>
              <a:rPr lang="en-US" altLang="vi-VN" sz="2400" dirty="0" smtClean="0">
                <a:solidFill>
                  <a:srgbClr val="FF0066"/>
                </a:solidFill>
              </a:rPr>
              <a:t> </a:t>
            </a:r>
            <a:r>
              <a:rPr lang="en-US" altLang="vi-VN" sz="2400" dirty="0" err="1" smtClean="0">
                <a:solidFill>
                  <a:srgbClr val="FF0066"/>
                </a:solidFill>
              </a:rPr>
              <a:t>em</a:t>
            </a:r>
            <a:r>
              <a:rPr lang="en-US" altLang="vi-VN" sz="2400" dirty="0" smtClean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phả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ứng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như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thế</a:t>
            </a:r>
            <a:r>
              <a:rPr lang="en-US" altLang="vi-VN" sz="2400" dirty="0">
                <a:solidFill>
                  <a:srgbClr val="FF0066"/>
                </a:solidFill>
              </a:rPr>
              <a:t> </a:t>
            </a:r>
            <a:r>
              <a:rPr lang="en-US" altLang="vi-VN" sz="2400" dirty="0" err="1">
                <a:solidFill>
                  <a:srgbClr val="FF0066"/>
                </a:solidFill>
              </a:rPr>
              <a:t>nào</a:t>
            </a:r>
            <a:r>
              <a:rPr lang="en-US" altLang="vi-VN" sz="2400" dirty="0">
                <a:solidFill>
                  <a:srgbClr val="FF0066"/>
                </a:solidFill>
              </a:rPr>
              <a:t>?.</a:t>
            </a:r>
          </a:p>
        </p:txBody>
      </p:sp>
      <p:pic>
        <p:nvPicPr>
          <p:cNvPr id="312331" name="Picture 2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553200"/>
            <a:ext cx="6477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32" name="Picture 2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477000"/>
            <a:ext cx="6477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335" name="Rectangle 15"/>
          <p:cNvSpPr>
            <a:spLocks noChangeArrowheads="1"/>
          </p:cNvSpPr>
          <p:nvPr/>
        </p:nvSpPr>
        <p:spPr bwMode="auto">
          <a:xfrm>
            <a:off x="1371600" y="152400"/>
            <a:ext cx="670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dirty="0" smtClean="0"/>
              <a:t>T</a:t>
            </a:r>
            <a:r>
              <a:rPr lang="vi-VN" altLang="vi-VN" sz="2400" dirty="0"/>
              <a:t>ự nhiên và Xã hội</a:t>
            </a:r>
            <a:r>
              <a:rPr lang="en-US" altLang="vi-VN" sz="2400" dirty="0"/>
              <a:t>:  </a:t>
            </a:r>
            <a:r>
              <a:rPr lang="en-US" altLang="vi-VN" sz="2400" b="1" dirty="0">
                <a:solidFill>
                  <a:srgbClr val="FF33CC"/>
                </a:solidFill>
              </a:rPr>
              <a:t>HOẠT ĐỘNG THẦN KINH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12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533400" y="1219200"/>
            <a:ext cx="82296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2400">
                <a:solidFill>
                  <a:srgbClr val="0066FF"/>
                </a:solidFill>
                <a:latin typeface=".VnArial" pitchFamily="34" charset="0"/>
              </a:rPr>
              <a:t>Hoạt động</a:t>
            </a:r>
            <a:r>
              <a:rPr lang="en-US" altLang="vi-VN" sz="2400">
                <a:solidFill>
                  <a:srgbClr val="0066FF"/>
                </a:solidFill>
                <a:latin typeface=".VnCommercial Script" pitchFamily="34" charset="0"/>
              </a:rPr>
              <a:t> </a:t>
            </a:r>
            <a:r>
              <a:rPr lang="en-US" altLang="vi-VN" sz="2400">
                <a:solidFill>
                  <a:srgbClr val="0066FF"/>
                </a:solidFill>
                <a:latin typeface=".VnArial" pitchFamily="34" charset="0"/>
              </a:rPr>
              <a:t>1: </a:t>
            </a:r>
            <a:r>
              <a:rPr lang="en-US" altLang="vi-VN" sz="2400">
                <a:solidFill>
                  <a:srgbClr val="0066FF"/>
                </a:solidFill>
              </a:rPr>
              <a:t>Phân tích hoạt động phản xạ</a:t>
            </a:r>
            <a:r>
              <a:rPr lang="en-US" altLang="vi-VN" sz="2400">
                <a:solidFill>
                  <a:srgbClr val="FF3300"/>
                </a:solidFill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vi-VN" sz="2400">
                <a:solidFill>
                  <a:srgbClr val="0066FF"/>
                </a:solidFill>
              </a:rPr>
              <a:t>Thảo luận nhóm:</a:t>
            </a:r>
          </a:p>
          <a:p>
            <a:pPr eaLnBrk="1" hangingPunct="1">
              <a:buFontTx/>
              <a:buChar char="-"/>
            </a:pPr>
            <a:r>
              <a:rPr lang="en-US" altLang="vi-VN" sz="2400" u="sng"/>
              <a:t>:</a:t>
            </a:r>
            <a:r>
              <a:rPr lang="en-US" altLang="vi-VN" sz="2400"/>
              <a:t> Quan sát hình 1 SGK (T28) – Tranh 1 ghi lại hình ảnh gì? Thực hành theo nội dung hình 1 và cho biết</a:t>
            </a:r>
          </a:p>
          <a:p>
            <a:pPr eaLnBrk="1" hangingPunct="1">
              <a:buFontTx/>
              <a:buChar char="-"/>
            </a:pPr>
            <a:r>
              <a:rPr lang="en-US" altLang="vi-VN" sz="2400"/>
              <a:t> Điều gì sẽ sảy ra khi em chạm tay vào cốc nước nóng?</a:t>
            </a:r>
          </a:p>
          <a:p>
            <a:pPr eaLnBrk="1" hangingPunct="1">
              <a:buFontTx/>
              <a:buChar char="-"/>
            </a:pPr>
            <a:r>
              <a:rPr lang="en-US" altLang="vi-VN" sz="2400"/>
              <a:t> Em phản ứng như thế nào khi: bất ngờ giẫm phải vật nhọn hoặc cứng?</a:t>
            </a:r>
          </a:p>
          <a:p>
            <a:pPr eaLnBrk="1" hangingPunct="1"/>
            <a:r>
              <a:rPr lang="en-US" altLang="vi-VN" sz="2400"/>
              <a:t> - Em nhìn thấy viên phấn ném về phía mình?</a:t>
            </a:r>
          </a:p>
          <a:p>
            <a:pPr eaLnBrk="1" hangingPunct="1">
              <a:buFontTx/>
              <a:buChar char="-"/>
            </a:pPr>
            <a:r>
              <a:rPr lang="en-US" altLang="vi-VN" sz="2400" u="sng"/>
              <a:t>:</a:t>
            </a:r>
            <a:r>
              <a:rPr lang="en-US" altLang="vi-VN" sz="2400"/>
              <a:t> Em phản ứng như thế nào? Khi em nhìn thấy người khác ăn quả chua?</a:t>
            </a:r>
          </a:p>
          <a:p>
            <a:pPr eaLnBrk="1" hangingPunct="1"/>
            <a:r>
              <a:rPr lang="en-US" altLang="vi-VN" sz="2400"/>
              <a:t>    * Bộ phận nào của cơ quan thần kinh đã điều khiển các phản ứng đó?</a:t>
            </a:r>
          </a:p>
          <a:p>
            <a:pPr eaLnBrk="1" hangingPunct="1">
              <a:buFontTx/>
              <a:buChar char="-"/>
            </a:pPr>
            <a:endParaRPr lang="en-US" altLang="vi-VN" sz="2400"/>
          </a:p>
        </p:txBody>
      </p:sp>
      <p:pic>
        <p:nvPicPr>
          <p:cNvPr id="21518" name="Picture 2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750050"/>
            <a:ext cx="6477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/>
          </p:cNvSpPr>
          <p:nvPr>
            <p:ph type="title"/>
          </p:nvPr>
        </p:nvSpPr>
        <p:spPr>
          <a:xfrm>
            <a:off x="381000" y="2106613"/>
            <a:ext cx="8458200" cy="685800"/>
          </a:xfrm>
        </p:spPr>
        <p:txBody>
          <a:bodyPr/>
          <a:lstStyle/>
          <a:p>
            <a:r>
              <a:rPr lang="en-US" altLang="vi-VN" sz="2200" b="1" smtClean="0"/>
              <a:t>  </a:t>
            </a:r>
            <a:r>
              <a:rPr lang="en-US" altLang="vi-VN" sz="2200" smtClean="0"/>
              <a:t>Khi thấy viên phấn ném về phía mình em sẽ làm gì?</a:t>
            </a: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685800" y="228600"/>
            <a:ext cx="7315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dirty="0" smtClean="0"/>
              <a:t>T</a:t>
            </a:r>
            <a:r>
              <a:rPr lang="vi-VN" altLang="vi-VN" sz="2400" dirty="0"/>
              <a:t>ự nhiên và Xã hội</a:t>
            </a:r>
            <a:r>
              <a:rPr lang="en-US" altLang="vi-VN" sz="2400" dirty="0"/>
              <a:t>:  </a:t>
            </a:r>
            <a:r>
              <a:rPr lang="en-US" altLang="vi-VN" sz="2400" b="1" dirty="0">
                <a:solidFill>
                  <a:srgbClr val="FF33CC"/>
                </a:solidFill>
              </a:rPr>
              <a:t>HOẠT ĐỘNG THẦN KINH</a:t>
            </a:r>
          </a:p>
        </p:txBody>
      </p:sp>
      <p:sp>
        <p:nvSpPr>
          <p:cNvPr id="287755" name="Rectangle 11"/>
          <p:cNvSpPr>
            <a:spLocks noChangeArrowheads="1"/>
          </p:cNvSpPr>
          <p:nvPr/>
        </p:nvSpPr>
        <p:spPr bwMode="auto">
          <a:xfrm>
            <a:off x="228600" y="2816225"/>
            <a:ext cx="79438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200">
                <a:solidFill>
                  <a:srgbClr val="0000FF"/>
                </a:solidFill>
              </a:rPr>
              <a:t>*</a:t>
            </a:r>
            <a:r>
              <a:rPr lang="en-US" altLang="vi-VN" sz="2200"/>
              <a:t> </a:t>
            </a:r>
            <a:r>
              <a:rPr lang="en-US" altLang="vi-VN" sz="2200">
                <a:solidFill>
                  <a:srgbClr val="0000FF"/>
                </a:solidFill>
              </a:rPr>
              <a:t>Em sẽ né, tránh viên phấn (hoặc lấy tay ôm đầu để che đầu).</a:t>
            </a:r>
          </a:p>
        </p:txBody>
      </p:sp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304800" y="3325813"/>
            <a:ext cx="673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altLang="vi-VN" sz="2400"/>
              <a:t>-</a:t>
            </a:r>
            <a:r>
              <a:rPr lang="en-US" altLang="vi-VN" sz="2200"/>
              <a:t>Khi nhìn người khác ăn quả chua em thấy thế nào ?</a:t>
            </a:r>
          </a:p>
        </p:txBody>
      </p:sp>
      <p:sp>
        <p:nvSpPr>
          <p:cNvPr id="287758" name="Rectangle 14"/>
          <p:cNvSpPr>
            <a:spLocks noChangeArrowheads="1"/>
          </p:cNvSpPr>
          <p:nvPr/>
        </p:nvSpPr>
        <p:spPr bwMode="auto">
          <a:xfrm>
            <a:off x="381000" y="3935413"/>
            <a:ext cx="80010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altLang="vi-VN" sz="2200">
                <a:solidFill>
                  <a:srgbClr val="0000FF"/>
                </a:solidFill>
              </a:rPr>
              <a:t>* Khi nhìn người khác ăn quả chua em thấy rùng mình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altLang="vi-VN" sz="2200">
                <a:solidFill>
                  <a:srgbClr val="0000FF"/>
                </a:solidFill>
              </a:rPr>
              <a:t>và nước bọt ứa ra.</a:t>
            </a:r>
          </a:p>
        </p:txBody>
      </p: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228600" y="4621213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>
                <a:solidFill>
                  <a:schemeClr val="tx2"/>
                </a:solidFill>
              </a:rPr>
              <a:t>-Khi bất ngờ giẫm phải vật nhọn hoặc cứng em làm gì ?</a:t>
            </a:r>
            <a:r>
              <a:rPr lang="en-US" altLang="vi-VN">
                <a:solidFill>
                  <a:schemeClr val="tx2"/>
                </a:solidFill>
              </a:rPr>
              <a:t> </a:t>
            </a:r>
            <a:r>
              <a:rPr lang="en-US" altLang="vi-VN">
                <a:solidFill>
                  <a:srgbClr val="0000FF"/>
                </a:solidFill>
              </a:rPr>
              <a:t>*.</a:t>
            </a:r>
          </a:p>
        </p:txBody>
      </p:sp>
      <p:sp>
        <p:nvSpPr>
          <p:cNvPr id="287760" name="Rectangle 16"/>
          <p:cNvSpPr>
            <a:spLocks noChangeArrowheads="1"/>
          </p:cNvSpPr>
          <p:nvPr/>
        </p:nvSpPr>
        <p:spPr bwMode="auto">
          <a:xfrm>
            <a:off x="381000" y="5078413"/>
            <a:ext cx="404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400">
                <a:solidFill>
                  <a:srgbClr val="0000FF"/>
                </a:solidFill>
              </a:rPr>
              <a:t>*Em sẽ co và nhấc chân lên.</a:t>
            </a:r>
          </a:p>
        </p:txBody>
      </p:sp>
      <p:sp>
        <p:nvSpPr>
          <p:cNvPr id="287761" name="Rectangle 17"/>
          <p:cNvSpPr>
            <a:spLocks noChangeArrowheads="1"/>
          </p:cNvSpPr>
          <p:nvPr/>
        </p:nvSpPr>
        <p:spPr bwMode="auto">
          <a:xfrm>
            <a:off x="457200" y="1573213"/>
            <a:ext cx="7696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200"/>
              <a:t>Điều gì sẽ sảy ra khi em chạm tay vào cốc nước nóng?</a:t>
            </a:r>
            <a:br>
              <a:rPr lang="en-US" altLang="vi-VN" sz="2200"/>
            </a:br>
            <a:endParaRPr lang="en-US" altLang="vi-VN" sz="2200"/>
          </a:p>
        </p:txBody>
      </p:sp>
      <p:sp>
        <p:nvSpPr>
          <p:cNvPr id="287762" name="Rectangle 18"/>
          <p:cNvSpPr>
            <a:spLocks noChangeArrowheads="1"/>
          </p:cNvSpPr>
          <p:nvPr/>
        </p:nvSpPr>
        <p:spPr bwMode="auto">
          <a:xfrm>
            <a:off x="457200" y="1954213"/>
            <a:ext cx="7696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200">
                <a:solidFill>
                  <a:srgbClr val="0000FF"/>
                </a:solidFill>
              </a:rPr>
              <a:t>Khi chạm tay vào vật nóng lập tức rụt tay lại.</a:t>
            </a:r>
          </a:p>
        </p:txBody>
      </p:sp>
      <p:sp>
        <p:nvSpPr>
          <p:cNvPr id="287763" name="Rectangle 19"/>
          <p:cNvSpPr>
            <a:spLocks noChangeArrowheads="1"/>
          </p:cNvSpPr>
          <p:nvPr/>
        </p:nvSpPr>
        <p:spPr bwMode="auto">
          <a:xfrm>
            <a:off x="228600" y="5486400"/>
            <a:ext cx="8686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200"/>
              <a:t>Bộ phận nào của cơ quan thần kinh đã điều khiển các phản ứng đó?</a:t>
            </a:r>
          </a:p>
        </p:txBody>
      </p:sp>
      <p:sp>
        <p:nvSpPr>
          <p:cNvPr id="287764" name="Rectangle 20"/>
          <p:cNvSpPr>
            <a:spLocks noChangeArrowheads="1"/>
          </p:cNvSpPr>
          <p:nvPr/>
        </p:nvSpPr>
        <p:spPr bwMode="auto">
          <a:xfrm>
            <a:off x="228600" y="59436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200">
                <a:solidFill>
                  <a:srgbClr val="0000FF"/>
                </a:solidFill>
              </a:rPr>
              <a:t>Bộ phận tủy sống của cơ quan thần kinh đã điều khiển các phản ứng đó</a:t>
            </a:r>
          </a:p>
        </p:txBody>
      </p:sp>
      <p:sp>
        <p:nvSpPr>
          <p:cNvPr id="287765" name="Rectangle 21"/>
          <p:cNvSpPr>
            <a:spLocks noChangeArrowheads="1"/>
          </p:cNvSpPr>
          <p:nvPr/>
        </p:nvSpPr>
        <p:spPr bwMode="auto">
          <a:xfrm>
            <a:off x="457200" y="1020763"/>
            <a:ext cx="64770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200">
                <a:solidFill>
                  <a:srgbClr val="0066FF"/>
                </a:solidFill>
              </a:rPr>
              <a:t>Hoạt động 1: Phân tích hoạt động phản xạ</a:t>
            </a:r>
            <a:r>
              <a:rPr lang="en-US" altLang="vi-VN" sz="220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/>
      <p:bldP spid="287755" grpId="0"/>
      <p:bldP spid="287757" grpId="0"/>
      <p:bldP spid="287758" grpId="0"/>
      <p:bldP spid="287759" grpId="0"/>
      <p:bldP spid="287760" grpId="0"/>
      <p:bldP spid="287761" grpId="0"/>
      <p:bldP spid="287762" grpId="0"/>
      <p:bldP spid="287763" grpId="0"/>
      <p:bldP spid="287764" grpId="0"/>
      <p:bldP spid="2877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1676400"/>
            <a:ext cx="8610600" cy="3013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2400" u="sng">
                <a:solidFill>
                  <a:srgbClr val="0D0D0D"/>
                </a:solidFill>
              </a:rPr>
              <a:t>Kết luận</a:t>
            </a:r>
            <a:r>
              <a:rPr lang="en-US" altLang="vi-VN" sz="2400">
                <a:solidFill>
                  <a:srgbClr val="0D0D0D"/>
                </a:solidFill>
              </a:rPr>
              <a:t> :</a:t>
            </a:r>
          </a:p>
          <a:p>
            <a:pPr eaLnBrk="1" hangingPunct="1">
              <a:buFontTx/>
              <a:buChar char="•"/>
            </a:pPr>
            <a:r>
              <a:rPr lang="en-US" altLang="vi-VN" sz="2400">
                <a:solidFill>
                  <a:srgbClr val="0D0D0D"/>
                </a:solidFill>
              </a:rPr>
              <a:t>Khi gặp một kích thích bất ngờ, cơ thể tự động phản ứng rất nhanh. (Ví dụ: Tiếng động mạnh và bất ngờ làm ta giật mình...). Những phản ứng như vậy gọi là </a:t>
            </a:r>
            <a:r>
              <a:rPr lang="en-US" altLang="vi-VN" sz="2400" i="1">
                <a:solidFill>
                  <a:srgbClr val="FF0066"/>
                </a:solidFill>
              </a:rPr>
              <a:t>phản xạ.</a:t>
            </a:r>
          </a:p>
          <a:p>
            <a:pPr eaLnBrk="1" hangingPunct="1"/>
            <a:endParaRPr lang="en-US" altLang="vi-VN" sz="2400" i="1">
              <a:solidFill>
                <a:srgbClr val="0000FF"/>
              </a:solidFill>
              <a:latin typeface=".VnArial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altLang="vi-VN" sz="2400" i="1">
                <a:solidFill>
                  <a:srgbClr val="FF0066"/>
                </a:solidFill>
              </a:rPr>
              <a:t>Tủy sống</a:t>
            </a:r>
            <a:r>
              <a:rPr lang="en-US" altLang="vi-VN" sz="2400">
                <a:solidFill>
                  <a:srgbClr val="0D0D0D"/>
                </a:solidFill>
              </a:rPr>
              <a:t> là trung ương thần kinh điều khiển hoạt động của phản xạ này.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vi-VN" sz="2400">
              <a:solidFill>
                <a:srgbClr val="C00000"/>
              </a:solidFill>
              <a:latin typeface=".VnCommercial Script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04800" y="1187450"/>
            <a:ext cx="8305800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200" i="1"/>
              <a:t>Nêu ví dụ về một số phản xạ thường gặp trong đời sống hằng ngày</a:t>
            </a:r>
            <a:r>
              <a:rPr lang="en-US" altLang="vi-VN" sz="2200"/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200" b="1"/>
              <a:t>- </a:t>
            </a:r>
            <a:r>
              <a:rPr lang="en-US" altLang="vi-VN" sz="2200"/>
              <a:t>Hắt hơi khi ngửi hạt tiêu.</a:t>
            </a:r>
          </a:p>
          <a:p>
            <a:pPr>
              <a:spcBef>
                <a:spcPct val="50000"/>
              </a:spcBef>
            </a:pPr>
            <a:r>
              <a:rPr lang="en-US" altLang="vi-VN" sz="2200"/>
              <a:t>- Rùng mình khi bị lạnh.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200"/>
              <a:t>Giật mình khi nghe tiếng động mạnh.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vi-VN" sz="2200">
                <a:latin typeface=".VnArial" pitchFamily="34" charset="0"/>
              </a:rPr>
              <a:t> Con ruồi bay qua mắt, em nhắm mắt lại....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228600" y="1066800"/>
            <a:ext cx="8229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400" b="1">
                <a:solidFill>
                  <a:srgbClr val="0000FF"/>
                </a:solidFill>
              </a:rPr>
              <a:t>Hoạt động 2: Thực hành thử phản xạ đầu gối.</a:t>
            </a:r>
          </a:p>
          <a:p>
            <a:r>
              <a:rPr lang="en-US" altLang="vi-VN" sz="2400"/>
              <a:t>Quan sát  hình 2 SGK</a:t>
            </a:r>
          </a:p>
        </p:txBody>
      </p:sp>
      <p:pic>
        <p:nvPicPr>
          <p:cNvPr id="297997" name="Picture 13" descr="Hình ảnh08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4958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998" name="Text Box 14"/>
          <p:cNvSpPr txBox="1">
            <a:spLocks noChangeArrowheads="1"/>
          </p:cNvSpPr>
          <p:nvPr/>
        </p:nvSpPr>
        <p:spPr bwMode="auto">
          <a:xfrm>
            <a:off x="2438400" y="6553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297999" name="Text Box 15"/>
          <p:cNvSpPr txBox="1">
            <a:spLocks noChangeArrowheads="1"/>
          </p:cNvSpPr>
          <p:nvPr/>
        </p:nvSpPr>
        <p:spPr bwMode="auto">
          <a:xfrm>
            <a:off x="13716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/>
          </a:p>
        </p:txBody>
      </p:sp>
      <p:sp>
        <p:nvSpPr>
          <p:cNvPr id="298000" name="Text Box 16"/>
          <p:cNvSpPr txBox="1">
            <a:spLocks noChangeArrowheads="1"/>
          </p:cNvSpPr>
          <p:nvPr/>
        </p:nvSpPr>
        <p:spPr bwMode="auto">
          <a:xfrm>
            <a:off x="2743200" y="6172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4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28600" y="1828800"/>
            <a:ext cx="8610600" cy="7016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 altLang="vi-VN" sz="4000">
              <a:solidFill>
                <a:srgbClr val="FF3300"/>
              </a:solidFill>
              <a:latin typeface=".VnCommercial Script" pitchFamily="34" charset="0"/>
            </a:endParaRPr>
          </a:p>
        </p:txBody>
      </p:sp>
      <p:sp>
        <p:nvSpPr>
          <p:cNvPr id="273420" name="Rectangle 12"/>
          <p:cNvSpPr>
            <a:spLocks noChangeArrowheads="1"/>
          </p:cNvSpPr>
          <p:nvPr/>
        </p:nvSpPr>
        <p:spPr bwMode="auto">
          <a:xfrm>
            <a:off x="381000" y="1371600"/>
            <a:ext cx="8077200" cy="167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vi-VN" sz="3200">
                <a:solidFill>
                  <a:srgbClr val="FF3300"/>
                </a:solidFill>
              </a:rPr>
              <a:t> </a:t>
            </a:r>
            <a:r>
              <a:rPr lang="en-US" altLang="vi-VN" sz="2400">
                <a:solidFill>
                  <a:srgbClr val="FF3300"/>
                </a:solidFill>
              </a:rPr>
              <a:t>Thực hành theo nhóm 2 và trả lời câu hỏi:</a:t>
            </a:r>
          </a:p>
          <a:p>
            <a:r>
              <a:rPr lang="en-US" altLang="vi-VN" sz="2400"/>
              <a:t>- Em đã tác động như thế nào vào đầu gối chân của bạn?</a:t>
            </a:r>
          </a:p>
          <a:p>
            <a:r>
              <a:rPr lang="en-US" altLang="vi-VN" sz="2400"/>
              <a:t>- Phản ứng của chân như thế nào?</a:t>
            </a:r>
          </a:p>
          <a:p>
            <a:r>
              <a:rPr lang="en-US" altLang="vi-VN" sz="2400"/>
              <a:t>- Do đâu mà chân phản ứng như thế?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" y="1752600"/>
            <a:ext cx="8458200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33CC"/>
                    </a:gs>
                    <a:gs pos="100000">
                      <a:srgbClr val="FFFF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vi-VN" sz="2800">
                <a:solidFill>
                  <a:srgbClr val="0D0D0D"/>
                </a:solidFill>
              </a:rPr>
              <a:t>- </a:t>
            </a:r>
            <a:r>
              <a:rPr lang="en-US" altLang="vi-VN" sz="2400">
                <a:solidFill>
                  <a:srgbClr val="0D0D0D"/>
                </a:solidFill>
              </a:rPr>
              <a:t>Nhờ có tủy sống điều khiển, cẳng chân có phản xạ với kích thích. </a:t>
            </a:r>
          </a:p>
          <a:p>
            <a:pPr eaLnBrk="1" hangingPunct="1">
              <a:buFontTx/>
              <a:buChar char="•"/>
            </a:pPr>
            <a:r>
              <a:rPr lang="en-US" altLang="vi-VN" sz="2400">
                <a:solidFill>
                  <a:srgbClr val="0D0D0D"/>
                </a:solidFill>
              </a:rPr>
              <a:t>- Những người bị liệt thường mất khả năng phản xạ đầu gối.</a:t>
            </a:r>
          </a:p>
          <a:p>
            <a:pPr eaLnBrk="1" hangingPunct="1"/>
            <a:r>
              <a:rPr lang="en-US" altLang="vi-VN" sz="2400">
                <a:solidFill>
                  <a:srgbClr val="0D0D0D"/>
                </a:solidFill>
              </a:rPr>
              <a:t>     - Các  bác sĩ thường sử dụng phản xạ đầu gối để kiểm tra chức năng hoạt động của tủy sống.</a:t>
            </a:r>
          </a:p>
          <a:p>
            <a:pPr eaLnBrk="1" hangingPunct="1"/>
            <a:endParaRPr lang="en-US" altLang="vi-VN" sz="2400">
              <a:solidFill>
                <a:srgbClr val="C00000"/>
              </a:solidFill>
              <a:latin typeface=".VnCommercial Script" pitchFamily="34" charset="0"/>
            </a:endParaRPr>
          </a:p>
        </p:txBody>
      </p:sp>
      <p:sp>
        <p:nvSpPr>
          <p:cNvPr id="269324" name="Rectangle 12"/>
          <p:cNvSpPr>
            <a:spLocks noChangeArrowheads="1"/>
          </p:cNvSpPr>
          <p:nvPr/>
        </p:nvSpPr>
        <p:spPr bwMode="auto">
          <a:xfrm>
            <a:off x="533400" y="1146175"/>
            <a:ext cx="669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400" b="1">
                <a:solidFill>
                  <a:srgbClr val="0000FF"/>
                </a:solidFill>
              </a:rPr>
              <a:t>Hoạt động 2: Thực hành thử phản xạ đầu gối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6708"/>
  <p:tag name="VIOLETTITLE" val="hoạt động thần kinh"/>
  <p:tag name="VIOLETLESSON" val="13"/>
  <p:tag name="VIOLETCATID" val="8049775"/>
  <p:tag name="VIOLETSUBJECT" val="Tự nhiên và xã hội 3"/>
  <p:tag name="VIOLETAUTHORID" val="6950679"/>
  <p:tag name="VIOLETAUTHORNAME" val="Nguyễn Như Hưng"/>
  <p:tag name="VIOLETAUTHORAVATAR" val="no_avatar.jpg"/>
  <p:tag name="VIOLETAUTHORADDRESS" val="Trường tiểu học Vạn Thắng 3 - Khánh Hòa"/>
  <p:tag name="VIOLETDATE" val="2013-06-27 14:56:56"/>
  <p:tag name="VIOLETHIT" val="503"/>
  <p:tag name="VIOLETLIKE" val="0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1991</TotalTime>
  <Words>777</Words>
  <Application>Microsoft Office PowerPoint</Application>
  <PresentationFormat>On-screen Show (4:3)</PresentationFormat>
  <Paragraphs>59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.VnArial</vt:lpstr>
      <vt:lpstr>.VnBodoniH</vt:lpstr>
      <vt:lpstr>.VnCommercial Script</vt:lpstr>
      <vt:lpstr>.VnTime</vt:lpstr>
      <vt:lpstr>Arial</vt:lpstr>
      <vt:lpstr>Calibri</vt:lpstr>
      <vt:lpstr>Comic Sans MS</vt:lpstr>
      <vt:lpstr>Constantia</vt:lpstr>
      <vt:lpstr>Times New Roman</vt:lpstr>
      <vt:lpstr>Wingdings</vt:lpstr>
      <vt:lpstr>Wingdings 2</vt:lpstr>
      <vt:lpstr>Office Theme</vt:lpstr>
      <vt:lpstr>Flow</vt:lpstr>
      <vt:lpstr>Crayons</vt:lpstr>
      <vt:lpstr>PowerPoint Presentation</vt:lpstr>
      <vt:lpstr>PowerPoint Presentation</vt:lpstr>
      <vt:lpstr>PowerPoint Presentation</vt:lpstr>
      <vt:lpstr>  Khi thấy viên phấn ném về phía mình em sẽ làm gì?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 - Dặn dò:</vt:lpstr>
      <vt:lpstr>PowerPoint Presentation</vt:lpstr>
    </vt:vector>
  </TitlesOfParts>
  <Company>IBM661FX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Huyen_Kt</dc:creator>
  <cp:lastModifiedBy>Dell</cp:lastModifiedBy>
  <cp:revision>140</cp:revision>
  <dcterms:created xsi:type="dcterms:W3CDTF">2007-10-24T11:01:16Z</dcterms:created>
  <dcterms:modified xsi:type="dcterms:W3CDTF">2019-08-29T14:14:43Z</dcterms:modified>
</cp:coreProperties>
</file>