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02" r:id="rId2"/>
    <p:sldId id="297" r:id="rId3"/>
    <p:sldId id="294" r:id="rId4"/>
    <p:sldId id="299" r:id="rId5"/>
    <p:sldId id="300" r:id="rId6"/>
    <p:sldId id="257" r:id="rId7"/>
    <p:sldId id="298" r:id="rId8"/>
  </p:sldIdLst>
  <p:sldSz cx="9144000" cy="6858000" type="screen4x3"/>
  <p:notesSz cx="6858000" cy="9144000"/>
  <p:custDataLst>
    <p:tags r:id="rId10"/>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B2B2B2"/>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9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2D70089-3CFB-4ABC-87DA-C4F43BE656D9}" type="datetimeFigureOut">
              <a:rPr lang="en-US"/>
              <a:pPr>
                <a:defRPr/>
              </a:pPr>
              <a:t>3/2/2021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B2EB0FC-0130-4BFD-8D70-1EDD39C60BF7}" type="slidenum">
              <a:rPr lang="en-US"/>
              <a:pPr>
                <a:defRPr/>
              </a:pPr>
              <a:t>‹#›</a:t>
            </a:fld>
            <a:endParaRPr lang="en-US"/>
          </a:p>
        </p:txBody>
      </p:sp>
    </p:spTree>
    <p:extLst>
      <p:ext uri="{BB962C8B-B14F-4D97-AF65-F5344CB8AC3E}">
        <p14:creationId xmlns:p14="http://schemas.microsoft.com/office/powerpoint/2010/main" val="16495486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A405A3C-BF98-47E7-8714-4CFE39F54DF2}" type="slidenum">
              <a:rPr lang="en-US" smtClean="0"/>
              <a:pPr eaLnBrk="1" hangingPunct="1"/>
              <a:t>6</a:t>
            </a:fld>
            <a:endParaRPr lang="en-US" smtClean="0"/>
          </a:p>
        </p:txBody>
      </p:sp>
    </p:spTree>
    <p:extLst>
      <p:ext uri="{BB962C8B-B14F-4D97-AF65-F5344CB8AC3E}">
        <p14:creationId xmlns:p14="http://schemas.microsoft.com/office/powerpoint/2010/main" val="2402656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9738499-6AF4-44F4-8CF1-60A52A0A4CD0}" type="slidenum">
              <a:rPr lang="en-US"/>
              <a:pPr>
                <a:defRPr/>
              </a:pPr>
              <a:t>‹#›</a:t>
            </a:fld>
            <a:endParaRPr lang="en-US"/>
          </a:p>
        </p:txBody>
      </p:sp>
    </p:spTree>
    <p:extLst>
      <p:ext uri="{BB962C8B-B14F-4D97-AF65-F5344CB8AC3E}">
        <p14:creationId xmlns:p14="http://schemas.microsoft.com/office/powerpoint/2010/main" val="4013341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7F85A10-FC6D-4E06-A531-57D96C069D90}" type="slidenum">
              <a:rPr lang="en-US"/>
              <a:pPr>
                <a:defRPr/>
              </a:pPr>
              <a:t>‹#›</a:t>
            </a:fld>
            <a:endParaRPr lang="en-US"/>
          </a:p>
        </p:txBody>
      </p:sp>
    </p:spTree>
    <p:extLst>
      <p:ext uri="{BB962C8B-B14F-4D97-AF65-F5344CB8AC3E}">
        <p14:creationId xmlns:p14="http://schemas.microsoft.com/office/powerpoint/2010/main" val="2447502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CE272C-159E-46EF-A544-21AD8EEEB297}" type="slidenum">
              <a:rPr lang="en-US"/>
              <a:pPr>
                <a:defRPr/>
              </a:pPr>
              <a:t>‹#›</a:t>
            </a:fld>
            <a:endParaRPr lang="en-US"/>
          </a:p>
        </p:txBody>
      </p:sp>
    </p:spTree>
    <p:extLst>
      <p:ext uri="{BB962C8B-B14F-4D97-AF65-F5344CB8AC3E}">
        <p14:creationId xmlns:p14="http://schemas.microsoft.com/office/powerpoint/2010/main" val="2403980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622ACC-6A58-4AE0-BC6E-1CCAD36B7CE6}" type="slidenum">
              <a:rPr lang="en-US"/>
              <a:pPr>
                <a:defRPr/>
              </a:pPr>
              <a:t>‹#›</a:t>
            </a:fld>
            <a:endParaRPr lang="en-US"/>
          </a:p>
        </p:txBody>
      </p:sp>
    </p:spTree>
    <p:extLst>
      <p:ext uri="{BB962C8B-B14F-4D97-AF65-F5344CB8AC3E}">
        <p14:creationId xmlns:p14="http://schemas.microsoft.com/office/powerpoint/2010/main" val="592113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36A0CC-A5F9-4E09-A68B-29E59370F1CF}" type="slidenum">
              <a:rPr lang="en-US"/>
              <a:pPr>
                <a:defRPr/>
              </a:pPr>
              <a:t>‹#›</a:t>
            </a:fld>
            <a:endParaRPr lang="en-US"/>
          </a:p>
        </p:txBody>
      </p:sp>
    </p:spTree>
    <p:extLst>
      <p:ext uri="{BB962C8B-B14F-4D97-AF65-F5344CB8AC3E}">
        <p14:creationId xmlns:p14="http://schemas.microsoft.com/office/powerpoint/2010/main" val="1963226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B70B134-E549-4FA5-9243-3E24E1860F09}" type="slidenum">
              <a:rPr lang="en-US"/>
              <a:pPr>
                <a:defRPr/>
              </a:pPr>
              <a:t>‹#›</a:t>
            </a:fld>
            <a:endParaRPr lang="en-US"/>
          </a:p>
        </p:txBody>
      </p:sp>
    </p:spTree>
    <p:extLst>
      <p:ext uri="{BB962C8B-B14F-4D97-AF65-F5344CB8AC3E}">
        <p14:creationId xmlns:p14="http://schemas.microsoft.com/office/powerpoint/2010/main" val="452952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AEA2C57-AB4E-4C32-8AC5-44AA17D48105}" type="slidenum">
              <a:rPr lang="en-US"/>
              <a:pPr>
                <a:defRPr/>
              </a:pPr>
              <a:t>‹#›</a:t>
            </a:fld>
            <a:endParaRPr lang="en-US"/>
          </a:p>
        </p:txBody>
      </p:sp>
    </p:spTree>
    <p:extLst>
      <p:ext uri="{BB962C8B-B14F-4D97-AF65-F5344CB8AC3E}">
        <p14:creationId xmlns:p14="http://schemas.microsoft.com/office/powerpoint/2010/main" val="3331223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A83A536-F6A6-441F-82CA-836C60160E8E}" type="slidenum">
              <a:rPr lang="en-US"/>
              <a:pPr>
                <a:defRPr/>
              </a:pPr>
              <a:t>‹#›</a:t>
            </a:fld>
            <a:endParaRPr lang="en-US"/>
          </a:p>
        </p:txBody>
      </p:sp>
    </p:spTree>
    <p:extLst>
      <p:ext uri="{BB962C8B-B14F-4D97-AF65-F5344CB8AC3E}">
        <p14:creationId xmlns:p14="http://schemas.microsoft.com/office/powerpoint/2010/main" val="107467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DA901A4-5FB3-4A80-B78E-4BD73E043733}" type="slidenum">
              <a:rPr lang="en-US"/>
              <a:pPr>
                <a:defRPr/>
              </a:pPr>
              <a:t>‹#›</a:t>
            </a:fld>
            <a:endParaRPr lang="en-US"/>
          </a:p>
        </p:txBody>
      </p:sp>
    </p:spTree>
    <p:extLst>
      <p:ext uri="{BB962C8B-B14F-4D97-AF65-F5344CB8AC3E}">
        <p14:creationId xmlns:p14="http://schemas.microsoft.com/office/powerpoint/2010/main" val="2092428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5163683-F0CB-4A3B-8C38-DDFA7BD10C34}" type="slidenum">
              <a:rPr lang="en-US"/>
              <a:pPr>
                <a:defRPr/>
              </a:pPr>
              <a:t>‹#›</a:t>
            </a:fld>
            <a:endParaRPr lang="en-US"/>
          </a:p>
        </p:txBody>
      </p:sp>
    </p:spTree>
    <p:extLst>
      <p:ext uri="{BB962C8B-B14F-4D97-AF65-F5344CB8AC3E}">
        <p14:creationId xmlns:p14="http://schemas.microsoft.com/office/powerpoint/2010/main" val="3597879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04C7B96-35E4-4C3C-A569-F3E6281459EF}" type="slidenum">
              <a:rPr lang="en-US"/>
              <a:pPr>
                <a:defRPr/>
              </a:pPr>
              <a:t>‹#›</a:t>
            </a:fld>
            <a:endParaRPr lang="en-US"/>
          </a:p>
        </p:txBody>
      </p:sp>
    </p:spTree>
    <p:extLst>
      <p:ext uri="{BB962C8B-B14F-4D97-AF65-F5344CB8AC3E}">
        <p14:creationId xmlns:p14="http://schemas.microsoft.com/office/powerpoint/2010/main" val="4099266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B56362BA-7737-40B1-B3C0-73D13D8A858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gif"/><Relationship Id="rId3" Type="http://schemas.openxmlformats.org/officeDocument/2006/relationships/oleObject" Target="../embeddings/oleObject1.bin"/><Relationship Id="rId7" Type="http://schemas.openxmlformats.org/officeDocument/2006/relationships/image" Target="../media/image4.gi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gif"/><Relationship Id="rId5" Type="http://schemas.openxmlformats.org/officeDocument/2006/relationships/image" Target="../media/image2.gif"/><Relationship Id="rId4" Type="http://schemas.openxmlformats.org/officeDocument/2006/relationships/image" Target="../media/image1.wmf"/><Relationship Id="rId9" Type="http://schemas.openxmlformats.org/officeDocument/2006/relationships/image" Target="../media/image6.gif"/></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16"/>
          <p:cNvSpPr txBox="1">
            <a:spLocks noChangeArrowheads="1"/>
          </p:cNvSpPr>
          <p:nvPr/>
        </p:nvSpPr>
        <p:spPr bwMode="auto">
          <a:xfrm>
            <a:off x="4381500" y="2952750"/>
            <a:ext cx="4229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spcBef>
                <a:spcPct val="50000"/>
              </a:spcBef>
            </a:pPr>
            <a:endParaRPr lang="vi-VN" sz="2400" b="1" u="sng">
              <a:latin typeface=".VnArial" pitchFamily="34" charset="0"/>
            </a:endParaRPr>
          </a:p>
        </p:txBody>
      </p:sp>
      <p:graphicFrame>
        <p:nvGraphicFramePr>
          <p:cNvPr id="2051" name="Object 3"/>
          <p:cNvGraphicFramePr>
            <a:graphicFrameLocks noChangeAspect="1"/>
          </p:cNvGraphicFramePr>
          <p:nvPr/>
        </p:nvGraphicFramePr>
        <p:xfrm>
          <a:off x="3657600" y="2209800"/>
          <a:ext cx="1524000" cy="779463"/>
        </p:xfrm>
        <a:graphic>
          <a:graphicData uri="http://schemas.openxmlformats.org/presentationml/2006/ole">
            <mc:AlternateContent xmlns:mc="http://schemas.openxmlformats.org/markup-compatibility/2006">
              <mc:Choice xmlns:v="urn:schemas-microsoft-com:vml" Requires="v">
                <p:oleObj spid="_x0000_s2050" name="Clip" r:id="rId3" imgW="2191817" imgH="1424635" progId="">
                  <p:embed/>
                </p:oleObj>
              </mc:Choice>
              <mc:Fallback>
                <p:oleObj name="Clip" r:id="rId3" imgW="2191817" imgH="1424635"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2209800"/>
                        <a:ext cx="15240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2" name="Text Box 24"/>
          <p:cNvSpPr txBox="1">
            <a:spLocks noChangeArrowheads="1"/>
          </p:cNvSpPr>
          <p:nvPr/>
        </p:nvSpPr>
        <p:spPr bwMode="auto">
          <a:xfrm>
            <a:off x="1222375" y="4238625"/>
            <a:ext cx="6324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ctr">
              <a:spcBef>
                <a:spcPct val="50000"/>
              </a:spcBef>
            </a:pPr>
            <a:r>
              <a:rPr lang="en-US" sz="3600" b="1">
                <a:solidFill>
                  <a:srgbClr val="000066"/>
                </a:solidFill>
                <a:latin typeface="Times New Roman" pitchFamily="18" charset="0"/>
                <a:cs typeface="Times New Roman" pitchFamily="18" charset="0"/>
              </a:rPr>
              <a:t>Lớp: 3</a:t>
            </a:r>
          </a:p>
        </p:txBody>
      </p:sp>
      <p:pic>
        <p:nvPicPr>
          <p:cNvPr id="2053" name="Picture 25" descr="viet3"/>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847850" y="5943600"/>
            <a:ext cx="604838"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54" name="Group 31"/>
          <p:cNvGrpSpPr>
            <a:grpSpLocks/>
          </p:cNvGrpSpPr>
          <p:nvPr/>
        </p:nvGrpSpPr>
        <p:grpSpPr bwMode="auto">
          <a:xfrm>
            <a:off x="0" y="-38100"/>
            <a:ext cx="9164638" cy="6916738"/>
            <a:chOff x="0" y="-24"/>
            <a:chExt cx="5773" cy="4357"/>
          </a:xfrm>
        </p:grpSpPr>
        <p:pic>
          <p:nvPicPr>
            <p:cNvPr id="2063" name="Picture 32"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V="1">
              <a:off x="0" y="4259"/>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4" name="Picture 33"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5400000" flipH="1" flipV="1">
              <a:off x="3576" y="2123"/>
              <a:ext cx="432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5" name="Picture 34"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5400000" flipH="1" flipV="1">
              <a:off x="-2129" y="2142"/>
              <a:ext cx="4320" cy="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6" name="Picture 35"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V="1">
              <a:off x="0" y="-24"/>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 name="Rectangle 21"/>
          <p:cNvSpPr/>
          <p:nvPr/>
        </p:nvSpPr>
        <p:spPr bwMode="auto">
          <a:xfrm>
            <a:off x="0" y="5791200"/>
            <a:ext cx="8991600" cy="1066800"/>
          </a:xfrm>
          <a:prstGeom prst="rect">
            <a:avLst/>
          </a:prstGeom>
          <a:solidFill>
            <a:srgbClr val="00CC00">
              <a:alpha val="49000"/>
            </a:srgbClr>
          </a:solidFill>
          <a:ln>
            <a:headEnd/>
            <a:tailEnd/>
          </a:ln>
        </p:spPr>
        <p:style>
          <a:lnRef idx="2">
            <a:schemeClr val="dk1"/>
          </a:lnRef>
          <a:fillRef idx="1">
            <a:schemeClr val="lt1"/>
          </a:fillRef>
          <a:effectRef idx="0">
            <a:schemeClr val="dk1"/>
          </a:effectRef>
          <a:fontRef idx="minor">
            <a:schemeClr val="dk1"/>
          </a:fontRef>
        </p:style>
        <p:txBody>
          <a:bodyPr wrap="none" anchor="ctr"/>
          <a:lstStyle/>
          <a:p>
            <a:pPr algn="ctr" fontAlgn="auto">
              <a:spcBef>
                <a:spcPts val="0"/>
              </a:spcBef>
              <a:spcAft>
                <a:spcPts val="0"/>
              </a:spcAft>
              <a:buFont typeface="Arial" pitchFamily="34" charset="0"/>
              <a:buChar char="•"/>
              <a:defRPr/>
            </a:pPr>
            <a:endParaRPr lang="en-US" dirty="0"/>
          </a:p>
        </p:txBody>
      </p:sp>
      <p:pic>
        <p:nvPicPr>
          <p:cNvPr id="2056" name="Picture 4" descr="658285i82lzhnmvl"/>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8401050" y="4562475"/>
            <a:ext cx="742950"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4" descr="658285i82lzhnmvl"/>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304800" y="4562475"/>
            <a:ext cx="742950"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9" descr="F9849DCFA90C473196ECD16214E7700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7543800" y="685800"/>
            <a:ext cx="14287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16" descr="495026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6172200" y="182880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11" descr="F9849DCFA90C473196ECD16214E7700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flipH="1">
            <a:off x="228600" y="685800"/>
            <a:ext cx="12954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1" name="TextBox 29"/>
          <p:cNvSpPr txBox="1">
            <a:spLocks noChangeArrowheads="1"/>
          </p:cNvSpPr>
          <p:nvPr/>
        </p:nvSpPr>
        <p:spPr bwMode="auto">
          <a:xfrm>
            <a:off x="1143000" y="381000"/>
            <a:ext cx="68453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ctr"/>
            <a:r>
              <a:rPr lang="en-US" sz="3200" b="1">
                <a:solidFill>
                  <a:srgbClr val="000066"/>
                </a:solidFill>
                <a:latin typeface="Times New Roman" pitchFamily="18" charset="0"/>
                <a:cs typeface="Times New Roman" pitchFamily="18" charset="0"/>
              </a:rPr>
              <a:t>TRƯỜNG TIỂU HỌC ĐOÀN KẾT</a:t>
            </a:r>
          </a:p>
        </p:txBody>
      </p:sp>
      <p:sp>
        <p:nvSpPr>
          <p:cNvPr id="2062" name="Text Box 31"/>
          <p:cNvSpPr txBox="1">
            <a:spLocks noChangeArrowheads="1"/>
          </p:cNvSpPr>
          <p:nvPr/>
        </p:nvSpPr>
        <p:spPr bwMode="auto">
          <a:xfrm>
            <a:off x="1722438" y="3406775"/>
            <a:ext cx="53181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i="1">
                <a:solidFill>
                  <a:schemeClr val="tx1"/>
                </a:solidFill>
                <a:latin typeface="Arial" charset="0"/>
              </a:defRPr>
            </a:lvl1pPr>
            <a:lvl2pPr marL="742950" indent="-285750">
              <a:defRPr i="1">
                <a:solidFill>
                  <a:schemeClr val="tx1"/>
                </a:solidFill>
                <a:latin typeface="Arial" charset="0"/>
              </a:defRPr>
            </a:lvl2pPr>
            <a:lvl3pPr marL="1143000" indent="-228600">
              <a:defRPr i="1">
                <a:solidFill>
                  <a:schemeClr val="tx1"/>
                </a:solidFill>
                <a:latin typeface="Arial" charset="0"/>
              </a:defRPr>
            </a:lvl3pPr>
            <a:lvl4pPr marL="1600200" indent="-228600">
              <a:defRPr i="1">
                <a:solidFill>
                  <a:schemeClr val="tx1"/>
                </a:solidFill>
                <a:latin typeface="Arial" charset="0"/>
              </a:defRPr>
            </a:lvl4pPr>
            <a:lvl5pPr marL="2057400" indent="-22860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r>
              <a:rPr lang="en-US" sz="3600" b="1" u="sng">
                <a:solidFill>
                  <a:srgbClr val="FF0000"/>
                </a:solidFill>
                <a:latin typeface="Times New Roman" pitchFamily="18" charset="0"/>
                <a:cs typeface="Times New Roman" pitchFamily="18" charset="0"/>
              </a:rPr>
              <a:t>PHÂN MÔN: CHÍNH TẢ</a:t>
            </a:r>
          </a:p>
        </p:txBody>
      </p:sp>
    </p:spTree>
    <p:extLst>
      <p:ext uri="{BB962C8B-B14F-4D97-AF65-F5344CB8AC3E}">
        <p14:creationId xmlns:p14="http://schemas.microsoft.com/office/powerpoint/2010/main" val="40548734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WordArt 7" descr="Paper bag"/>
          <p:cNvSpPr>
            <a:spLocks noChangeArrowheads="1" noChangeShapeType="1" noTextEdit="1"/>
          </p:cNvSpPr>
          <p:nvPr/>
        </p:nvSpPr>
        <p:spPr bwMode="auto">
          <a:xfrm>
            <a:off x="2600325" y="1219200"/>
            <a:ext cx="3943350" cy="523875"/>
          </a:xfrm>
          <a:prstGeom prst="rect">
            <a:avLst/>
          </a:prstGeom>
        </p:spPr>
        <p:txBody>
          <a:bodyPr wrap="none" fromWordArt="1">
            <a:prstTxWarp prst="textPlain">
              <a:avLst>
                <a:gd name="adj" fmla="val 50000"/>
              </a:avLst>
            </a:prstTxWarp>
          </a:bodyPr>
          <a:lstStyle/>
          <a:p>
            <a:pPr algn="ctr"/>
            <a:r>
              <a:rPr lang="en-US" sz="3600" kern="10" dirty="0" smtClean="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79999"/>
                    </a:srgbClr>
                  </a:outerShdw>
                </a:effectLst>
                <a:latin typeface="Times New Roman"/>
                <a:cs typeface="Times New Roman"/>
              </a:rPr>
              <a:t>ÔN </a:t>
            </a:r>
            <a:r>
              <a:rPr lang="en-US" sz="3600" kern="10" dirty="0" smtClean="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79999"/>
                    </a:srgbClr>
                  </a:outerShdw>
                </a:effectLst>
                <a:latin typeface="Times New Roman"/>
                <a:cs typeface="Times New Roman"/>
              </a:rPr>
              <a:t>BÀI </a:t>
            </a:r>
            <a:r>
              <a:rPr lang="en-US" sz="3600" kern="10" dirty="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79999"/>
                    </a:srgbClr>
                  </a:outerShdw>
                </a:effectLst>
                <a:latin typeface="Times New Roman"/>
                <a:cs typeface="Times New Roman"/>
              </a:rPr>
              <a:t>CŨ </a:t>
            </a:r>
          </a:p>
        </p:txBody>
      </p:sp>
      <p:sp>
        <p:nvSpPr>
          <p:cNvPr id="3078" name="Text Box 8"/>
          <p:cNvSpPr txBox="1">
            <a:spLocks noChangeArrowheads="1"/>
          </p:cNvSpPr>
          <p:nvPr/>
        </p:nvSpPr>
        <p:spPr bwMode="auto">
          <a:xfrm>
            <a:off x="381000" y="2133600"/>
            <a:ext cx="5486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dirty="0" err="1">
                <a:solidFill>
                  <a:srgbClr val="FF0000"/>
                </a:solidFill>
                <a:latin typeface="Times New Roman" pitchFamily="18" charset="0"/>
                <a:cs typeface="Times New Roman" pitchFamily="18" charset="0"/>
              </a:rPr>
              <a:t>Viết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các</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từ</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sau</a:t>
            </a:r>
            <a:r>
              <a:rPr lang="en-US" sz="2800" b="1" dirty="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đây</a:t>
            </a:r>
            <a:r>
              <a:rPr lang="en-US" sz="2800" b="1" dirty="0" smtClean="0">
                <a:solidFill>
                  <a:srgbClr val="FF0000"/>
                </a:solidFill>
                <a:latin typeface="Times New Roman" pitchFamily="18" charset="0"/>
                <a:cs typeface="Times New Roman" pitchFamily="18" charset="0"/>
              </a:rPr>
              <a:t>: </a:t>
            </a:r>
            <a:endParaRPr lang="en-US" sz="2800" b="1" dirty="0">
              <a:solidFill>
                <a:srgbClr val="FF0000"/>
              </a:solidFill>
              <a:latin typeface="Times New Roman" pitchFamily="18" charset="0"/>
              <a:cs typeface="Times New Roman" pitchFamily="18" charset="0"/>
            </a:endParaRPr>
          </a:p>
        </p:txBody>
      </p:sp>
      <p:sp>
        <p:nvSpPr>
          <p:cNvPr id="4105" name="Text Box 9"/>
          <p:cNvSpPr txBox="1">
            <a:spLocks noChangeArrowheads="1"/>
          </p:cNvSpPr>
          <p:nvPr/>
        </p:nvSpPr>
        <p:spPr bwMode="auto">
          <a:xfrm>
            <a:off x="762000" y="2895600"/>
            <a:ext cx="2895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3600" b="1" dirty="0" err="1">
                <a:latin typeface="Times New Roman" pitchFamily="18" charset="0"/>
                <a:cs typeface="Times New Roman" pitchFamily="18" charset="0"/>
              </a:rPr>
              <a:t>nhảy</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xa</a:t>
            </a:r>
            <a:r>
              <a:rPr lang="en-US" sz="3600" b="1" dirty="0">
                <a:latin typeface="Times New Roman" pitchFamily="18" charset="0"/>
                <a:cs typeface="Times New Roman" pitchFamily="18" charset="0"/>
              </a:rPr>
              <a:t> </a:t>
            </a:r>
          </a:p>
        </p:txBody>
      </p:sp>
      <p:sp>
        <p:nvSpPr>
          <p:cNvPr id="4106" name="Text Box 10"/>
          <p:cNvSpPr txBox="1">
            <a:spLocks noChangeArrowheads="1"/>
          </p:cNvSpPr>
          <p:nvPr/>
        </p:nvSpPr>
        <p:spPr bwMode="auto">
          <a:xfrm>
            <a:off x="762000" y="3758625"/>
            <a:ext cx="228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3600" b="1" dirty="0" err="1">
                <a:latin typeface="Times New Roman" pitchFamily="18" charset="0"/>
                <a:cs typeface="Times New Roman" pitchFamily="18" charset="0"/>
              </a:rPr>
              <a:t>nhảy</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sào</a:t>
            </a:r>
            <a:r>
              <a:rPr lang="en-US" sz="3600" b="1" dirty="0">
                <a:latin typeface="Times New Roman" pitchFamily="18" charset="0"/>
                <a:cs typeface="Times New Roman" pitchFamily="18" charset="0"/>
              </a:rPr>
              <a:t> </a:t>
            </a:r>
          </a:p>
        </p:txBody>
      </p:sp>
      <p:sp>
        <p:nvSpPr>
          <p:cNvPr id="4110" name="Text Box 14"/>
          <p:cNvSpPr txBox="1">
            <a:spLocks noChangeArrowheads="1"/>
          </p:cNvSpPr>
          <p:nvPr/>
        </p:nvSpPr>
        <p:spPr bwMode="auto">
          <a:xfrm>
            <a:off x="3962399" y="2895600"/>
            <a:ext cx="25812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3600" b="1" dirty="0" err="1">
                <a:latin typeface="Times New Roman" pitchFamily="18" charset="0"/>
                <a:cs typeface="Times New Roman" pitchFamily="18" charset="0"/>
              </a:rPr>
              <a:t>sới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vật</a:t>
            </a:r>
            <a:endParaRPr lang="en-US" sz="3600" b="1" dirty="0">
              <a:latin typeface="Times New Roman" pitchFamily="18" charset="0"/>
              <a:cs typeface="Times New Roman" pitchFamily="18" charset="0"/>
            </a:endParaRPr>
          </a:p>
        </p:txBody>
      </p:sp>
      <p:sp>
        <p:nvSpPr>
          <p:cNvPr id="3" name="TextBox 2"/>
          <p:cNvSpPr txBox="1"/>
          <p:nvPr/>
        </p:nvSpPr>
        <p:spPr>
          <a:xfrm>
            <a:off x="4038600" y="3733800"/>
            <a:ext cx="2343150" cy="646331"/>
          </a:xfrm>
          <a:prstGeom prst="rect">
            <a:avLst/>
          </a:prstGeom>
          <a:noFill/>
        </p:spPr>
        <p:txBody>
          <a:bodyPr wrap="square" rtlCol="0">
            <a:spAutoFit/>
          </a:bodyPr>
          <a:lstStyle/>
          <a:p>
            <a:r>
              <a:rPr lang="en-US" sz="3600" b="1" dirty="0" err="1" smtClean="0">
                <a:latin typeface="Times New Roman" pitchFamily="18" charset="0"/>
                <a:cs typeface="Times New Roman" pitchFamily="18" charset="0"/>
              </a:rPr>
              <a:t>đua</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xe</a:t>
            </a:r>
            <a:endParaRPr lang="en-US"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2054882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105">
                                            <p:txEl>
                                              <p:pRg st="0" end="0"/>
                                            </p:txEl>
                                          </p:spTgt>
                                        </p:tgtEl>
                                        <p:attrNameLst>
                                          <p:attrName>style.visibility</p:attrName>
                                        </p:attrNameLst>
                                      </p:cBhvr>
                                      <p:to>
                                        <p:strVal val="visible"/>
                                      </p:to>
                                    </p:set>
                                    <p:animEffect transition="in" filter="blinds(horizontal)">
                                      <p:cBhvr>
                                        <p:cTn id="7" dur="500"/>
                                        <p:tgtEl>
                                          <p:spTgt spid="410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106"/>
                                        </p:tgtEl>
                                        <p:attrNameLst>
                                          <p:attrName>style.visibility</p:attrName>
                                        </p:attrNameLst>
                                      </p:cBhvr>
                                      <p:to>
                                        <p:strVal val="visible"/>
                                      </p:to>
                                    </p:set>
                                    <p:anim calcmode="lin" valueType="num">
                                      <p:cBhvr additive="base">
                                        <p:cTn id="12" dur="500" fill="hold"/>
                                        <p:tgtEl>
                                          <p:spTgt spid="4106"/>
                                        </p:tgtEl>
                                        <p:attrNameLst>
                                          <p:attrName>ppt_x</p:attrName>
                                        </p:attrNameLst>
                                      </p:cBhvr>
                                      <p:tavLst>
                                        <p:tav tm="0">
                                          <p:val>
                                            <p:strVal val="#ppt_x"/>
                                          </p:val>
                                        </p:tav>
                                        <p:tav tm="100000">
                                          <p:val>
                                            <p:strVal val="#ppt_x"/>
                                          </p:val>
                                        </p:tav>
                                      </p:tavLst>
                                    </p:anim>
                                    <p:anim calcmode="lin" valueType="num">
                                      <p:cBhvr additive="base">
                                        <p:cTn id="13" dur="500" fill="hold"/>
                                        <p:tgtEl>
                                          <p:spTgt spid="4106"/>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4110"/>
                                        </p:tgtEl>
                                        <p:attrNameLst>
                                          <p:attrName>style.visibility</p:attrName>
                                        </p:attrNameLst>
                                      </p:cBhvr>
                                      <p:to>
                                        <p:strVal val="visible"/>
                                      </p:to>
                                    </p:set>
                                    <p:animEffect transition="in" filter="diamond(in)">
                                      <p:cBhvr>
                                        <p:cTn id="18" dur="2000"/>
                                        <p:tgtEl>
                                          <p:spTgt spid="4110"/>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1000"/>
                                        <p:tgtEl>
                                          <p:spTgt spid="3"/>
                                        </p:tgtEl>
                                      </p:cBhvr>
                                    </p:animEffect>
                                    <p:anim calcmode="lin" valueType="num">
                                      <p:cBhvr>
                                        <p:cTn id="24" dur="1000" fill="hold"/>
                                        <p:tgtEl>
                                          <p:spTgt spid="3"/>
                                        </p:tgtEl>
                                        <p:attrNameLst>
                                          <p:attrName>ppt_x</p:attrName>
                                        </p:attrNameLst>
                                      </p:cBhvr>
                                      <p:tavLst>
                                        <p:tav tm="0">
                                          <p:val>
                                            <p:strVal val="#ppt_x"/>
                                          </p:val>
                                        </p:tav>
                                        <p:tav tm="100000">
                                          <p:val>
                                            <p:strVal val="#ppt_x"/>
                                          </p:val>
                                        </p:tav>
                                      </p:tavLst>
                                    </p:anim>
                                    <p:anim calcmode="lin" valueType="num">
                                      <p:cBhvr>
                                        <p:cTn id="2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6" grpId="0"/>
      <p:bldP spid="4110"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BH tap TD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61722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4318400"/>
      </p:ext>
    </p:extLst>
  </p:cSld>
  <p:clrMapOvr>
    <a:masterClrMapping/>
  </p:clrMapOvr>
  <p:transition>
    <p:whee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8" name="Rectangle 8"/>
          <p:cNvSpPr>
            <a:spLocks noRot="1" noChangeArrowheads="1"/>
          </p:cNvSpPr>
          <p:nvPr/>
        </p:nvSpPr>
        <p:spPr bwMode="auto">
          <a:xfrm>
            <a:off x="4191000" y="228600"/>
            <a:ext cx="4724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eaLnBrk="1" hangingPunct="1"/>
            <a:endParaRPr lang="en-US" b="1">
              <a:solidFill>
                <a:schemeClr val="tx2"/>
              </a:solidFill>
              <a:effectLst>
                <a:outerShdw blurRad="38100" dist="38100" dir="2700000" algn="tl">
                  <a:srgbClr val="000000"/>
                </a:outerShdw>
              </a:effectLst>
              <a:latin typeface="Times New Roman" pitchFamily="18" charset="0"/>
            </a:endParaRPr>
          </a:p>
        </p:txBody>
      </p:sp>
      <p:sp>
        <p:nvSpPr>
          <p:cNvPr id="20490" name="Text Box 10"/>
          <p:cNvSpPr txBox="1">
            <a:spLocks noChangeArrowheads="1"/>
          </p:cNvSpPr>
          <p:nvPr/>
        </p:nvSpPr>
        <p:spPr bwMode="auto">
          <a:xfrm>
            <a:off x="381000" y="1628800"/>
            <a:ext cx="8534400" cy="286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a:latin typeface="Times New Roman" pitchFamily="18" charset="0"/>
              </a:rPr>
              <a:t>  Giữ gìn dân chủ, xây dựng nước nhà, gây đời sống mới, việc gì cũng cần có sức khỏe mới làm thành công. Mỗi một người dân yếu ớt tức là cả nước yếu ớt, mỗi một người dân mạnh khỏe là cả nước mạnh khỏe.</a:t>
            </a:r>
          </a:p>
          <a:p>
            <a:pPr>
              <a:spcBef>
                <a:spcPct val="50000"/>
              </a:spcBef>
            </a:pPr>
            <a:r>
              <a:rPr lang="en-US" sz="2800">
                <a:latin typeface="Times New Roman" pitchFamily="18" charset="0"/>
              </a:rPr>
              <a:t>   Vậy nên luyện tập thể dục, bồi bổ sức khỏe là bổn phận của mỗi một người yêu nước.</a:t>
            </a:r>
          </a:p>
        </p:txBody>
      </p:sp>
      <p:sp>
        <p:nvSpPr>
          <p:cNvPr id="20491" name="Rectangle 11"/>
          <p:cNvSpPr>
            <a:spLocks noRot="1" noChangeArrowheads="1"/>
          </p:cNvSpPr>
          <p:nvPr/>
        </p:nvSpPr>
        <p:spPr bwMode="auto">
          <a:xfrm>
            <a:off x="3886200" y="228600"/>
            <a:ext cx="50292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eaLnBrk="1" hangingPunct="1"/>
            <a:endParaRPr lang="en-US" sz="2400" b="1">
              <a:solidFill>
                <a:schemeClr val="tx2"/>
              </a:solidFill>
              <a:effectLst>
                <a:outerShdw blurRad="38100" dist="38100" dir="2700000" algn="tl">
                  <a:srgbClr val="000000"/>
                </a:outerShdw>
              </a:effectLst>
              <a:latin typeface="Times New Roman" pitchFamily="18" charset="0"/>
            </a:endParaRPr>
          </a:p>
        </p:txBody>
      </p:sp>
      <p:sp>
        <p:nvSpPr>
          <p:cNvPr id="2" name="TextBox 1"/>
          <p:cNvSpPr txBox="1"/>
          <p:nvPr/>
        </p:nvSpPr>
        <p:spPr>
          <a:xfrm>
            <a:off x="1763688" y="762000"/>
            <a:ext cx="6048672" cy="584775"/>
          </a:xfrm>
          <a:prstGeom prst="rect">
            <a:avLst/>
          </a:prstGeom>
          <a:noFill/>
        </p:spPr>
        <p:txBody>
          <a:bodyPr wrap="square" rtlCol="0">
            <a:spAutoFit/>
          </a:bodyPr>
          <a:lstStyle/>
          <a:p>
            <a:r>
              <a:rPr lang="en-US" sz="3200">
                <a:latin typeface="Times New Roman" pitchFamily="18" charset="0"/>
                <a:cs typeface="Times New Roman" pitchFamily="18" charset="0"/>
              </a:rPr>
              <a:t>Lời kêu gọi toàn dân tập thể dục</a:t>
            </a:r>
          </a:p>
        </p:txBody>
      </p:sp>
    </p:spTree>
    <p:extLst>
      <p:ext uri="{BB962C8B-B14F-4D97-AF65-F5344CB8AC3E}">
        <p14:creationId xmlns:p14="http://schemas.microsoft.com/office/powerpoint/2010/main" val="23477733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0490"/>
                                        </p:tgtEl>
                                        <p:attrNameLst>
                                          <p:attrName>style.visibility</p:attrName>
                                        </p:attrNameLst>
                                      </p:cBhvr>
                                      <p:to>
                                        <p:strVal val="visible"/>
                                      </p:to>
                                    </p:set>
                                    <p:animEffect transition="in" filter="fade">
                                      <p:cBhvr>
                                        <p:cTn id="7" dur="2000"/>
                                        <p:tgtEl>
                                          <p:spTgt spid="20490"/>
                                        </p:tgtEl>
                                      </p:cBhvr>
                                    </p:animEffect>
                                    <p:anim calcmode="lin" valueType="num">
                                      <p:cBhvr>
                                        <p:cTn id="8" dur="2000" fill="hold"/>
                                        <p:tgtEl>
                                          <p:spTgt spid="20490"/>
                                        </p:tgtEl>
                                        <p:attrNameLst>
                                          <p:attrName>ppt_x</p:attrName>
                                        </p:attrNameLst>
                                      </p:cBhvr>
                                      <p:tavLst>
                                        <p:tav tm="0">
                                          <p:val>
                                            <p:strVal val="#ppt_x"/>
                                          </p:val>
                                        </p:tav>
                                        <p:tav tm="100000">
                                          <p:val>
                                            <p:strVal val="#ppt_x"/>
                                          </p:val>
                                        </p:tav>
                                      </p:tavLst>
                                    </p:anim>
                                    <p:anim calcmode="lin" valueType="num">
                                      <p:cBhvr>
                                        <p:cTn id="9" dur="2000" fill="hold"/>
                                        <p:tgtEl>
                                          <p:spTgt spid="204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2" name="Text Box 6"/>
          <p:cNvSpPr txBox="1">
            <a:spLocks noChangeArrowheads="1"/>
          </p:cNvSpPr>
          <p:nvPr/>
        </p:nvSpPr>
        <p:spPr bwMode="auto">
          <a:xfrm>
            <a:off x="539551" y="836712"/>
            <a:ext cx="834374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800" b="1">
                <a:solidFill>
                  <a:srgbClr val="FF0000"/>
                </a:solidFill>
                <a:latin typeface="Times New Roman" pitchFamily="18" charset="0"/>
              </a:rPr>
              <a:t>+ Vì sao mỗi người dân phải luyện tập thể dục ?</a:t>
            </a:r>
          </a:p>
        </p:txBody>
      </p:sp>
      <p:sp>
        <p:nvSpPr>
          <p:cNvPr id="106504" name="Rectangle 8"/>
          <p:cNvSpPr>
            <a:spLocks noChangeArrowheads="1"/>
          </p:cNvSpPr>
          <p:nvPr/>
        </p:nvSpPr>
        <p:spPr bwMode="auto">
          <a:xfrm>
            <a:off x="615752" y="1674912"/>
            <a:ext cx="7988696"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800">
                <a:latin typeface="Times New Roman" pitchFamily="18" charset="0"/>
              </a:rPr>
              <a:t>  Vì mỗi một người dân yếu ớt tức là cả nước yếu ớt, mỗi một người dân mạnh khỏe là cả nước mạnh khỏe.</a:t>
            </a:r>
          </a:p>
        </p:txBody>
      </p:sp>
      <p:sp>
        <p:nvSpPr>
          <p:cNvPr id="106505" name="Rectangle 9"/>
          <p:cNvSpPr>
            <a:spLocks noChangeArrowheads="1"/>
          </p:cNvSpPr>
          <p:nvPr/>
        </p:nvSpPr>
        <p:spPr bwMode="auto">
          <a:xfrm>
            <a:off x="615752" y="2970312"/>
            <a:ext cx="7988696"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en-US" sz="2800">
                <a:solidFill>
                  <a:srgbClr val="FF0000"/>
                </a:solidFill>
                <a:latin typeface="Times New Roman" pitchFamily="18" charset="0"/>
              </a:rPr>
              <a:t>+ </a:t>
            </a:r>
            <a:r>
              <a:rPr lang="en-US" sz="2800" b="1">
                <a:solidFill>
                  <a:srgbClr val="FF0000"/>
                </a:solidFill>
                <a:latin typeface="Times New Roman" pitchFamily="18" charset="0"/>
              </a:rPr>
              <a:t>Những chữ nào trong đoạn văn được viết hoa ?</a:t>
            </a:r>
            <a:r>
              <a:rPr lang="en-US" sz="2800">
                <a:solidFill>
                  <a:srgbClr val="FF0000"/>
                </a:solidFill>
                <a:latin typeface="Times New Roman" pitchFamily="18" charset="0"/>
              </a:rPr>
              <a:t> </a:t>
            </a:r>
            <a:r>
              <a:rPr lang="en-US" sz="2800" b="1">
                <a:solidFill>
                  <a:srgbClr val="FF0000"/>
                </a:solidFill>
                <a:latin typeface="Times New Roman" pitchFamily="18" charset="0"/>
              </a:rPr>
              <a:t>Vì sao viết hoa những chữ đó?</a:t>
            </a:r>
          </a:p>
        </p:txBody>
      </p:sp>
      <p:sp>
        <p:nvSpPr>
          <p:cNvPr id="106506" name="Rectangle 10"/>
          <p:cNvSpPr>
            <a:spLocks noChangeArrowheads="1"/>
          </p:cNvSpPr>
          <p:nvPr/>
        </p:nvSpPr>
        <p:spPr bwMode="auto">
          <a:xfrm>
            <a:off x="691951" y="3884712"/>
            <a:ext cx="7811169"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en-US" sz="2800">
                <a:latin typeface="Times New Roman" pitchFamily="18" charset="0"/>
              </a:rPr>
              <a:t>- Các chữ được viết hoa là: Lời ; Giữ ; Mỗi ; Vậy.</a:t>
            </a:r>
          </a:p>
          <a:p>
            <a:pPr eaLnBrk="1" hangingPunct="1">
              <a:spcBef>
                <a:spcPct val="50000"/>
              </a:spcBef>
            </a:pPr>
            <a:r>
              <a:rPr lang="en-US" sz="2800">
                <a:latin typeface="Times New Roman" pitchFamily="18" charset="0"/>
              </a:rPr>
              <a:t>- Vì chữ cái đầu tên bài , đầu đoạn , đầu câu. </a:t>
            </a:r>
          </a:p>
        </p:txBody>
      </p:sp>
      <p:sp>
        <p:nvSpPr>
          <p:cNvPr id="106507" name="Rectangle 11"/>
          <p:cNvSpPr>
            <a:spLocks noRot="1" noChangeArrowheads="1"/>
          </p:cNvSpPr>
          <p:nvPr/>
        </p:nvSpPr>
        <p:spPr bwMode="auto">
          <a:xfrm>
            <a:off x="3886200" y="228600"/>
            <a:ext cx="50292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eaLnBrk="1" hangingPunct="1"/>
            <a:endParaRPr lang="en-US" sz="2400" b="1">
              <a:solidFill>
                <a:schemeClr val="tx2"/>
              </a:solidFill>
              <a:effectLst>
                <a:outerShdw blurRad="38100" dist="38100" dir="2700000" algn="tl">
                  <a:srgbClr val="000000"/>
                </a:outerShdw>
              </a:effectLst>
              <a:latin typeface="Times New Roman" pitchFamily="18" charset="0"/>
            </a:endParaRPr>
          </a:p>
        </p:txBody>
      </p:sp>
    </p:spTree>
    <p:extLst>
      <p:ext uri="{BB962C8B-B14F-4D97-AF65-F5344CB8AC3E}">
        <p14:creationId xmlns:p14="http://schemas.microsoft.com/office/powerpoint/2010/main" val="32357133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06502"/>
                                        </p:tgtEl>
                                        <p:attrNameLst>
                                          <p:attrName>style.visibility</p:attrName>
                                        </p:attrNameLst>
                                      </p:cBhvr>
                                      <p:to>
                                        <p:strVal val="visible"/>
                                      </p:to>
                                    </p:set>
                                    <p:animEffect transition="in" filter="box(in)">
                                      <p:cBhvr>
                                        <p:cTn id="7" dur="1000"/>
                                        <p:tgtEl>
                                          <p:spTgt spid="1065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6504"/>
                                        </p:tgtEl>
                                        <p:attrNameLst>
                                          <p:attrName>style.visibility</p:attrName>
                                        </p:attrNameLst>
                                      </p:cBhvr>
                                      <p:to>
                                        <p:strVal val="visible"/>
                                      </p:to>
                                    </p:set>
                                    <p:animEffect transition="in" filter="box(in)">
                                      <p:cBhvr>
                                        <p:cTn id="12" dur="1000"/>
                                        <p:tgtEl>
                                          <p:spTgt spid="10650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6505"/>
                                        </p:tgtEl>
                                        <p:attrNameLst>
                                          <p:attrName>style.visibility</p:attrName>
                                        </p:attrNameLst>
                                      </p:cBhvr>
                                      <p:to>
                                        <p:strVal val="visible"/>
                                      </p:to>
                                    </p:set>
                                    <p:animEffect transition="in" filter="box(in)">
                                      <p:cBhvr>
                                        <p:cTn id="17" dur="1000"/>
                                        <p:tgtEl>
                                          <p:spTgt spid="10650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06506"/>
                                        </p:tgtEl>
                                        <p:attrNameLst>
                                          <p:attrName>style.visibility</p:attrName>
                                        </p:attrNameLst>
                                      </p:cBhvr>
                                      <p:to>
                                        <p:strVal val="visible"/>
                                      </p:to>
                                    </p:set>
                                    <p:animEffect transition="in" filter="box(in)">
                                      <p:cBhvr>
                                        <p:cTn id="22" dur="1000"/>
                                        <p:tgtEl>
                                          <p:spTgt spid="106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2" grpId="0"/>
      <p:bldP spid="106504" grpId="0"/>
      <p:bldP spid="106505" grpId="0"/>
      <p:bldP spid="10650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898525" y="152400"/>
            <a:ext cx="71024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200" b="1">
                <a:latin typeface="Times New Roman" pitchFamily="18" charset="0"/>
                <a:cs typeface="Times New Roman" pitchFamily="18" charset="0"/>
              </a:rPr>
              <a:t>(2) . Điền vào chỗ trống:</a:t>
            </a:r>
          </a:p>
          <a:p>
            <a:pPr eaLnBrk="1" hangingPunct="1"/>
            <a:r>
              <a:rPr lang="en-US" sz="3200" b="1">
                <a:latin typeface="Times New Roman" pitchFamily="18" charset="0"/>
                <a:cs typeface="Times New Roman" pitchFamily="18" charset="0"/>
              </a:rPr>
              <a:t>a) </a:t>
            </a:r>
            <a:r>
              <a:rPr lang="en-US" sz="3200" b="1">
                <a:solidFill>
                  <a:srgbClr val="FF0000"/>
                </a:solidFill>
                <a:latin typeface="Times New Roman" pitchFamily="18" charset="0"/>
                <a:cs typeface="Times New Roman" pitchFamily="18" charset="0"/>
              </a:rPr>
              <a:t>s</a:t>
            </a:r>
            <a:r>
              <a:rPr lang="en-US" sz="3200" b="1">
                <a:latin typeface="Times New Roman" pitchFamily="18" charset="0"/>
                <a:cs typeface="Times New Roman" pitchFamily="18" charset="0"/>
              </a:rPr>
              <a:t> hay </a:t>
            </a:r>
            <a:r>
              <a:rPr lang="en-US" sz="3200" b="1">
                <a:solidFill>
                  <a:srgbClr val="FF0000"/>
                </a:solidFill>
                <a:latin typeface="Times New Roman" pitchFamily="18" charset="0"/>
                <a:cs typeface="Times New Roman" pitchFamily="18" charset="0"/>
              </a:rPr>
              <a:t>x</a:t>
            </a:r>
            <a:r>
              <a:rPr lang="en-US" sz="3200" b="1">
                <a:latin typeface="Times New Roman" pitchFamily="18" charset="0"/>
                <a:cs typeface="Times New Roman" pitchFamily="18" charset="0"/>
              </a:rPr>
              <a:t> ?</a:t>
            </a:r>
          </a:p>
        </p:txBody>
      </p:sp>
      <p:sp>
        <p:nvSpPr>
          <p:cNvPr id="10243" name="Text Box 5"/>
          <p:cNvSpPr txBox="1">
            <a:spLocks noChangeArrowheads="1"/>
          </p:cNvSpPr>
          <p:nvPr/>
        </p:nvSpPr>
        <p:spPr bwMode="auto">
          <a:xfrm>
            <a:off x="381000" y="1143000"/>
            <a:ext cx="8534400" cy="4616648"/>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800" b="1">
                <a:solidFill>
                  <a:srgbClr val="FF0000"/>
                </a:solidFill>
                <a:latin typeface="Times New Roman" pitchFamily="18" charset="0"/>
                <a:cs typeface="Times New Roman" pitchFamily="18" charset="0"/>
              </a:rPr>
              <a:t>Giảm 20 cân</a:t>
            </a:r>
          </a:p>
          <a:p>
            <a:pPr eaLnBrk="1" hangingPunct="1">
              <a:spcBef>
                <a:spcPct val="50000"/>
              </a:spcBef>
            </a:pPr>
            <a:r>
              <a:rPr lang="en-US" sz="2800" b="1">
                <a:latin typeface="Times New Roman" pitchFamily="18" charset="0"/>
                <a:cs typeface="Times New Roman" pitchFamily="18" charset="0"/>
              </a:rPr>
              <a:t>    Một người to béo kể với bạn :</a:t>
            </a:r>
          </a:p>
          <a:p>
            <a:pPr eaLnBrk="1" hangingPunct="1">
              <a:spcBef>
                <a:spcPct val="50000"/>
              </a:spcBef>
            </a:pPr>
            <a:r>
              <a:rPr lang="en-US" sz="2800" b="1">
                <a:latin typeface="Times New Roman" pitchFamily="18" charset="0"/>
                <a:cs typeface="Times New Roman" pitchFamily="18" charset="0"/>
              </a:rPr>
              <a:t>     - Tôi muốn gầy bớt đi, bác …ĩ khuyên là mỗi …áng phải cưỡi ngựa chạy mươi vòng …ung quanh thị …ã. Tôi theo lời khuyên đó đã một tháng nay. </a:t>
            </a:r>
          </a:p>
          <a:p>
            <a:pPr eaLnBrk="1" hangingPunct="1">
              <a:spcBef>
                <a:spcPct val="50000"/>
              </a:spcBef>
            </a:pPr>
            <a:r>
              <a:rPr lang="en-US" sz="2800" b="1">
                <a:latin typeface="Times New Roman" pitchFamily="18" charset="0"/>
                <a:cs typeface="Times New Roman" pitchFamily="18" charset="0"/>
              </a:rPr>
              <a:t>    - Kết quả ra …ao ? – Người bạn hỏi :</a:t>
            </a:r>
          </a:p>
          <a:p>
            <a:pPr eaLnBrk="1" hangingPunct="1">
              <a:spcBef>
                <a:spcPct val="50000"/>
              </a:spcBef>
            </a:pPr>
            <a:r>
              <a:rPr lang="en-US" sz="2800" b="1">
                <a:latin typeface="Times New Roman" pitchFamily="18" charset="0"/>
                <a:cs typeface="Times New Roman" pitchFamily="18" charset="0"/>
              </a:rPr>
              <a:t>    - Kết quả là con ngựa mà tôi cưỡi …út mất 20 cân.</a:t>
            </a:r>
          </a:p>
          <a:p>
            <a:pPr algn="ctr" eaLnBrk="1" hangingPunct="1">
              <a:spcBef>
                <a:spcPct val="50000"/>
              </a:spcBef>
            </a:pPr>
            <a:r>
              <a:rPr lang="en-US" sz="2800" b="1">
                <a:latin typeface="Times New Roman" pitchFamily="18" charset="0"/>
                <a:cs typeface="Times New Roman" pitchFamily="18" charset="0"/>
              </a:rPr>
              <a:t>         </a:t>
            </a:r>
            <a:r>
              <a:rPr lang="en-US" sz="2800" b="1" i="1">
                <a:latin typeface="Times New Roman" pitchFamily="18" charset="0"/>
                <a:cs typeface="Times New Roman" pitchFamily="18" charset="0"/>
              </a:rPr>
              <a:t>Truyện vui</a:t>
            </a:r>
          </a:p>
        </p:txBody>
      </p:sp>
      <p:sp>
        <p:nvSpPr>
          <p:cNvPr id="3078" name="Text Box 6"/>
          <p:cNvSpPr txBox="1">
            <a:spLocks noChangeArrowheads="1"/>
          </p:cNvSpPr>
          <p:nvPr/>
        </p:nvSpPr>
        <p:spPr bwMode="auto">
          <a:xfrm>
            <a:off x="6084168" y="4566071"/>
            <a:ext cx="381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a:solidFill>
                  <a:srgbClr val="FF0000"/>
                </a:solidFill>
                <a:latin typeface="Times New Roman" pitchFamily="18" charset="0"/>
                <a:cs typeface="Times New Roman" pitchFamily="18" charset="0"/>
              </a:rPr>
              <a:t>s</a:t>
            </a:r>
          </a:p>
        </p:txBody>
      </p:sp>
      <p:sp>
        <p:nvSpPr>
          <p:cNvPr id="3080" name="Text Box 8"/>
          <p:cNvSpPr txBox="1">
            <a:spLocks noChangeArrowheads="1"/>
          </p:cNvSpPr>
          <p:nvPr/>
        </p:nvSpPr>
        <p:spPr bwMode="auto">
          <a:xfrm>
            <a:off x="7863408" y="2405832"/>
            <a:ext cx="381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a:solidFill>
                  <a:srgbClr val="FF0000"/>
                </a:solidFill>
                <a:latin typeface="Times New Roman" pitchFamily="18" charset="0"/>
                <a:cs typeface="Times New Roman" pitchFamily="18" charset="0"/>
              </a:rPr>
              <a:t>s</a:t>
            </a:r>
          </a:p>
        </p:txBody>
      </p:sp>
      <p:sp>
        <p:nvSpPr>
          <p:cNvPr id="3081" name="Text Box 9"/>
          <p:cNvSpPr txBox="1">
            <a:spLocks noChangeArrowheads="1"/>
          </p:cNvSpPr>
          <p:nvPr/>
        </p:nvSpPr>
        <p:spPr bwMode="auto">
          <a:xfrm>
            <a:off x="2822848" y="3933056"/>
            <a:ext cx="381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a:solidFill>
                  <a:srgbClr val="FF0000"/>
                </a:solidFill>
                <a:latin typeface="Times New Roman" pitchFamily="18" charset="0"/>
                <a:cs typeface="Times New Roman" pitchFamily="18" charset="0"/>
              </a:rPr>
              <a:t>s</a:t>
            </a:r>
          </a:p>
        </p:txBody>
      </p:sp>
      <p:sp>
        <p:nvSpPr>
          <p:cNvPr id="3082" name="Text Box 10"/>
          <p:cNvSpPr txBox="1">
            <a:spLocks noChangeArrowheads="1"/>
          </p:cNvSpPr>
          <p:nvPr/>
        </p:nvSpPr>
        <p:spPr bwMode="auto">
          <a:xfrm>
            <a:off x="5076155" y="2407319"/>
            <a:ext cx="381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a:solidFill>
                  <a:srgbClr val="FF0000"/>
                </a:solidFill>
                <a:latin typeface="Times New Roman" pitchFamily="18" charset="0"/>
                <a:cs typeface="Times New Roman" pitchFamily="18" charset="0"/>
              </a:rPr>
              <a:t>s</a:t>
            </a:r>
          </a:p>
        </p:txBody>
      </p:sp>
      <p:sp>
        <p:nvSpPr>
          <p:cNvPr id="3083" name="Text Box 11"/>
          <p:cNvSpPr txBox="1">
            <a:spLocks noChangeArrowheads="1"/>
          </p:cNvSpPr>
          <p:nvPr/>
        </p:nvSpPr>
        <p:spPr bwMode="auto">
          <a:xfrm>
            <a:off x="7953449" y="2852936"/>
            <a:ext cx="4349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a:solidFill>
                  <a:srgbClr val="FF0000"/>
                </a:solidFill>
                <a:latin typeface="Times New Roman" pitchFamily="18" charset="0"/>
                <a:cs typeface="Times New Roman" pitchFamily="18" charset="0"/>
              </a:rPr>
              <a:t>x</a:t>
            </a:r>
          </a:p>
        </p:txBody>
      </p:sp>
      <p:sp>
        <p:nvSpPr>
          <p:cNvPr id="3084" name="Text Box 12"/>
          <p:cNvSpPr txBox="1">
            <a:spLocks noChangeArrowheads="1"/>
          </p:cNvSpPr>
          <p:nvPr/>
        </p:nvSpPr>
        <p:spPr bwMode="auto">
          <a:xfrm>
            <a:off x="5415136" y="2837879"/>
            <a:ext cx="381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a:solidFill>
                  <a:srgbClr val="FF0000"/>
                </a:solidFill>
                <a:latin typeface="Times New Roman" pitchFamily="18" charset="0"/>
                <a:cs typeface="Times New Roman" pitchFamily="18" charset="0"/>
              </a:rPr>
              <a:t>x</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82"/>
                                        </p:tgtEl>
                                        <p:attrNameLst>
                                          <p:attrName>style.visibility</p:attrName>
                                        </p:attrNameLst>
                                      </p:cBhvr>
                                      <p:to>
                                        <p:strVal val="visible"/>
                                      </p:to>
                                    </p:set>
                                    <p:animEffect transition="in" filter="checkerboard(across)">
                                      <p:cBhvr>
                                        <p:cTn id="7" dur="500"/>
                                        <p:tgtEl>
                                          <p:spTgt spid="30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080"/>
                                        </p:tgtEl>
                                        <p:attrNameLst>
                                          <p:attrName>style.visibility</p:attrName>
                                        </p:attrNameLst>
                                      </p:cBhvr>
                                      <p:to>
                                        <p:strVal val="visible"/>
                                      </p:to>
                                    </p:set>
                                    <p:animEffect transition="in" filter="checkerboard(across)">
                                      <p:cBhvr>
                                        <p:cTn id="12" dur="500"/>
                                        <p:tgtEl>
                                          <p:spTgt spid="308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084"/>
                                        </p:tgtEl>
                                        <p:attrNameLst>
                                          <p:attrName>style.visibility</p:attrName>
                                        </p:attrNameLst>
                                      </p:cBhvr>
                                      <p:to>
                                        <p:strVal val="visible"/>
                                      </p:to>
                                    </p:set>
                                    <p:animEffect transition="in" filter="checkerboard(across)">
                                      <p:cBhvr>
                                        <p:cTn id="17" dur="500"/>
                                        <p:tgtEl>
                                          <p:spTgt spid="308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083"/>
                                        </p:tgtEl>
                                        <p:attrNameLst>
                                          <p:attrName>style.visibility</p:attrName>
                                        </p:attrNameLst>
                                      </p:cBhvr>
                                      <p:to>
                                        <p:strVal val="visible"/>
                                      </p:to>
                                    </p:set>
                                    <p:animEffect transition="in" filter="checkerboard(across)">
                                      <p:cBhvr>
                                        <p:cTn id="22" dur="500"/>
                                        <p:tgtEl>
                                          <p:spTgt spid="308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081"/>
                                        </p:tgtEl>
                                        <p:attrNameLst>
                                          <p:attrName>style.visibility</p:attrName>
                                        </p:attrNameLst>
                                      </p:cBhvr>
                                      <p:to>
                                        <p:strVal val="visible"/>
                                      </p:to>
                                    </p:set>
                                    <p:animEffect transition="in" filter="checkerboard(across)">
                                      <p:cBhvr>
                                        <p:cTn id="27" dur="500"/>
                                        <p:tgtEl>
                                          <p:spTgt spid="308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078"/>
                                        </p:tgtEl>
                                        <p:attrNameLst>
                                          <p:attrName>style.visibility</p:attrName>
                                        </p:attrNameLst>
                                      </p:cBhvr>
                                      <p:to>
                                        <p:strVal val="visible"/>
                                      </p:to>
                                    </p:set>
                                    <p:animEffect transition="in" filter="checkerboard(across)">
                                      <p:cBhvr>
                                        <p:cTn id="32" dur="500"/>
                                        <p:tgtEl>
                                          <p:spTgt spid="3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p:bldP spid="3080" grpId="0"/>
      <p:bldP spid="3081" grpId="0"/>
      <p:bldP spid="3082" grpId="0"/>
      <p:bldP spid="3083" grpId="0"/>
      <p:bldP spid="308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Nền 3"/>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2293" name="WordArt 7"/>
          <p:cNvSpPr>
            <a:spLocks noChangeArrowheads="1" noChangeShapeType="1" noTextEdit="1"/>
          </p:cNvSpPr>
          <p:nvPr/>
        </p:nvSpPr>
        <p:spPr bwMode="auto">
          <a:xfrm>
            <a:off x="2057400" y="2667000"/>
            <a:ext cx="4572000" cy="1047750"/>
          </a:xfrm>
          <a:prstGeom prst="rect">
            <a:avLst/>
          </a:prstGeom>
        </p:spPr>
        <p:txBody>
          <a:bodyPr wrap="none" fromWordArt="1">
            <a:prstTxWarp prst="textPlain">
              <a:avLst>
                <a:gd name="adj" fmla="val 50000"/>
              </a:avLst>
            </a:prstTxWarp>
          </a:bodyPr>
          <a:lstStyle/>
          <a:p>
            <a:pPr algn="ctr"/>
            <a:r>
              <a:rPr lang="vi-VN"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Cảm ơn các thầy cô !</a:t>
            </a:r>
            <a:endParaRPr lang="en-US"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amp;quot;&quot;/&gt;&lt;property id=&quot;20307&quot; value=&quot;281&quot;/&gt;&lt;/object&gt;&lt;object type=&quot;3&quot; unique_id=&quot;10005&quot;&gt;&lt;property id=&quot;20148&quot; value=&quot;5&quot;/&gt;&lt;property id=&quot;20300&quot; value=&quot;Slide 2&quot;/&gt;&lt;property id=&quot;20307&quot; value=&quot;283&quot;/&gt;&lt;/object&gt;&lt;object type=&quot;3&quot; unique_id=&quot;10006&quot;&gt;&lt;property id=&quot;20148&quot; value=&quot;5&quot;/&gt;&lt;property id=&quot;20300&quot; value=&quot;Slide 3&quot;/&gt;&lt;property id=&quot;20307&quot; value=&quot;284&quot;/&gt;&lt;/object&gt;&lt;object type=&quot;3&quot; unique_id=&quot;10007&quot;&gt;&lt;property id=&quot;20148&quot; value=&quot;5&quot;/&gt;&lt;property id=&quot;20300&quot; value=&quot;Slide 4&quot;/&gt;&lt;property id=&quot;20307&quot; value=&quot;256&quot;/&gt;&lt;/object&gt;&lt;object type=&quot;3&quot; unique_id=&quot;10008&quot;&gt;&lt;property id=&quot;20148&quot; value=&quot;5&quot;/&gt;&lt;property id=&quot;20300&quot; value=&quot;Slide 5&quot;/&gt;&lt;property id=&quot;20307&quot; value=&quot;278&quot;/&gt;&lt;/object&gt;&lt;object type=&quot;3&quot; unique_id=&quot;10009&quot;&gt;&lt;property id=&quot;20148&quot; value=&quot;5&quot;/&gt;&lt;property id=&quot;20300&quot; value=&quot;Slide 6&quot;/&gt;&lt;property id=&quot;20307&quot; value=&quot;279&quot;/&gt;&lt;/object&gt;&lt;object type=&quot;3&quot; unique_id=&quot;10010&quot;&gt;&lt;property id=&quot;20148&quot; value=&quot;5&quot;/&gt;&lt;property id=&quot;20300&quot; value=&quot;Slide 7&quot;/&gt;&lt;property id=&quot;20307&quot; value=&quot;276&quot;/&gt;&lt;/object&gt;&lt;object type=&quot;3&quot; unique_id=&quot;10011&quot;&gt;&lt;property id=&quot;20148&quot; value=&quot;5&quot;/&gt;&lt;property id=&quot;20300&quot; value=&quot;Slide 8&quot;/&gt;&lt;property id=&quot;20307&quot; value=&quot;259&quot;/&gt;&lt;/object&gt;&lt;object type=&quot;3&quot; unique_id=&quot;10012&quot;&gt;&lt;property id=&quot;20148&quot; value=&quot;5&quot;/&gt;&lt;property id=&quot;20300&quot; value=&quot;Slide 9&quot;/&gt;&lt;property id=&quot;20307&quot; value=&quot;257&quot;/&gt;&lt;/object&gt;&lt;object type=&quot;3&quot; unique_id=&quot;10013&quot;&gt;&lt;property id=&quot;20148&quot; value=&quot;5&quot;/&gt;&lt;property id=&quot;20300&quot; value=&quot;Slide 10&quot;/&gt;&lt;property id=&quot;20307&quot; value=&quot;265&quot;/&gt;&lt;/object&gt;&lt;object type=&quot;3&quot; unique_id=&quot;10014&quot;&gt;&lt;property id=&quot;20148&quot; value=&quot;5&quot;/&gt;&lt;property id=&quot;20300&quot; value=&quot;Slide 11&quot;/&gt;&lt;property id=&quot;20307&quot; value=&quot;282&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773</TotalTime>
  <Words>312</Words>
  <Application>Microsoft Office PowerPoint</Application>
  <PresentationFormat>On-screen Show (4:3)</PresentationFormat>
  <Paragraphs>33</Paragraphs>
  <Slides>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Default Design</vt:lpstr>
      <vt:lpstr>Clip</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79 NGUYEN TRONG KY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Hi</dc:creator>
  <cp:lastModifiedBy>SKY</cp:lastModifiedBy>
  <cp:revision>64</cp:revision>
  <dcterms:created xsi:type="dcterms:W3CDTF">2009-02-08T03:37:48Z</dcterms:created>
  <dcterms:modified xsi:type="dcterms:W3CDTF">2021-03-02T11:45:44Z</dcterms:modified>
</cp:coreProperties>
</file>