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8" r:id="rId3"/>
    <p:sldId id="259" r:id="rId4"/>
    <p:sldId id="269" r:id="rId5"/>
    <p:sldId id="266"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5FB1C9-BE87-44A0-A2ED-4070AAEC08A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69003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FB1C9-BE87-44A0-A2ED-4070AAEC08A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4712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FB1C9-BE87-44A0-A2ED-4070AAEC08A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163542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FB1C9-BE87-44A0-A2ED-4070AAEC08A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9142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FB1C9-BE87-44A0-A2ED-4070AAEC08A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06332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5FB1C9-BE87-44A0-A2ED-4070AAEC08A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86926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5FB1C9-BE87-44A0-A2ED-4070AAEC08AA}"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54722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B1C9-BE87-44A0-A2ED-4070AAEC08AA}"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41046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FB1C9-BE87-44A0-A2ED-4070AAEC08AA}"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59491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FB1C9-BE87-44A0-A2ED-4070AAEC08A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3255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FB1C9-BE87-44A0-A2ED-4070AAEC08A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A696-8ACD-445F-8324-8777BC946253}" type="slidenum">
              <a:rPr lang="en-US" smtClean="0"/>
              <a:t>‹#›</a:t>
            </a:fld>
            <a:endParaRPr lang="en-US"/>
          </a:p>
        </p:txBody>
      </p:sp>
    </p:spTree>
    <p:extLst>
      <p:ext uri="{BB962C8B-B14F-4D97-AF65-F5344CB8AC3E}">
        <p14:creationId xmlns:p14="http://schemas.microsoft.com/office/powerpoint/2010/main" val="394095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FB1C9-BE87-44A0-A2ED-4070AAEC08AA}" type="datetimeFigureOut">
              <a:rPr lang="en-US" smtClean="0"/>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FA696-8ACD-445F-8324-8777BC946253}" type="slidenum">
              <a:rPr lang="en-US" smtClean="0"/>
              <a:t>‹#›</a:t>
            </a:fld>
            <a:endParaRPr lang="en-US"/>
          </a:p>
        </p:txBody>
      </p:sp>
    </p:spTree>
    <p:extLst>
      <p:ext uri="{BB962C8B-B14F-4D97-AF65-F5344CB8AC3E}">
        <p14:creationId xmlns:p14="http://schemas.microsoft.com/office/powerpoint/2010/main" val="5321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spcBef>
                <a:spcPct val="50000"/>
              </a:spcBef>
            </a:pPr>
            <a:endParaRPr lang="vi-VN" sz="2400" b="1" u="sng">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2050"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 name="Text Box 24"/>
          <p:cNvSpPr txBox="1">
            <a:spLocks noChangeArrowheads="1"/>
          </p:cNvSpPr>
          <p:nvPr/>
        </p:nvSpPr>
        <p:spPr bwMode="auto">
          <a:xfrm>
            <a:off x="1222375" y="4238625"/>
            <a:ext cx="6324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spcBef>
                <a:spcPct val="50000"/>
              </a:spcBef>
            </a:pPr>
            <a:r>
              <a:rPr lang="en-US" sz="3600" b="1">
                <a:solidFill>
                  <a:srgbClr val="000066"/>
                </a:solidFill>
                <a:latin typeface="Times New Roman" pitchFamily="18" charset="0"/>
                <a:cs typeface="Times New Roman" pitchFamily="18" charset="0"/>
              </a:rPr>
              <a:t>Lớp: 3</a:t>
            </a:r>
          </a:p>
        </p:txBody>
      </p:sp>
      <p:pic>
        <p:nvPicPr>
          <p:cNvPr id="2053"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31"/>
          <p:cNvGrpSpPr>
            <a:grpSpLocks/>
          </p:cNvGrpSpPr>
          <p:nvPr/>
        </p:nvGrpSpPr>
        <p:grpSpPr bwMode="auto">
          <a:xfrm>
            <a:off x="0" y="-38100"/>
            <a:ext cx="9164638" cy="6916738"/>
            <a:chOff x="0" y="-24"/>
            <a:chExt cx="5773" cy="4357"/>
          </a:xfrm>
        </p:grpSpPr>
        <p:pic>
          <p:nvPicPr>
            <p:cNvPr id="2063"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buFont typeface="Arial" pitchFamily="34" charset="0"/>
              <a:buChar char="•"/>
              <a:defRPr/>
            </a:pPr>
            <a:endParaRPr lang="en-US" dirty="0"/>
          </a:p>
        </p:txBody>
      </p:sp>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Box 29"/>
          <p:cNvSpPr txBox="1">
            <a:spLocks noChangeArrowheads="1"/>
          </p:cNvSpPr>
          <p:nvPr/>
        </p:nvSpPr>
        <p:spPr bwMode="auto">
          <a:xfrm>
            <a:off x="1143000" y="381000"/>
            <a:ext cx="684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r>
              <a:rPr lang="en-US" sz="3200" b="1">
                <a:solidFill>
                  <a:srgbClr val="000066"/>
                </a:solidFill>
                <a:latin typeface="Times New Roman" pitchFamily="18" charset="0"/>
                <a:cs typeface="Times New Roman" pitchFamily="18" charset="0"/>
              </a:rPr>
              <a:t>TRƯỜNG TIỂU HỌC ĐOÀN KẾT</a:t>
            </a:r>
          </a:p>
        </p:txBody>
      </p:sp>
      <p:sp>
        <p:nvSpPr>
          <p:cNvPr id="2062" name="Text Box 31"/>
          <p:cNvSpPr txBox="1">
            <a:spLocks noChangeArrowheads="1"/>
          </p:cNvSpPr>
          <p:nvPr/>
        </p:nvSpPr>
        <p:spPr bwMode="auto">
          <a:xfrm>
            <a:off x="1722438" y="3406775"/>
            <a:ext cx="531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sz="3600" b="1" u="sng">
                <a:solidFill>
                  <a:srgbClr val="FF0000"/>
                </a:solidFill>
                <a:latin typeface="Times New Roman" pitchFamily="18" charset="0"/>
                <a:cs typeface="Times New Roman" pitchFamily="18" charset="0"/>
              </a:rPr>
              <a:t>PHÂN MÔN: CHÍNH TẢ</a:t>
            </a:r>
          </a:p>
        </p:txBody>
      </p:sp>
    </p:spTree>
    <p:extLst>
      <p:ext uri="{BB962C8B-B14F-4D97-AF65-F5344CB8AC3E}">
        <p14:creationId xmlns:p14="http://schemas.microsoft.com/office/powerpoint/2010/main" val="4054873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763000" cy="1569660"/>
          </a:xfrm>
          <a:prstGeom prst="rect">
            <a:avLst/>
          </a:prstGeom>
          <a:noFill/>
        </p:spPr>
        <p:txBody>
          <a:bodyPr wrap="square" rtlCol="0">
            <a:spAutoFit/>
          </a:bodyPr>
          <a:lstStyle/>
          <a:p>
            <a:pPr algn="ctr"/>
            <a:endParaRPr lang="en-US" sz="3200" b="1" dirty="0" smtClean="0">
              <a:latin typeface="Times New Roman" pitchFamily="18" charset="0"/>
              <a:cs typeface="Times New Roman" pitchFamily="18" charset="0"/>
            </a:endParaRPr>
          </a:p>
          <a:p>
            <a:pPr algn="ctr"/>
            <a:r>
              <a:rPr lang="en-US" sz="3200" b="1" u="sng" dirty="0" err="1" smtClean="0">
                <a:solidFill>
                  <a:srgbClr val="FF0000"/>
                </a:solidFill>
                <a:latin typeface="Times New Roman" pitchFamily="18" charset="0"/>
                <a:cs typeface="Times New Roman" pitchFamily="18" charset="0"/>
              </a:rPr>
              <a:t>Ôn</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cũ</a:t>
            </a:r>
            <a:r>
              <a:rPr lang="en-US" sz="3200" b="1" dirty="0" smtClean="0">
                <a:solidFill>
                  <a:srgbClr val="FF0000"/>
                </a:solidFill>
                <a:latin typeface="Times New Roman" pitchFamily="18" charset="0"/>
                <a:cs typeface="Times New Roman" pitchFamily="18" charset="0"/>
              </a:rPr>
              <a:t>:</a:t>
            </a:r>
            <a:endParaRPr lang="en-US" sz="3200" b="1" dirty="0" smtClean="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p:txBody>
      </p:sp>
      <p:sp>
        <p:nvSpPr>
          <p:cNvPr id="3" name="TextBox 2"/>
          <p:cNvSpPr txBox="1"/>
          <p:nvPr/>
        </p:nvSpPr>
        <p:spPr>
          <a:xfrm>
            <a:off x="1676400" y="2209800"/>
            <a:ext cx="2133600" cy="523220"/>
          </a:xfrm>
          <a:prstGeom prst="rect">
            <a:avLst/>
          </a:prstGeom>
          <a:noFill/>
        </p:spPr>
        <p:txBody>
          <a:bodyPr wrap="square" rtlCol="0">
            <a:spAutoFit/>
          </a:bodyPr>
          <a:lstStyle/>
          <a:p>
            <a:r>
              <a:rPr lang="en-US" sz="2800" b="1">
                <a:latin typeface="Times New Roman" pitchFamily="18" charset="0"/>
                <a:cs typeface="Times New Roman" pitchFamily="18" charset="0"/>
              </a:rPr>
              <a:t>báo chí</a:t>
            </a:r>
          </a:p>
        </p:txBody>
      </p:sp>
      <p:sp>
        <p:nvSpPr>
          <p:cNvPr id="4" name="TextBox 3"/>
          <p:cNvSpPr txBox="1"/>
          <p:nvPr/>
        </p:nvSpPr>
        <p:spPr>
          <a:xfrm>
            <a:off x="3962400" y="2209800"/>
            <a:ext cx="2514600" cy="523220"/>
          </a:xfrm>
          <a:prstGeom prst="rect">
            <a:avLst/>
          </a:prstGeom>
          <a:noFill/>
        </p:spPr>
        <p:txBody>
          <a:bodyPr wrap="square" rtlCol="0">
            <a:spAutoFit/>
          </a:bodyPr>
          <a:lstStyle/>
          <a:p>
            <a:r>
              <a:rPr lang="en-US" sz="2800" b="1">
                <a:latin typeface="Times New Roman" pitchFamily="18" charset="0"/>
                <a:cs typeface="Times New Roman" pitchFamily="18" charset="0"/>
              </a:rPr>
              <a:t>trung thực</a:t>
            </a:r>
            <a:endParaRPr lang="en-US" sz="2800"/>
          </a:p>
        </p:txBody>
      </p:sp>
      <p:sp>
        <p:nvSpPr>
          <p:cNvPr id="6" name="TextBox 5"/>
          <p:cNvSpPr txBox="1"/>
          <p:nvPr/>
        </p:nvSpPr>
        <p:spPr>
          <a:xfrm>
            <a:off x="1600200" y="3124200"/>
            <a:ext cx="2362201"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trông chờ</a:t>
            </a:r>
            <a:endParaRPr lang="en-US" sz="2800" b="1">
              <a:latin typeface="Times New Roman" pitchFamily="18" charset="0"/>
              <a:cs typeface="Times New Roman" pitchFamily="18" charset="0"/>
            </a:endParaRPr>
          </a:p>
        </p:txBody>
      </p:sp>
      <p:sp>
        <p:nvSpPr>
          <p:cNvPr id="2" name="TextBox 1"/>
          <p:cNvSpPr txBox="1"/>
          <p:nvPr/>
        </p:nvSpPr>
        <p:spPr>
          <a:xfrm>
            <a:off x="3962400" y="3200400"/>
            <a:ext cx="18669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trúng </a:t>
            </a:r>
            <a:r>
              <a:rPr lang="vi-VN" sz="2800" b="1" smtClean="0">
                <a:latin typeface="Times New Roman" pitchFamily="18" charset="0"/>
                <a:cs typeface="Times New Roman" pitchFamily="18" charset="0"/>
              </a:rPr>
              <a:t>đích</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422500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0600"/>
            <a:ext cx="8686800" cy="312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2800" dirty="0">
              <a:solidFill>
                <a:schemeClr val="tx1"/>
              </a:solidFill>
              <a:latin typeface="Times New Roman" pitchFamily="18" charset="0"/>
              <a:cs typeface="Times New Roman" pitchFamily="18" charset="0"/>
            </a:endParaRPr>
          </a:p>
        </p:txBody>
      </p:sp>
      <p:sp>
        <p:nvSpPr>
          <p:cNvPr id="2" name="TextBox 1"/>
          <p:cNvSpPr txBox="1"/>
          <p:nvPr/>
        </p:nvSpPr>
        <p:spPr>
          <a:xfrm>
            <a:off x="2286000" y="304800"/>
            <a:ext cx="4343400" cy="584775"/>
          </a:xfrm>
          <a:prstGeom prst="rect">
            <a:avLst/>
          </a:prstGeom>
          <a:noFill/>
        </p:spPr>
        <p:txBody>
          <a:bodyPr wrap="square" rtlCol="0">
            <a:spAutoFit/>
          </a:bodyPr>
          <a:lstStyle/>
          <a:p>
            <a:r>
              <a:rPr lang="en-US" sz="3200" smtClean="0">
                <a:latin typeface="Times New Roman" pitchFamily="18" charset="0"/>
                <a:cs typeface="Times New Roman" pitchFamily="18" charset="0"/>
              </a:rPr>
              <a:t>Bác sĩ Y - éc - xanh</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427958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3735"/>
            <a:ext cx="8305800" cy="461665"/>
          </a:xfrm>
          <a:prstGeom prst="rect">
            <a:avLst/>
          </a:prstGeom>
          <a:noFill/>
        </p:spPr>
        <p:txBody>
          <a:bodyPr wrap="square" rtlCol="0">
            <a:spAutoFit/>
          </a:bodyPr>
          <a:lstStyle/>
          <a:p>
            <a:pPr lvl="0"/>
            <a:r>
              <a:rPr lang="en-US" sz="2400" smtClean="0">
                <a:latin typeface="Times New Roman" pitchFamily="18" charset="0"/>
                <a:cs typeface="Times New Roman" pitchFamily="18" charset="0"/>
              </a:rPr>
              <a:t>Vì sao bác sĩ Y-éc-xanh là người Pháp nhưng lại ở Nha Trang ?</a:t>
            </a:r>
          </a:p>
        </p:txBody>
      </p:sp>
      <p:sp>
        <p:nvSpPr>
          <p:cNvPr id="3" name="TextBox 2"/>
          <p:cNvSpPr txBox="1"/>
          <p:nvPr/>
        </p:nvSpPr>
        <p:spPr>
          <a:xfrm>
            <a:off x="609600" y="1466671"/>
            <a:ext cx="8001000" cy="1200329"/>
          </a:xfrm>
          <a:prstGeom prst="rect">
            <a:avLst/>
          </a:prstGeom>
          <a:noFill/>
        </p:spPr>
        <p:txBody>
          <a:bodyPr wrap="square" rtlCol="0">
            <a:spAutoFit/>
          </a:bodyPr>
          <a:lstStyle/>
          <a:p>
            <a:r>
              <a:rPr lang="en-US" sz="2400" smtClean="0">
                <a:solidFill>
                  <a:srgbClr val="FF0000"/>
                </a:solidFill>
                <a:latin typeface="Times New Roman" pitchFamily="18" charset="0"/>
                <a:cs typeface="Times New Roman" pitchFamily="18" charset="0"/>
              </a:rPr>
              <a:t>Vì ông coi trái </a:t>
            </a:r>
            <a:r>
              <a:rPr lang="vi-VN" sz="2400" smtClean="0">
                <a:solidFill>
                  <a:srgbClr val="FF0000"/>
                </a:solidFill>
                <a:latin typeface="Times New Roman" pitchFamily="18" charset="0"/>
                <a:cs typeface="Times New Roman" pitchFamily="18" charset="0"/>
              </a:rPr>
              <a:t>đất</a:t>
            </a:r>
            <a:r>
              <a:rPr lang="en-US" sz="2400" smtClean="0">
                <a:solidFill>
                  <a:srgbClr val="FF0000"/>
                </a:solidFill>
                <a:latin typeface="Times New Roman" pitchFamily="18" charset="0"/>
                <a:cs typeface="Times New Roman" pitchFamily="18" charset="0"/>
              </a:rPr>
              <a:t> này là ngôi nhà chung. Những </a:t>
            </a:r>
            <a:r>
              <a:rPr lang="vi-VN" sz="2400" smtClean="0">
                <a:solidFill>
                  <a:srgbClr val="FF0000"/>
                </a:solidFill>
                <a:latin typeface="Times New Roman" pitchFamily="18" charset="0"/>
                <a:cs typeface="Times New Roman" pitchFamily="18" charset="0"/>
              </a:rPr>
              <a:t>đư</a:t>
            </a:r>
            <a:r>
              <a:rPr lang="en-US" sz="2400" smtClean="0">
                <a:solidFill>
                  <a:srgbClr val="FF0000"/>
                </a:solidFill>
                <a:latin typeface="Times New Roman" pitchFamily="18" charset="0"/>
                <a:cs typeface="Times New Roman" pitchFamily="18" charset="0"/>
              </a:rPr>
              <a:t>a con trong nhà phải biết th</a:t>
            </a:r>
            <a:r>
              <a:rPr lang="vi-VN" sz="2400" smtClean="0">
                <a:solidFill>
                  <a:srgbClr val="FF0000"/>
                </a:solidFill>
                <a:latin typeface="Times New Roman" pitchFamily="18" charset="0"/>
                <a:cs typeface="Times New Roman" pitchFamily="18" charset="0"/>
              </a:rPr>
              <a:t>ươn</a:t>
            </a:r>
            <a:r>
              <a:rPr lang="en-US" sz="2400" smtClean="0">
                <a:solidFill>
                  <a:srgbClr val="FF0000"/>
                </a:solidFill>
                <a:latin typeface="Times New Roman" pitchFamily="18" charset="0"/>
                <a:cs typeface="Times New Roman" pitchFamily="18" charset="0"/>
              </a:rPr>
              <a:t>g yêu, giúp </a:t>
            </a:r>
            <a:r>
              <a:rPr lang="vi-VN" sz="2400" smtClean="0">
                <a:solidFill>
                  <a:srgbClr val="FF0000"/>
                </a:solidFill>
                <a:latin typeface="Times New Roman" pitchFamily="18" charset="0"/>
                <a:cs typeface="Times New Roman" pitchFamily="18" charset="0"/>
              </a:rPr>
              <a:t>đỡ</a:t>
            </a:r>
            <a:r>
              <a:rPr lang="en-US" sz="2400" smtClean="0">
                <a:solidFill>
                  <a:srgbClr val="FF0000"/>
                </a:solidFill>
                <a:latin typeface="Times New Roman" pitchFamily="18" charset="0"/>
                <a:cs typeface="Times New Roman" pitchFamily="18" charset="0"/>
              </a:rPr>
              <a:t> lần nhau. Ông quyết </a:t>
            </a:r>
            <a:r>
              <a:rPr lang="vi-VN" sz="2400" smtClean="0">
                <a:solidFill>
                  <a:srgbClr val="FF0000"/>
                </a:solidFill>
                <a:latin typeface="Times New Roman" pitchFamily="18" charset="0"/>
                <a:cs typeface="Times New Roman" pitchFamily="18" charset="0"/>
              </a:rPr>
              <a:t>định</a:t>
            </a:r>
            <a:r>
              <a:rPr lang="en-US" sz="2400" smtClean="0">
                <a:solidFill>
                  <a:srgbClr val="FF0000"/>
                </a:solidFill>
                <a:latin typeface="Times New Roman" pitchFamily="18" charset="0"/>
                <a:cs typeface="Times New Roman" pitchFamily="18" charset="0"/>
              </a:rPr>
              <a:t> ở lại Nha Trang </a:t>
            </a:r>
            <a:r>
              <a:rPr lang="vi-VN" sz="2400" smtClean="0">
                <a:solidFill>
                  <a:srgbClr val="FF0000"/>
                </a:solidFill>
                <a:latin typeface="Times New Roman" pitchFamily="18" charset="0"/>
                <a:cs typeface="Times New Roman" pitchFamily="18" charset="0"/>
              </a:rPr>
              <a:t>để</a:t>
            </a:r>
            <a:r>
              <a:rPr lang="en-US" sz="2400" smtClean="0">
                <a:solidFill>
                  <a:srgbClr val="FF0000"/>
                </a:solidFill>
                <a:latin typeface="Times New Roman" pitchFamily="18" charset="0"/>
                <a:cs typeface="Times New Roman" pitchFamily="18" charset="0"/>
              </a:rPr>
              <a:t> nghiên cứu những bệnh nhiệt </a:t>
            </a:r>
            <a:r>
              <a:rPr lang="vi-VN" sz="2400" smtClean="0">
                <a:solidFill>
                  <a:srgbClr val="FF0000"/>
                </a:solidFill>
                <a:latin typeface="Times New Roman" pitchFamily="18" charset="0"/>
                <a:cs typeface="Times New Roman" pitchFamily="18" charset="0"/>
              </a:rPr>
              <a:t>đới</a:t>
            </a:r>
            <a:r>
              <a:rPr lang="en-US" sz="2400" smtClean="0">
                <a:solidFill>
                  <a:srgbClr val="FF0000"/>
                </a:solidFill>
                <a:latin typeface="Times New Roman" pitchFamily="18" charset="0"/>
                <a:cs typeface="Times New Roman" pitchFamily="18" charset="0"/>
              </a:rPr>
              <a:t>.</a:t>
            </a:r>
            <a:endParaRPr lang="en-US" sz="2400">
              <a:solidFill>
                <a:srgbClr val="FF0000"/>
              </a:solidFill>
              <a:latin typeface="Times New Roman" pitchFamily="18" charset="0"/>
              <a:cs typeface="Times New Roman" pitchFamily="18" charset="0"/>
            </a:endParaRPr>
          </a:p>
        </p:txBody>
      </p:sp>
      <p:sp>
        <p:nvSpPr>
          <p:cNvPr id="4" name="TextBox 3"/>
          <p:cNvSpPr txBox="1"/>
          <p:nvPr/>
        </p:nvSpPr>
        <p:spPr>
          <a:xfrm>
            <a:off x="685800" y="2814935"/>
            <a:ext cx="6934200" cy="461665"/>
          </a:xfrm>
          <a:prstGeom prst="rect">
            <a:avLst/>
          </a:prstGeom>
          <a:noFill/>
        </p:spPr>
        <p:txBody>
          <a:bodyPr wrap="square" rtlCol="0">
            <a:spAutoFit/>
          </a:bodyPr>
          <a:lstStyle/>
          <a:p>
            <a:r>
              <a:rPr lang="en-US" sz="2400" smtClean="0">
                <a:latin typeface="Times New Roman" pitchFamily="18" charset="0"/>
                <a:cs typeface="Times New Roman" pitchFamily="18" charset="0"/>
              </a:rPr>
              <a:t>Bài chính tả có mấy câu?</a:t>
            </a:r>
            <a:endParaRPr lang="en-US" sz="2400">
              <a:latin typeface="Times New Roman" pitchFamily="18" charset="0"/>
              <a:cs typeface="Times New Roman" pitchFamily="18" charset="0"/>
            </a:endParaRPr>
          </a:p>
        </p:txBody>
      </p:sp>
      <p:sp>
        <p:nvSpPr>
          <p:cNvPr id="5" name="TextBox 4"/>
          <p:cNvSpPr txBox="1"/>
          <p:nvPr/>
        </p:nvSpPr>
        <p:spPr>
          <a:xfrm>
            <a:off x="685800" y="3352800"/>
            <a:ext cx="6858000" cy="461665"/>
          </a:xfrm>
          <a:prstGeom prst="rect">
            <a:avLst/>
          </a:prstGeom>
          <a:noFill/>
        </p:spPr>
        <p:txBody>
          <a:bodyPr wrap="square" rtlCol="0">
            <a:spAutoFit/>
          </a:bodyPr>
          <a:lstStyle/>
          <a:p>
            <a:r>
              <a:rPr lang="en-US" sz="2400" smtClean="0">
                <a:solidFill>
                  <a:srgbClr val="FF0000"/>
                </a:solidFill>
                <a:latin typeface="Times New Roman" pitchFamily="18" charset="0"/>
                <a:cs typeface="Times New Roman" pitchFamily="18" charset="0"/>
              </a:rPr>
              <a:t>Bài chính tả có 5 câu.</a:t>
            </a:r>
            <a:endParaRPr lang="en-US" sz="2400">
              <a:solidFill>
                <a:srgbClr val="FF0000"/>
              </a:solidFill>
              <a:latin typeface="Times New Roman" pitchFamily="18" charset="0"/>
              <a:cs typeface="Times New Roman" pitchFamily="18" charset="0"/>
            </a:endParaRPr>
          </a:p>
        </p:txBody>
      </p:sp>
      <p:sp>
        <p:nvSpPr>
          <p:cNvPr id="6" name="TextBox 5"/>
          <p:cNvSpPr txBox="1"/>
          <p:nvPr/>
        </p:nvSpPr>
        <p:spPr>
          <a:xfrm>
            <a:off x="685800" y="3810000"/>
            <a:ext cx="7467600" cy="461665"/>
          </a:xfrm>
          <a:prstGeom prst="rect">
            <a:avLst/>
          </a:prstGeom>
          <a:noFill/>
        </p:spPr>
        <p:txBody>
          <a:bodyPr wrap="square" rtlCol="0">
            <a:spAutoFit/>
          </a:bodyPr>
          <a:lstStyle/>
          <a:p>
            <a:r>
              <a:rPr lang="en-US" sz="2400" smtClean="0">
                <a:latin typeface="Times New Roman" pitchFamily="18" charset="0"/>
                <a:cs typeface="Times New Roman" pitchFamily="18" charset="0"/>
              </a:rPr>
              <a:t>Những chữ nào trong bài chính tả </a:t>
            </a:r>
            <a:r>
              <a:rPr lang="vi-VN" sz="2400" smtClean="0">
                <a:latin typeface="Times New Roman" pitchFamily="18" charset="0"/>
                <a:cs typeface="Times New Roman" pitchFamily="18" charset="0"/>
              </a:rPr>
              <a:t>được</a:t>
            </a:r>
            <a:r>
              <a:rPr lang="en-US" sz="2400" smtClean="0">
                <a:latin typeface="Times New Roman" pitchFamily="18" charset="0"/>
                <a:cs typeface="Times New Roman" pitchFamily="18" charset="0"/>
              </a:rPr>
              <a:t> viết hoa</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Vì sao?</a:t>
            </a:r>
            <a:endParaRPr lang="en-US" sz="2400">
              <a:latin typeface="Times New Roman" pitchFamily="18" charset="0"/>
              <a:cs typeface="Times New Roman" pitchFamily="18" charset="0"/>
            </a:endParaRPr>
          </a:p>
        </p:txBody>
      </p:sp>
      <p:sp>
        <p:nvSpPr>
          <p:cNvPr id="7" name="TextBox 6"/>
          <p:cNvSpPr txBox="1"/>
          <p:nvPr/>
        </p:nvSpPr>
        <p:spPr>
          <a:xfrm>
            <a:off x="762000" y="4343400"/>
            <a:ext cx="7696200" cy="830997"/>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Tuy, Trái, Những, Tôi, Nha Trang, Chỉ. </a:t>
            </a:r>
            <a:r>
              <a:rPr lang="en-US" sz="2400" smtClean="0">
                <a:solidFill>
                  <a:srgbClr val="FF0000"/>
                </a:solidFill>
                <a:latin typeface="Times New Roman" pitchFamily="18" charset="0"/>
                <a:cs typeface="Times New Roman" pitchFamily="18" charset="0"/>
              </a:rPr>
              <a:t>Vì </a:t>
            </a:r>
            <a:r>
              <a:rPr lang="vi-VN" sz="2400" smtClean="0">
                <a:solidFill>
                  <a:srgbClr val="FF0000"/>
                </a:solidFill>
                <a:latin typeface="Times New Roman" pitchFamily="18" charset="0"/>
                <a:cs typeface="Times New Roman" pitchFamily="18" charset="0"/>
              </a:rPr>
              <a:t>đó</a:t>
            </a:r>
            <a:r>
              <a:rPr lang="en-US" sz="2400">
                <a:solidFill>
                  <a:srgbClr val="FF0000"/>
                </a:solidFill>
                <a:latin typeface="Times New Roman" pitchFamily="18" charset="0"/>
                <a:cs typeface="Times New Roman" pitchFamily="18" charset="0"/>
              </a:rPr>
              <a:t> là những </a:t>
            </a:r>
            <a:r>
              <a:rPr lang="en-US" sz="2400" smtClean="0">
                <a:solidFill>
                  <a:srgbClr val="FF0000"/>
                </a:solidFill>
                <a:latin typeface="Times New Roman" pitchFamily="18" charset="0"/>
                <a:cs typeface="Times New Roman" pitchFamily="18" charset="0"/>
              </a:rPr>
              <a:t>chữ </a:t>
            </a:r>
            <a:r>
              <a:rPr lang="vi-VN" sz="2400" smtClean="0">
                <a:solidFill>
                  <a:srgbClr val="FF0000"/>
                </a:solidFill>
                <a:latin typeface="Times New Roman" pitchFamily="18" charset="0"/>
                <a:cs typeface="Times New Roman" pitchFamily="18" charset="0"/>
              </a:rPr>
              <a:t>đầu</a:t>
            </a:r>
            <a:r>
              <a:rPr lang="en-US" sz="2400">
                <a:solidFill>
                  <a:srgbClr val="FF0000"/>
                </a:solidFill>
                <a:latin typeface="Times New Roman" pitchFamily="18" charset="0"/>
                <a:cs typeface="Times New Roman" pitchFamily="18" charset="0"/>
              </a:rPr>
              <a:t> câu và tên </a:t>
            </a:r>
            <a:r>
              <a:rPr lang="en-US" sz="2400" smtClean="0">
                <a:solidFill>
                  <a:srgbClr val="FF0000"/>
                </a:solidFill>
                <a:latin typeface="Times New Roman" pitchFamily="18" charset="0"/>
                <a:cs typeface="Times New Roman" pitchFamily="18" charset="0"/>
              </a:rPr>
              <a:t>riêng.</a:t>
            </a:r>
            <a:endParaRPr lang="en-US"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5413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2400"/>
            <a:ext cx="8763000" cy="4131900"/>
          </a:xfrm>
          <a:prstGeom prst="rect">
            <a:avLst/>
          </a:prstGeom>
          <a:noFill/>
        </p:spPr>
        <p:txBody>
          <a:bodyPr wrap="square" rtlCol="0">
            <a:spAutoFit/>
          </a:bodyPr>
          <a:lstStyle/>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3. Hướng dẫn làm bài tập chính tả:</a:t>
            </a:r>
          </a:p>
          <a:p>
            <a:endParaRPr lang="en-US" sz="3200" b="1" u="sng" dirty="0" smtClean="0">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Bài tập 2</a:t>
            </a:r>
            <a:r>
              <a:rPr lang="en-US" sz="2800" b="1" dirty="0" smtClean="0">
                <a:latin typeface="Times New Roman" pitchFamily="18" charset="0"/>
                <a:cs typeface="Times New Roman" pitchFamily="18" charset="0"/>
              </a:rPr>
              <a:t>:a) Điền vào chỗ trống </a:t>
            </a:r>
            <a:r>
              <a:rPr lang="en-US" sz="2800" b="1" smtClean="0">
                <a:latin typeface="Times New Roman" pitchFamily="18" charset="0"/>
                <a:cs typeface="Times New Roman" pitchFamily="18" charset="0"/>
              </a:rPr>
              <a:t>r, d </a:t>
            </a:r>
            <a:r>
              <a:rPr lang="en-US" sz="2800" b="1" dirty="0" smtClean="0">
                <a:latin typeface="Times New Roman" pitchFamily="18" charset="0"/>
                <a:cs typeface="Times New Roman" pitchFamily="18" charset="0"/>
              </a:rPr>
              <a:t>hay gi?Giải câu đố.</a:t>
            </a:r>
          </a:p>
          <a:p>
            <a:pPr indent="465138" algn="ctr"/>
            <a:r>
              <a:rPr lang="en-US" sz="2800" dirty="0" smtClean="0">
                <a:latin typeface="Times New Roman" pitchFamily="18" charset="0"/>
                <a:cs typeface="Times New Roman" pitchFamily="18" charset="0"/>
              </a:rPr>
              <a:t>         ...áng hình không thấy, chỉ nghe</a:t>
            </a:r>
          </a:p>
          <a:p>
            <a:pPr indent="465138" algn="ctr"/>
            <a:r>
              <a:rPr lang="en-US" sz="2800" dirty="0" smtClean="0">
                <a:latin typeface="Times New Roman" pitchFamily="18" charset="0"/>
                <a:cs typeface="Times New Roman" pitchFamily="18" charset="0"/>
              </a:rPr>
              <a:t>Chỉ nghe xào xạc vo ve trên cành</a:t>
            </a:r>
          </a:p>
          <a:p>
            <a:pPr indent="465138" algn="ctr"/>
            <a:r>
              <a:rPr lang="en-US" sz="2800" dirty="0" smtClean="0">
                <a:latin typeface="Times New Roman" pitchFamily="18" charset="0"/>
                <a:cs typeface="Times New Roman" pitchFamily="18" charset="0"/>
              </a:rPr>
              <a:t>Vừa ào ào giữa ...ừng xanh</a:t>
            </a:r>
          </a:p>
          <a:p>
            <a:pPr indent="465138" algn="ctr"/>
            <a:r>
              <a:rPr lang="en-US" sz="2800" dirty="0" smtClean="0">
                <a:latin typeface="Times New Roman" pitchFamily="18" charset="0"/>
                <a:cs typeface="Times New Roman" pitchFamily="18" charset="0"/>
              </a:rPr>
              <a:t>     Đã về bên cửa ...ung mành leng keng</a:t>
            </a:r>
          </a:p>
          <a:p>
            <a:pPr indent="465138" algn="ctr"/>
            <a:r>
              <a:rPr lang="en-US" sz="2400" dirty="0" smtClean="0">
                <a:latin typeface="Times New Roman" pitchFamily="18" charset="0"/>
                <a:cs typeface="Times New Roman" pitchFamily="18" charset="0"/>
              </a:rPr>
              <a:t>                                                                (Là gì ?)</a:t>
            </a:r>
          </a:p>
          <a:p>
            <a:pPr indent="465138" algn="ctr"/>
            <a:r>
              <a:rPr lang="en-US" sz="2400" dirty="0" smtClean="0">
                <a:latin typeface="Times New Roman" pitchFamily="18" charset="0"/>
                <a:cs typeface="Times New Roman" pitchFamily="18" charset="0"/>
              </a:rPr>
              <a:t>                                                             Trần Liên Nguyễn</a:t>
            </a:r>
          </a:p>
        </p:txBody>
      </p:sp>
      <p:sp>
        <p:nvSpPr>
          <p:cNvPr id="2" name="TextBox 1"/>
          <p:cNvSpPr txBox="1"/>
          <p:nvPr/>
        </p:nvSpPr>
        <p:spPr>
          <a:xfrm>
            <a:off x="2667000" y="1676400"/>
            <a:ext cx="457200" cy="523220"/>
          </a:xfrm>
          <a:prstGeom prst="rect">
            <a:avLst/>
          </a:prstGeom>
          <a:noFill/>
        </p:spPr>
        <p:txBody>
          <a:bodyPr wrap="square" rtlCol="0">
            <a:spAutoFit/>
          </a:bodyPr>
          <a:lstStyle/>
          <a:p>
            <a:r>
              <a:rPr lang="en-US" sz="2800" smtClean="0">
                <a:solidFill>
                  <a:srgbClr val="FF0000"/>
                </a:solidFill>
                <a:latin typeface="Times New Roman" pitchFamily="18" charset="0"/>
                <a:cs typeface="Times New Roman" pitchFamily="18" charset="0"/>
              </a:rPr>
              <a:t>D</a:t>
            </a:r>
            <a:endParaRPr lang="en-US" sz="2800">
              <a:solidFill>
                <a:srgbClr val="FF0000"/>
              </a:solidFill>
              <a:latin typeface="Times New Roman" pitchFamily="18" charset="0"/>
              <a:cs typeface="Times New Roman" pitchFamily="18" charset="0"/>
            </a:endParaRPr>
          </a:p>
        </p:txBody>
      </p:sp>
      <p:sp>
        <p:nvSpPr>
          <p:cNvPr id="3" name="TextBox 2"/>
          <p:cNvSpPr txBox="1"/>
          <p:nvPr/>
        </p:nvSpPr>
        <p:spPr>
          <a:xfrm>
            <a:off x="4953000" y="2524780"/>
            <a:ext cx="533400" cy="523220"/>
          </a:xfrm>
          <a:prstGeom prst="rect">
            <a:avLst/>
          </a:prstGeom>
          <a:noFill/>
        </p:spPr>
        <p:txBody>
          <a:bodyPr wrap="square" rtlCol="0">
            <a:spAutoFit/>
          </a:bodyPr>
          <a:lstStyle/>
          <a:p>
            <a:r>
              <a:rPr lang="en-US" sz="2800">
                <a:solidFill>
                  <a:srgbClr val="FF0000"/>
                </a:solidFill>
                <a:latin typeface="Times New Roman" pitchFamily="18" charset="0"/>
                <a:cs typeface="Times New Roman" pitchFamily="18" charset="0"/>
              </a:rPr>
              <a:t>r</a:t>
            </a:r>
          </a:p>
        </p:txBody>
      </p:sp>
      <p:sp>
        <p:nvSpPr>
          <p:cNvPr id="4" name="TextBox 3"/>
          <p:cNvSpPr txBox="1"/>
          <p:nvPr/>
        </p:nvSpPr>
        <p:spPr>
          <a:xfrm>
            <a:off x="4343400" y="2971800"/>
            <a:ext cx="762000" cy="523220"/>
          </a:xfrm>
          <a:prstGeom prst="rect">
            <a:avLst/>
          </a:prstGeom>
          <a:noFill/>
        </p:spPr>
        <p:txBody>
          <a:bodyPr wrap="square" rtlCol="0">
            <a:spAutoFit/>
          </a:bodyPr>
          <a:lstStyle/>
          <a:p>
            <a:r>
              <a:rPr lang="en-US" sz="2800" smtClean="0">
                <a:solidFill>
                  <a:srgbClr val="FF0000"/>
                </a:solidFill>
                <a:latin typeface="Times New Roman" pitchFamily="18" charset="0"/>
                <a:cs typeface="Times New Roman" pitchFamily="18" charset="0"/>
              </a:rPr>
              <a:t>r</a:t>
            </a:r>
            <a:endParaRPr lang="en-US" sz="28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399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04800"/>
            <a:ext cx="9144000" cy="1338828"/>
          </a:xfrm>
          <a:prstGeom prst="rect">
            <a:avLst/>
          </a:prstGeom>
          <a:noFill/>
        </p:spPr>
        <p:txBody>
          <a:bodyPr wrap="square" rtlCol="0">
            <a:spAutoFit/>
          </a:bodyPr>
          <a:lstStyle/>
          <a:p>
            <a:pPr algn="ctr"/>
            <a:endParaRPr lang="en-US" sz="1050" b="1" dirty="0" smtClean="0">
              <a:solidFill>
                <a:srgbClr val="FF0000"/>
              </a:solidFill>
              <a:latin typeface="Times New Roman" pitchFamily="18" charset="0"/>
              <a:cs typeface="Times New Roman" pitchFamily="18" charset="0"/>
            </a:endParaRPr>
          </a:p>
          <a:p>
            <a:pPr indent="465138"/>
            <a:endParaRPr lang="en-US" sz="1050" b="1" u="sng" dirty="0" smtClean="0">
              <a:latin typeface="Times New Roman" pitchFamily="18" charset="0"/>
              <a:cs typeface="Times New Roman" pitchFamily="18" charset="0"/>
            </a:endParaRPr>
          </a:p>
          <a:p>
            <a:pPr indent="465138"/>
            <a:r>
              <a:rPr lang="en-US" sz="2800" b="1" u="sng" dirty="0" smtClean="0">
                <a:latin typeface="Times New Roman" pitchFamily="18" charset="0"/>
                <a:cs typeface="Times New Roman" pitchFamily="18" charset="0"/>
              </a:rPr>
              <a:t>Bài 3</a:t>
            </a:r>
            <a:r>
              <a:rPr lang="en-US" sz="2800" b="1" dirty="0" smtClean="0">
                <a:latin typeface="Times New Roman" pitchFamily="18" charset="0"/>
                <a:cs typeface="Times New Roman" pitchFamily="18" charset="0"/>
              </a:rPr>
              <a:t>: Viết lời giải câu đó em vừa tìm được ở bài tập 2.</a:t>
            </a:r>
          </a:p>
          <a:p>
            <a:pPr indent="465138" algn="ctr"/>
            <a:r>
              <a:rPr lang="en-US" sz="3200" b="1" smtClean="0">
                <a:latin typeface="Times New Roman" pitchFamily="18" charset="0"/>
                <a:cs typeface="Times New Roman" pitchFamily="18" charset="0"/>
              </a:rPr>
              <a:t>                                         </a:t>
            </a:r>
            <a:endParaRPr lang="en-US" sz="3200" b="1" dirty="0" smtClean="0">
              <a:latin typeface="Times New Roman" pitchFamily="18" charset="0"/>
              <a:cs typeface="Times New Roman" pitchFamily="18" charset="0"/>
            </a:endParaRPr>
          </a:p>
        </p:txBody>
      </p:sp>
      <p:sp>
        <p:nvSpPr>
          <p:cNvPr id="3" name="TextBox 2"/>
          <p:cNvSpPr txBox="1"/>
          <p:nvPr/>
        </p:nvSpPr>
        <p:spPr>
          <a:xfrm>
            <a:off x="609600" y="1371600"/>
            <a:ext cx="3505200" cy="523220"/>
          </a:xfrm>
          <a:prstGeom prst="rect">
            <a:avLst/>
          </a:prstGeom>
          <a:noFill/>
        </p:spPr>
        <p:txBody>
          <a:bodyPr wrap="square" rtlCol="0">
            <a:spAutoFit/>
          </a:bodyPr>
          <a:lstStyle/>
          <a:p>
            <a:pPr indent="465138"/>
            <a:r>
              <a:rPr lang="en-US" sz="2800">
                <a:latin typeface="Times New Roman" pitchFamily="18" charset="0"/>
                <a:cs typeface="Times New Roman" pitchFamily="18" charset="0"/>
              </a:rPr>
              <a:t>Lời giải a là gió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9822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Nền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1" name="WordArt 7"/>
          <p:cNvSpPr>
            <a:spLocks noChangeArrowheads="1" noChangeShapeType="1" noTextEdit="1"/>
          </p:cNvSpPr>
          <p:nvPr/>
        </p:nvSpPr>
        <p:spPr bwMode="auto">
          <a:xfrm>
            <a:off x="2057400" y="2667000"/>
            <a:ext cx="4572000" cy="104775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Cảm ơn các thầy cô !</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extLst>
      <p:ext uri="{BB962C8B-B14F-4D97-AF65-F5344CB8AC3E}">
        <p14:creationId xmlns:p14="http://schemas.microsoft.com/office/powerpoint/2010/main" val="1298945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324</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SKY</cp:lastModifiedBy>
  <cp:revision>6</cp:revision>
  <dcterms:created xsi:type="dcterms:W3CDTF">2016-08-17T11:05:25Z</dcterms:created>
  <dcterms:modified xsi:type="dcterms:W3CDTF">2021-03-02T11:48:03Z</dcterms:modified>
</cp:coreProperties>
</file>