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8" r:id="rId3"/>
    <p:sldId id="259" r:id="rId4"/>
    <p:sldId id="269" r:id="rId5"/>
    <p:sldId id="266" r:id="rId6"/>
    <p:sldId id="267"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5FB1C9-BE87-44A0-A2ED-4070AAEC08A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690037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FB1C9-BE87-44A0-A2ED-4070AAEC08A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47122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FB1C9-BE87-44A0-A2ED-4070AAEC08A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1635423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FB1C9-BE87-44A0-A2ED-4070AAEC08A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91420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FB1C9-BE87-44A0-A2ED-4070AAEC08AA}"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06332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5FB1C9-BE87-44A0-A2ED-4070AAEC08AA}"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869261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5FB1C9-BE87-44A0-A2ED-4070AAEC08AA}" type="datetimeFigureOut">
              <a:rPr lang="en-US" smtClean="0"/>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54722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5FB1C9-BE87-44A0-A2ED-4070AAEC08AA}" type="datetimeFigureOut">
              <a:rPr lang="en-US" smtClean="0"/>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410467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FB1C9-BE87-44A0-A2ED-4070AAEC08AA}" type="datetimeFigureOut">
              <a:rPr lang="en-US" smtClean="0"/>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59491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FB1C9-BE87-44A0-A2ED-4070AAEC08AA}"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32555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FB1C9-BE87-44A0-A2ED-4070AAEC08AA}"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FA696-8ACD-445F-8324-8777BC946253}" type="slidenum">
              <a:rPr lang="en-US" smtClean="0"/>
              <a:t>‹#›</a:t>
            </a:fld>
            <a:endParaRPr lang="en-US"/>
          </a:p>
        </p:txBody>
      </p:sp>
    </p:spTree>
    <p:extLst>
      <p:ext uri="{BB962C8B-B14F-4D97-AF65-F5344CB8AC3E}">
        <p14:creationId xmlns:p14="http://schemas.microsoft.com/office/powerpoint/2010/main" val="3940953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FB1C9-BE87-44A0-A2ED-4070AAEC08AA}" type="datetimeFigureOut">
              <a:rPr lang="en-US" smtClean="0"/>
              <a:t>3/2/2021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FA696-8ACD-445F-8324-8777BC946253}" type="slidenum">
              <a:rPr lang="en-US" smtClean="0"/>
              <a:t>‹#›</a:t>
            </a:fld>
            <a:endParaRPr lang="en-US"/>
          </a:p>
        </p:txBody>
      </p:sp>
    </p:spTree>
    <p:extLst>
      <p:ext uri="{BB962C8B-B14F-4D97-AF65-F5344CB8AC3E}">
        <p14:creationId xmlns:p14="http://schemas.microsoft.com/office/powerpoint/2010/main" val="53219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oleObject" Target="../embeddings/oleObject1.bin"/><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 Id="rId9"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6"/>
          <p:cNvSpPr txBox="1">
            <a:spLocks noChangeArrowheads="1"/>
          </p:cNvSpPr>
          <p:nvPr/>
        </p:nvSpPr>
        <p:spPr bwMode="auto">
          <a:xfrm>
            <a:off x="4381500" y="2952750"/>
            <a:ext cx="4229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spcBef>
                <a:spcPct val="50000"/>
              </a:spcBef>
            </a:pPr>
            <a:endParaRPr lang="vi-VN" sz="2400" b="1" u="sng">
              <a:latin typeface=".VnArial" pitchFamily="34" charset="0"/>
            </a:endParaRPr>
          </a:p>
        </p:txBody>
      </p:sp>
      <p:graphicFrame>
        <p:nvGraphicFramePr>
          <p:cNvPr id="2051" name="Object 3"/>
          <p:cNvGraphicFramePr>
            <a:graphicFrameLocks noChangeAspect="1"/>
          </p:cNvGraphicFramePr>
          <p:nvPr/>
        </p:nvGraphicFramePr>
        <p:xfrm>
          <a:off x="3657600" y="2209800"/>
          <a:ext cx="1524000" cy="779463"/>
        </p:xfrm>
        <a:graphic>
          <a:graphicData uri="http://schemas.openxmlformats.org/presentationml/2006/ole">
            <mc:AlternateContent xmlns:mc="http://schemas.openxmlformats.org/markup-compatibility/2006">
              <mc:Choice xmlns:v="urn:schemas-microsoft-com:vml" Requires="v">
                <p:oleObj spid="_x0000_s2050" name="Clip" r:id="rId3" imgW="2191817" imgH="1424635" progId="">
                  <p:embed/>
                </p:oleObj>
              </mc:Choice>
              <mc:Fallback>
                <p:oleObj name="Clip" r:id="rId3" imgW="2191817" imgH="1424635"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2098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2" name="Text Box 24"/>
          <p:cNvSpPr txBox="1">
            <a:spLocks noChangeArrowheads="1"/>
          </p:cNvSpPr>
          <p:nvPr/>
        </p:nvSpPr>
        <p:spPr bwMode="auto">
          <a:xfrm>
            <a:off x="1222375" y="4238625"/>
            <a:ext cx="6324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a:spcBef>
                <a:spcPct val="50000"/>
              </a:spcBef>
            </a:pPr>
            <a:r>
              <a:rPr lang="en-US" sz="3600" b="1">
                <a:solidFill>
                  <a:srgbClr val="000066"/>
                </a:solidFill>
                <a:latin typeface="Times New Roman" pitchFamily="18" charset="0"/>
                <a:cs typeface="Times New Roman" pitchFamily="18" charset="0"/>
              </a:rPr>
              <a:t>Lớp: 3</a:t>
            </a:r>
          </a:p>
        </p:txBody>
      </p:sp>
      <p:pic>
        <p:nvPicPr>
          <p:cNvPr id="2053" name="Picture 25" descr="viet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5943600"/>
            <a:ext cx="6048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4" name="Group 31"/>
          <p:cNvGrpSpPr>
            <a:grpSpLocks/>
          </p:cNvGrpSpPr>
          <p:nvPr/>
        </p:nvGrpSpPr>
        <p:grpSpPr bwMode="auto">
          <a:xfrm>
            <a:off x="0" y="-38100"/>
            <a:ext cx="9164638" cy="6916738"/>
            <a:chOff x="0" y="-24"/>
            <a:chExt cx="5773" cy="4357"/>
          </a:xfrm>
        </p:grpSpPr>
        <p:pic>
          <p:nvPicPr>
            <p:cNvPr id="2063" name="Picture 3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3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34"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35"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bwMode="auto">
          <a:xfrm>
            <a:off x="0" y="5791200"/>
            <a:ext cx="8991600" cy="1066800"/>
          </a:xfrm>
          <a:prstGeom prst="rect">
            <a:avLst/>
          </a:prstGeom>
          <a:solidFill>
            <a:srgbClr val="00CC00">
              <a:alpha val="49000"/>
            </a:srgb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fontAlgn="auto">
              <a:spcBef>
                <a:spcPts val="0"/>
              </a:spcBef>
              <a:spcAft>
                <a:spcPts val="0"/>
              </a:spcAft>
              <a:buFont typeface="Arial" pitchFamily="34" charset="0"/>
              <a:buChar char="•"/>
              <a:defRPr/>
            </a:pPr>
            <a:endParaRPr lang="en-US" dirty="0"/>
          </a:p>
        </p:txBody>
      </p:sp>
      <p:pic>
        <p:nvPicPr>
          <p:cNvPr id="2056"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40105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9"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6858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6" descr="495026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1828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1"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228600" y="685800"/>
            <a:ext cx="129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TextBox 29"/>
          <p:cNvSpPr txBox="1">
            <a:spLocks noChangeArrowheads="1"/>
          </p:cNvSpPr>
          <p:nvPr/>
        </p:nvSpPr>
        <p:spPr bwMode="auto">
          <a:xfrm>
            <a:off x="1143000" y="381000"/>
            <a:ext cx="6845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a:r>
              <a:rPr lang="en-US" sz="3200" b="1">
                <a:solidFill>
                  <a:srgbClr val="000066"/>
                </a:solidFill>
                <a:latin typeface="Times New Roman" pitchFamily="18" charset="0"/>
                <a:cs typeface="Times New Roman" pitchFamily="18" charset="0"/>
              </a:rPr>
              <a:t>TRƯỜNG TIỂU HỌC ĐOÀN KẾT</a:t>
            </a:r>
          </a:p>
        </p:txBody>
      </p:sp>
      <p:sp>
        <p:nvSpPr>
          <p:cNvPr id="2062" name="Text Box 31"/>
          <p:cNvSpPr txBox="1">
            <a:spLocks noChangeArrowheads="1"/>
          </p:cNvSpPr>
          <p:nvPr/>
        </p:nvSpPr>
        <p:spPr bwMode="auto">
          <a:xfrm>
            <a:off x="1722438" y="3406775"/>
            <a:ext cx="531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US" sz="3600" b="1" u="sng">
                <a:solidFill>
                  <a:srgbClr val="FF0000"/>
                </a:solidFill>
                <a:latin typeface="Times New Roman" pitchFamily="18" charset="0"/>
                <a:cs typeface="Times New Roman" pitchFamily="18" charset="0"/>
              </a:rPr>
              <a:t>PHÂN MÔN: CHÍNH TẢ</a:t>
            </a:r>
          </a:p>
        </p:txBody>
      </p:sp>
    </p:spTree>
    <p:extLst>
      <p:ext uri="{BB962C8B-B14F-4D97-AF65-F5344CB8AC3E}">
        <p14:creationId xmlns:p14="http://schemas.microsoft.com/office/powerpoint/2010/main" val="4054873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28600"/>
            <a:ext cx="8763000" cy="1569660"/>
          </a:xfrm>
          <a:prstGeom prst="rect">
            <a:avLst/>
          </a:prstGeom>
          <a:noFill/>
        </p:spPr>
        <p:txBody>
          <a:bodyPr wrap="square" rtlCol="0">
            <a:spAutoFit/>
          </a:bodyPr>
          <a:lstStyle/>
          <a:p>
            <a:pPr algn="ctr"/>
            <a:endParaRPr lang="en-US" sz="3200" b="1" dirty="0" smtClean="0">
              <a:latin typeface="Times New Roman" pitchFamily="18" charset="0"/>
              <a:cs typeface="Times New Roman" pitchFamily="18" charset="0"/>
            </a:endParaRPr>
          </a:p>
          <a:p>
            <a:pPr algn="ctr"/>
            <a:r>
              <a:rPr lang="en-US" sz="3200" b="1" u="sng" dirty="0" err="1" smtClean="0">
                <a:solidFill>
                  <a:srgbClr val="FF0000"/>
                </a:solidFill>
                <a:latin typeface="Times New Roman" pitchFamily="18" charset="0"/>
                <a:cs typeface="Times New Roman" pitchFamily="18" charset="0"/>
              </a:rPr>
              <a:t>Ôn</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bài</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cũ</a:t>
            </a:r>
            <a:r>
              <a:rPr lang="en-US" sz="3200" b="1" dirty="0" smtClean="0">
                <a:solidFill>
                  <a:srgbClr val="FF0000"/>
                </a:solidFill>
                <a:latin typeface="Times New Roman" pitchFamily="18" charset="0"/>
                <a:cs typeface="Times New Roman" pitchFamily="18" charset="0"/>
              </a:rPr>
              <a:t>:</a:t>
            </a:r>
            <a:endParaRPr lang="en-US" sz="3200" b="1" dirty="0" smtClean="0">
              <a:latin typeface="Times New Roman" pitchFamily="18" charset="0"/>
              <a:cs typeface="Times New Roman" pitchFamily="18" charset="0"/>
            </a:endParaRPr>
          </a:p>
          <a:p>
            <a:pPr algn="ctr"/>
            <a:endParaRPr lang="en-US" sz="3200" b="1" dirty="0">
              <a:latin typeface="Times New Roman" pitchFamily="18" charset="0"/>
              <a:cs typeface="Times New Roman" pitchFamily="18" charset="0"/>
            </a:endParaRPr>
          </a:p>
        </p:txBody>
      </p:sp>
      <p:sp>
        <p:nvSpPr>
          <p:cNvPr id="3" name="TextBox 2"/>
          <p:cNvSpPr txBox="1"/>
          <p:nvPr/>
        </p:nvSpPr>
        <p:spPr>
          <a:xfrm>
            <a:off x="1676400" y="2209800"/>
            <a:ext cx="2133600" cy="523220"/>
          </a:xfrm>
          <a:prstGeom prst="rect">
            <a:avLst/>
          </a:prstGeom>
          <a:noFill/>
        </p:spPr>
        <p:txBody>
          <a:bodyPr wrap="square" rtlCol="0">
            <a:spAutoFit/>
          </a:bodyPr>
          <a:lstStyle/>
          <a:p>
            <a:r>
              <a:rPr lang="en-US" sz="2800" b="1">
                <a:latin typeface="Times New Roman" pitchFamily="18" charset="0"/>
                <a:cs typeface="Times New Roman" pitchFamily="18" charset="0"/>
              </a:rPr>
              <a:t>báo chí</a:t>
            </a:r>
          </a:p>
        </p:txBody>
      </p:sp>
      <p:sp>
        <p:nvSpPr>
          <p:cNvPr id="4" name="TextBox 3"/>
          <p:cNvSpPr txBox="1"/>
          <p:nvPr/>
        </p:nvSpPr>
        <p:spPr>
          <a:xfrm>
            <a:off x="3962400" y="2209800"/>
            <a:ext cx="2514600" cy="523220"/>
          </a:xfrm>
          <a:prstGeom prst="rect">
            <a:avLst/>
          </a:prstGeom>
          <a:noFill/>
        </p:spPr>
        <p:txBody>
          <a:bodyPr wrap="square" rtlCol="0">
            <a:spAutoFit/>
          </a:bodyPr>
          <a:lstStyle/>
          <a:p>
            <a:r>
              <a:rPr lang="en-US" sz="2800" b="1">
                <a:latin typeface="Times New Roman" pitchFamily="18" charset="0"/>
                <a:cs typeface="Times New Roman" pitchFamily="18" charset="0"/>
              </a:rPr>
              <a:t>trung thực</a:t>
            </a:r>
            <a:endParaRPr lang="en-US" sz="2800"/>
          </a:p>
        </p:txBody>
      </p:sp>
      <p:sp>
        <p:nvSpPr>
          <p:cNvPr id="6" name="TextBox 5"/>
          <p:cNvSpPr txBox="1"/>
          <p:nvPr/>
        </p:nvSpPr>
        <p:spPr>
          <a:xfrm>
            <a:off x="1600200" y="3124200"/>
            <a:ext cx="2362201"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trông chờ</a:t>
            </a:r>
            <a:endParaRPr lang="en-US" sz="2800" b="1">
              <a:latin typeface="Times New Roman" pitchFamily="18" charset="0"/>
              <a:cs typeface="Times New Roman" pitchFamily="18" charset="0"/>
            </a:endParaRPr>
          </a:p>
        </p:txBody>
      </p:sp>
      <p:sp>
        <p:nvSpPr>
          <p:cNvPr id="2" name="TextBox 1"/>
          <p:cNvSpPr txBox="1"/>
          <p:nvPr/>
        </p:nvSpPr>
        <p:spPr>
          <a:xfrm>
            <a:off x="3962400" y="3200400"/>
            <a:ext cx="1866900"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trúng </a:t>
            </a:r>
            <a:r>
              <a:rPr lang="vi-VN" sz="2800" b="1" smtClean="0">
                <a:latin typeface="Times New Roman" pitchFamily="18" charset="0"/>
                <a:cs typeface="Times New Roman" pitchFamily="18" charset="0"/>
              </a:rPr>
              <a:t>đích</a:t>
            </a:r>
            <a:endParaRPr lang="en-US" sz="2800" b="1">
              <a:latin typeface="Times New Roman" pitchFamily="18" charset="0"/>
              <a:cs typeface="Times New Roman" pitchFamily="18" charset="0"/>
            </a:endParaRPr>
          </a:p>
        </p:txBody>
      </p:sp>
    </p:spTree>
    <p:extLst>
      <p:ext uri="{BB962C8B-B14F-4D97-AF65-F5344CB8AC3E}">
        <p14:creationId xmlns:p14="http://schemas.microsoft.com/office/powerpoint/2010/main" val="422500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90600"/>
            <a:ext cx="8686800" cy="3124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latin typeface="Times New Roman" pitchFamily="18" charset="0"/>
                <a:cs typeface="Times New Roman" pitchFamily="18" charset="0"/>
              </a:rPr>
              <a:t>   - Tuy nhiên, tôi với bà, chúng ta đang sống chung trong một ngôi nhà: trái đất. Trái đất đích thực là ngôi nhà của chúng ta. Những đứa con trong nhà phải thương yêu và có bổn phận giúp đỡ lẫn nhau. Tôi không thể rời khỏi Nha Trang này để sống ở nơi nào khác. Chỉ có ở đây, tâm hồn tôi mới được rộng mở, bình yên.</a:t>
            </a:r>
            <a:endParaRPr lang="en-US" sz="2800" dirty="0">
              <a:solidFill>
                <a:schemeClr val="tx1"/>
              </a:solidFill>
              <a:latin typeface="Times New Roman" pitchFamily="18" charset="0"/>
              <a:cs typeface="Times New Roman" pitchFamily="18" charset="0"/>
            </a:endParaRPr>
          </a:p>
        </p:txBody>
      </p:sp>
      <p:sp>
        <p:nvSpPr>
          <p:cNvPr id="2" name="TextBox 1"/>
          <p:cNvSpPr txBox="1"/>
          <p:nvPr/>
        </p:nvSpPr>
        <p:spPr>
          <a:xfrm>
            <a:off x="2286000" y="304800"/>
            <a:ext cx="4343400" cy="584775"/>
          </a:xfrm>
          <a:prstGeom prst="rect">
            <a:avLst/>
          </a:prstGeom>
          <a:noFill/>
        </p:spPr>
        <p:txBody>
          <a:bodyPr wrap="square" rtlCol="0">
            <a:spAutoFit/>
          </a:bodyPr>
          <a:lstStyle/>
          <a:p>
            <a:r>
              <a:rPr lang="en-US" sz="3200" smtClean="0">
                <a:latin typeface="Times New Roman" pitchFamily="18" charset="0"/>
                <a:cs typeface="Times New Roman" pitchFamily="18" charset="0"/>
              </a:rPr>
              <a:t>Bác sĩ Y - éc - xanh</a:t>
            </a:r>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427958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833735"/>
            <a:ext cx="8305800" cy="461665"/>
          </a:xfrm>
          <a:prstGeom prst="rect">
            <a:avLst/>
          </a:prstGeom>
          <a:noFill/>
        </p:spPr>
        <p:txBody>
          <a:bodyPr wrap="square" rtlCol="0">
            <a:spAutoFit/>
          </a:bodyPr>
          <a:lstStyle/>
          <a:p>
            <a:pPr lvl="0"/>
            <a:r>
              <a:rPr lang="en-US" sz="2400" smtClean="0">
                <a:latin typeface="Times New Roman" pitchFamily="18" charset="0"/>
                <a:cs typeface="Times New Roman" pitchFamily="18" charset="0"/>
              </a:rPr>
              <a:t>Vì sao bác sĩ Y-éc-xanh là người Pháp nhưng lại ở Nha Trang ?</a:t>
            </a:r>
          </a:p>
        </p:txBody>
      </p:sp>
      <p:sp>
        <p:nvSpPr>
          <p:cNvPr id="3" name="TextBox 2"/>
          <p:cNvSpPr txBox="1"/>
          <p:nvPr/>
        </p:nvSpPr>
        <p:spPr>
          <a:xfrm>
            <a:off x="609600" y="1466671"/>
            <a:ext cx="8001000" cy="1200329"/>
          </a:xfrm>
          <a:prstGeom prst="rect">
            <a:avLst/>
          </a:prstGeom>
          <a:noFill/>
        </p:spPr>
        <p:txBody>
          <a:bodyPr wrap="square" rtlCol="0">
            <a:spAutoFit/>
          </a:bodyPr>
          <a:lstStyle/>
          <a:p>
            <a:r>
              <a:rPr lang="en-US" sz="2400" smtClean="0">
                <a:solidFill>
                  <a:srgbClr val="FF0000"/>
                </a:solidFill>
                <a:latin typeface="Times New Roman" pitchFamily="18" charset="0"/>
                <a:cs typeface="Times New Roman" pitchFamily="18" charset="0"/>
              </a:rPr>
              <a:t>Vì ông coi trái </a:t>
            </a:r>
            <a:r>
              <a:rPr lang="vi-VN" sz="2400" smtClean="0">
                <a:solidFill>
                  <a:srgbClr val="FF0000"/>
                </a:solidFill>
                <a:latin typeface="Times New Roman" pitchFamily="18" charset="0"/>
                <a:cs typeface="Times New Roman" pitchFamily="18" charset="0"/>
              </a:rPr>
              <a:t>đất</a:t>
            </a:r>
            <a:r>
              <a:rPr lang="en-US" sz="2400" smtClean="0">
                <a:solidFill>
                  <a:srgbClr val="FF0000"/>
                </a:solidFill>
                <a:latin typeface="Times New Roman" pitchFamily="18" charset="0"/>
                <a:cs typeface="Times New Roman" pitchFamily="18" charset="0"/>
              </a:rPr>
              <a:t> này là ngôi nhà chung. Những </a:t>
            </a:r>
            <a:r>
              <a:rPr lang="vi-VN" sz="2400" smtClean="0">
                <a:solidFill>
                  <a:srgbClr val="FF0000"/>
                </a:solidFill>
                <a:latin typeface="Times New Roman" pitchFamily="18" charset="0"/>
                <a:cs typeface="Times New Roman" pitchFamily="18" charset="0"/>
              </a:rPr>
              <a:t>đư</a:t>
            </a:r>
            <a:r>
              <a:rPr lang="en-US" sz="2400" smtClean="0">
                <a:solidFill>
                  <a:srgbClr val="FF0000"/>
                </a:solidFill>
                <a:latin typeface="Times New Roman" pitchFamily="18" charset="0"/>
                <a:cs typeface="Times New Roman" pitchFamily="18" charset="0"/>
              </a:rPr>
              <a:t>a con trong nhà phải biết th</a:t>
            </a:r>
            <a:r>
              <a:rPr lang="vi-VN" sz="2400" smtClean="0">
                <a:solidFill>
                  <a:srgbClr val="FF0000"/>
                </a:solidFill>
                <a:latin typeface="Times New Roman" pitchFamily="18" charset="0"/>
                <a:cs typeface="Times New Roman" pitchFamily="18" charset="0"/>
              </a:rPr>
              <a:t>ươn</a:t>
            </a:r>
            <a:r>
              <a:rPr lang="en-US" sz="2400" smtClean="0">
                <a:solidFill>
                  <a:srgbClr val="FF0000"/>
                </a:solidFill>
                <a:latin typeface="Times New Roman" pitchFamily="18" charset="0"/>
                <a:cs typeface="Times New Roman" pitchFamily="18" charset="0"/>
              </a:rPr>
              <a:t>g yêu, giúp </a:t>
            </a:r>
            <a:r>
              <a:rPr lang="vi-VN" sz="2400" smtClean="0">
                <a:solidFill>
                  <a:srgbClr val="FF0000"/>
                </a:solidFill>
                <a:latin typeface="Times New Roman" pitchFamily="18" charset="0"/>
                <a:cs typeface="Times New Roman" pitchFamily="18" charset="0"/>
              </a:rPr>
              <a:t>đỡ</a:t>
            </a:r>
            <a:r>
              <a:rPr lang="en-US" sz="2400" smtClean="0">
                <a:solidFill>
                  <a:srgbClr val="FF0000"/>
                </a:solidFill>
                <a:latin typeface="Times New Roman" pitchFamily="18" charset="0"/>
                <a:cs typeface="Times New Roman" pitchFamily="18" charset="0"/>
              </a:rPr>
              <a:t> lần nhau. Ông quyết </a:t>
            </a:r>
            <a:r>
              <a:rPr lang="vi-VN" sz="2400" smtClean="0">
                <a:solidFill>
                  <a:srgbClr val="FF0000"/>
                </a:solidFill>
                <a:latin typeface="Times New Roman" pitchFamily="18" charset="0"/>
                <a:cs typeface="Times New Roman" pitchFamily="18" charset="0"/>
              </a:rPr>
              <a:t>định</a:t>
            </a:r>
            <a:r>
              <a:rPr lang="en-US" sz="2400" smtClean="0">
                <a:solidFill>
                  <a:srgbClr val="FF0000"/>
                </a:solidFill>
                <a:latin typeface="Times New Roman" pitchFamily="18" charset="0"/>
                <a:cs typeface="Times New Roman" pitchFamily="18" charset="0"/>
              </a:rPr>
              <a:t> ở lại Nha Trang </a:t>
            </a:r>
            <a:r>
              <a:rPr lang="vi-VN" sz="2400" smtClean="0">
                <a:solidFill>
                  <a:srgbClr val="FF0000"/>
                </a:solidFill>
                <a:latin typeface="Times New Roman" pitchFamily="18" charset="0"/>
                <a:cs typeface="Times New Roman" pitchFamily="18" charset="0"/>
              </a:rPr>
              <a:t>để</a:t>
            </a:r>
            <a:r>
              <a:rPr lang="en-US" sz="2400" smtClean="0">
                <a:solidFill>
                  <a:srgbClr val="FF0000"/>
                </a:solidFill>
                <a:latin typeface="Times New Roman" pitchFamily="18" charset="0"/>
                <a:cs typeface="Times New Roman" pitchFamily="18" charset="0"/>
              </a:rPr>
              <a:t> nghiên cứu những bệnh nhiệt </a:t>
            </a:r>
            <a:r>
              <a:rPr lang="vi-VN" sz="2400" smtClean="0">
                <a:solidFill>
                  <a:srgbClr val="FF0000"/>
                </a:solidFill>
                <a:latin typeface="Times New Roman" pitchFamily="18" charset="0"/>
                <a:cs typeface="Times New Roman" pitchFamily="18" charset="0"/>
              </a:rPr>
              <a:t>đới</a:t>
            </a:r>
            <a:r>
              <a:rPr lang="en-US" sz="2400" smtClean="0">
                <a:solidFill>
                  <a:srgbClr val="FF0000"/>
                </a:solidFill>
                <a:latin typeface="Times New Roman" pitchFamily="18" charset="0"/>
                <a:cs typeface="Times New Roman" pitchFamily="18" charset="0"/>
              </a:rPr>
              <a:t>.</a:t>
            </a:r>
            <a:endParaRPr lang="en-US" sz="2400">
              <a:solidFill>
                <a:srgbClr val="FF0000"/>
              </a:solidFill>
              <a:latin typeface="Times New Roman" pitchFamily="18" charset="0"/>
              <a:cs typeface="Times New Roman" pitchFamily="18" charset="0"/>
            </a:endParaRPr>
          </a:p>
        </p:txBody>
      </p:sp>
      <p:sp>
        <p:nvSpPr>
          <p:cNvPr id="4" name="TextBox 3"/>
          <p:cNvSpPr txBox="1"/>
          <p:nvPr/>
        </p:nvSpPr>
        <p:spPr>
          <a:xfrm>
            <a:off x="685800" y="2814935"/>
            <a:ext cx="6934200" cy="461665"/>
          </a:xfrm>
          <a:prstGeom prst="rect">
            <a:avLst/>
          </a:prstGeom>
          <a:noFill/>
        </p:spPr>
        <p:txBody>
          <a:bodyPr wrap="square" rtlCol="0">
            <a:spAutoFit/>
          </a:bodyPr>
          <a:lstStyle/>
          <a:p>
            <a:r>
              <a:rPr lang="en-US" sz="2400" smtClean="0">
                <a:latin typeface="Times New Roman" pitchFamily="18" charset="0"/>
                <a:cs typeface="Times New Roman" pitchFamily="18" charset="0"/>
              </a:rPr>
              <a:t>Bài chính tả có mấy câu?</a:t>
            </a:r>
            <a:endParaRPr lang="en-US" sz="2400">
              <a:latin typeface="Times New Roman" pitchFamily="18" charset="0"/>
              <a:cs typeface="Times New Roman" pitchFamily="18" charset="0"/>
            </a:endParaRPr>
          </a:p>
        </p:txBody>
      </p:sp>
      <p:sp>
        <p:nvSpPr>
          <p:cNvPr id="5" name="TextBox 4"/>
          <p:cNvSpPr txBox="1"/>
          <p:nvPr/>
        </p:nvSpPr>
        <p:spPr>
          <a:xfrm>
            <a:off x="685800" y="3352800"/>
            <a:ext cx="6858000" cy="461665"/>
          </a:xfrm>
          <a:prstGeom prst="rect">
            <a:avLst/>
          </a:prstGeom>
          <a:noFill/>
        </p:spPr>
        <p:txBody>
          <a:bodyPr wrap="square" rtlCol="0">
            <a:spAutoFit/>
          </a:bodyPr>
          <a:lstStyle/>
          <a:p>
            <a:r>
              <a:rPr lang="en-US" sz="2400" smtClean="0">
                <a:solidFill>
                  <a:srgbClr val="FF0000"/>
                </a:solidFill>
                <a:latin typeface="Times New Roman" pitchFamily="18" charset="0"/>
                <a:cs typeface="Times New Roman" pitchFamily="18" charset="0"/>
              </a:rPr>
              <a:t>Bài chính tả có 5 câu.</a:t>
            </a:r>
            <a:endParaRPr lang="en-US" sz="2400">
              <a:solidFill>
                <a:srgbClr val="FF0000"/>
              </a:solidFill>
              <a:latin typeface="Times New Roman" pitchFamily="18" charset="0"/>
              <a:cs typeface="Times New Roman" pitchFamily="18" charset="0"/>
            </a:endParaRPr>
          </a:p>
        </p:txBody>
      </p:sp>
      <p:sp>
        <p:nvSpPr>
          <p:cNvPr id="6" name="TextBox 5"/>
          <p:cNvSpPr txBox="1"/>
          <p:nvPr/>
        </p:nvSpPr>
        <p:spPr>
          <a:xfrm>
            <a:off x="685800" y="3810000"/>
            <a:ext cx="7467600" cy="461665"/>
          </a:xfrm>
          <a:prstGeom prst="rect">
            <a:avLst/>
          </a:prstGeom>
          <a:noFill/>
        </p:spPr>
        <p:txBody>
          <a:bodyPr wrap="square" rtlCol="0">
            <a:spAutoFit/>
          </a:bodyPr>
          <a:lstStyle/>
          <a:p>
            <a:r>
              <a:rPr lang="en-US" sz="2400" smtClean="0">
                <a:latin typeface="Times New Roman" pitchFamily="18" charset="0"/>
                <a:cs typeface="Times New Roman" pitchFamily="18" charset="0"/>
              </a:rPr>
              <a:t>Những chữ nào trong bài chính tả </a:t>
            </a:r>
            <a:r>
              <a:rPr lang="vi-VN" sz="2400" smtClean="0">
                <a:latin typeface="Times New Roman" pitchFamily="18" charset="0"/>
                <a:cs typeface="Times New Roman" pitchFamily="18" charset="0"/>
              </a:rPr>
              <a:t>được</a:t>
            </a:r>
            <a:r>
              <a:rPr lang="en-US" sz="2400" smtClean="0">
                <a:latin typeface="Times New Roman" pitchFamily="18" charset="0"/>
                <a:cs typeface="Times New Roman" pitchFamily="18" charset="0"/>
              </a:rPr>
              <a:t> viết hoa</a:t>
            </a: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Vì sao?</a:t>
            </a:r>
            <a:endParaRPr lang="en-US" sz="2400">
              <a:latin typeface="Times New Roman" pitchFamily="18" charset="0"/>
              <a:cs typeface="Times New Roman" pitchFamily="18" charset="0"/>
            </a:endParaRPr>
          </a:p>
        </p:txBody>
      </p:sp>
      <p:sp>
        <p:nvSpPr>
          <p:cNvPr id="7" name="TextBox 6"/>
          <p:cNvSpPr txBox="1"/>
          <p:nvPr/>
        </p:nvSpPr>
        <p:spPr>
          <a:xfrm>
            <a:off x="762000" y="4343400"/>
            <a:ext cx="7696200" cy="830997"/>
          </a:xfrm>
          <a:prstGeom prst="rect">
            <a:avLst/>
          </a:prstGeom>
          <a:noFill/>
        </p:spPr>
        <p:txBody>
          <a:bodyPr wrap="square" rtlCol="0">
            <a:spAutoFit/>
          </a:bodyPr>
          <a:lstStyle/>
          <a:p>
            <a:r>
              <a:rPr lang="en-US" sz="2400">
                <a:solidFill>
                  <a:srgbClr val="FF0000"/>
                </a:solidFill>
                <a:latin typeface="Times New Roman" pitchFamily="18" charset="0"/>
                <a:cs typeface="Times New Roman" pitchFamily="18" charset="0"/>
              </a:rPr>
              <a:t>Tuy, Trái, Những, Tôi, Nha Trang, Chỉ. </a:t>
            </a:r>
            <a:r>
              <a:rPr lang="en-US" sz="2400" smtClean="0">
                <a:solidFill>
                  <a:srgbClr val="FF0000"/>
                </a:solidFill>
                <a:latin typeface="Times New Roman" pitchFamily="18" charset="0"/>
                <a:cs typeface="Times New Roman" pitchFamily="18" charset="0"/>
              </a:rPr>
              <a:t>Vì </a:t>
            </a:r>
            <a:r>
              <a:rPr lang="vi-VN" sz="2400" smtClean="0">
                <a:solidFill>
                  <a:srgbClr val="FF0000"/>
                </a:solidFill>
                <a:latin typeface="Times New Roman" pitchFamily="18" charset="0"/>
                <a:cs typeface="Times New Roman" pitchFamily="18" charset="0"/>
              </a:rPr>
              <a:t>đó</a:t>
            </a:r>
            <a:r>
              <a:rPr lang="en-US" sz="2400">
                <a:solidFill>
                  <a:srgbClr val="FF0000"/>
                </a:solidFill>
                <a:latin typeface="Times New Roman" pitchFamily="18" charset="0"/>
                <a:cs typeface="Times New Roman" pitchFamily="18" charset="0"/>
              </a:rPr>
              <a:t> là những </a:t>
            </a:r>
            <a:r>
              <a:rPr lang="en-US" sz="2400" smtClean="0">
                <a:solidFill>
                  <a:srgbClr val="FF0000"/>
                </a:solidFill>
                <a:latin typeface="Times New Roman" pitchFamily="18" charset="0"/>
                <a:cs typeface="Times New Roman" pitchFamily="18" charset="0"/>
              </a:rPr>
              <a:t>chữ </a:t>
            </a:r>
            <a:r>
              <a:rPr lang="vi-VN" sz="2400" smtClean="0">
                <a:solidFill>
                  <a:srgbClr val="FF0000"/>
                </a:solidFill>
                <a:latin typeface="Times New Roman" pitchFamily="18" charset="0"/>
                <a:cs typeface="Times New Roman" pitchFamily="18" charset="0"/>
              </a:rPr>
              <a:t>đầu</a:t>
            </a:r>
            <a:r>
              <a:rPr lang="en-US" sz="2400">
                <a:solidFill>
                  <a:srgbClr val="FF0000"/>
                </a:solidFill>
                <a:latin typeface="Times New Roman" pitchFamily="18" charset="0"/>
                <a:cs typeface="Times New Roman" pitchFamily="18" charset="0"/>
              </a:rPr>
              <a:t> câu và tên </a:t>
            </a:r>
            <a:r>
              <a:rPr lang="en-US" sz="2400" smtClean="0">
                <a:solidFill>
                  <a:srgbClr val="FF0000"/>
                </a:solidFill>
                <a:latin typeface="Times New Roman" pitchFamily="18" charset="0"/>
                <a:cs typeface="Times New Roman" pitchFamily="18" charset="0"/>
              </a:rPr>
              <a:t>riêng.</a:t>
            </a:r>
            <a:endParaRPr lang="en-US" sz="24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5413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52400"/>
            <a:ext cx="8763000" cy="4131900"/>
          </a:xfrm>
          <a:prstGeom prst="rect">
            <a:avLst/>
          </a:prstGeom>
          <a:noFill/>
        </p:spPr>
        <p:txBody>
          <a:bodyPr wrap="square" rtlCol="0">
            <a:spAutoFit/>
          </a:bodyPr>
          <a:lstStyle/>
          <a:p>
            <a:pPr algn="ctr"/>
            <a:endParaRPr lang="en-US" sz="1050" b="1" dirty="0" smtClean="0">
              <a:solidFill>
                <a:srgbClr val="FF0000"/>
              </a:solidFill>
              <a:latin typeface="Times New Roman" pitchFamily="18" charset="0"/>
              <a:cs typeface="Times New Roman" pitchFamily="18" charset="0"/>
            </a:endParaRPr>
          </a:p>
          <a:p>
            <a:r>
              <a:rPr lang="en-US" sz="3200" b="1" u="sng" dirty="0" smtClean="0">
                <a:latin typeface="Times New Roman" pitchFamily="18" charset="0"/>
                <a:cs typeface="Times New Roman" pitchFamily="18" charset="0"/>
              </a:rPr>
              <a:t>3. Hướng dẫn làm bài tập chính tả:</a:t>
            </a:r>
          </a:p>
          <a:p>
            <a:endParaRPr lang="en-US" sz="3200" b="1" u="sng" dirty="0" smtClean="0">
              <a:latin typeface="Times New Roman" pitchFamily="18" charset="0"/>
              <a:cs typeface="Times New Roman" pitchFamily="18" charset="0"/>
            </a:endParaRPr>
          </a:p>
          <a:p>
            <a:r>
              <a:rPr lang="en-US" sz="2800" b="1" u="sng" dirty="0" smtClean="0">
                <a:latin typeface="Times New Roman" pitchFamily="18" charset="0"/>
                <a:cs typeface="Times New Roman" pitchFamily="18" charset="0"/>
              </a:rPr>
              <a:t>Bài tập 2</a:t>
            </a:r>
            <a:r>
              <a:rPr lang="en-US" sz="2800" b="1" dirty="0" smtClean="0">
                <a:latin typeface="Times New Roman" pitchFamily="18" charset="0"/>
                <a:cs typeface="Times New Roman" pitchFamily="18" charset="0"/>
              </a:rPr>
              <a:t>:a) Điền vào chỗ trống </a:t>
            </a:r>
            <a:r>
              <a:rPr lang="en-US" sz="2800" b="1" smtClean="0">
                <a:latin typeface="Times New Roman" pitchFamily="18" charset="0"/>
                <a:cs typeface="Times New Roman" pitchFamily="18" charset="0"/>
              </a:rPr>
              <a:t>r, d </a:t>
            </a:r>
            <a:r>
              <a:rPr lang="en-US" sz="2800" b="1" dirty="0" smtClean="0">
                <a:latin typeface="Times New Roman" pitchFamily="18" charset="0"/>
                <a:cs typeface="Times New Roman" pitchFamily="18" charset="0"/>
              </a:rPr>
              <a:t>hay gi?Giải câu đố.</a:t>
            </a:r>
          </a:p>
          <a:p>
            <a:pPr indent="465138" algn="ctr"/>
            <a:r>
              <a:rPr lang="en-US" sz="2800" dirty="0" smtClean="0">
                <a:latin typeface="Times New Roman" pitchFamily="18" charset="0"/>
                <a:cs typeface="Times New Roman" pitchFamily="18" charset="0"/>
              </a:rPr>
              <a:t>         ...áng hình không thấy, chỉ nghe</a:t>
            </a:r>
          </a:p>
          <a:p>
            <a:pPr indent="465138" algn="ctr"/>
            <a:r>
              <a:rPr lang="en-US" sz="2800" dirty="0" smtClean="0">
                <a:latin typeface="Times New Roman" pitchFamily="18" charset="0"/>
                <a:cs typeface="Times New Roman" pitchFamily="18" charset="0"/>
              </a:rPr>
              <a:t>Chỉ nghe xào xạc vo ve trên cành</a:t>
            </a:r>
          </a:p>
          <a:p>
            <a:pPr indent="465138" algn="ctr"/>
            <a:r>
              <a:rPr lang="en-US" sz="2800" dirty="0" smtClean="0">
                <a:latin typeface="Times New Roman" pitchFamily="18" charset="0"/>
                <a:cs typeface="Times New Roman" pitchFamily="18" charset="0"/>
              </a:rPr>
              <a:t>Vừa ào ào giữa ...ừng xanh</a:t>
            </a:r>
          </a:p>
          <a:p>
            <a:pPr indent="465138" algn="ctr"/>
            <a:r>
              <a:rPr lang="en-US" sz="2800" dirty="0" smtClean="0">
                <a:latin typeface="Times New Roman" pitchFamily="18" charset="0"/>
                <a:cs typeface="Times New Roman" pitchFamily="18" charset="0"/>
              </a:rPr>
              <a:t>     Đã về bên cửa ...ung mành leng keng</a:t>
            </a:r>
          </a:p>
          <a:p>
            <a:pPr indent="465138" algn="ctr"/>
            <a:r>
              <a:rPr lang="en-US" sz="2400" dirty="0" smtClean="0">
                <a:latin typeface="Times New Roman" pitchFamily="18" charset="0"/>
                <a:cs typeface="Times New Roman" pitchFamily="18" charset="0"/>
              </a:rPr>
              <a:t>                                                                (Là gì ?)</a:t>
            </a:r>
          </a:p>
          <a:p>
            <a:pPr indent="465138" algn="ctr"/>
            <a:r>
              <a:rPr lang="en-US" sz="2400" dirty="0" smtClean="0">
                <a:latin typeface="Times New Roman" pitchFamily="18" charset="0"/>
                <a:cs typeface="Times New Roman" pitchFamily="18" charset="0"/>
              </a:rPr>
              <a:t>                                                             Trần Liên Nguyễn</a:t>
            </a:r>
          </a:p>
        </p:txBody>
      </p:sp>
      <p:sp>
        <p:nvSpPr>
          <p:cNvPr id="2" name="TextBox 1"/>
          <p:cNvSpPr txBox="1"/>
          <p:nvPr/>
        </p:nvSpPr>
        <p:spPr>
          <a:xfrm>
            <a:off x="2667000" y="1676400"/>
            <a:ext cx="457200" cy="523220"/>
          </a:xfrm>
          <a:prstGeom prst="rect">
            <a:avLst/>
          </a:prstGeom>
          <a:noFill/>
        </p:spPr>
        <p:txBody>
          <a:bodyPr wrap="square" rtlCol="0">
            <a:spAutoFit/>
          </a:bodyPr>
          <a:lstStyle/>
          <a:p>
            <a:r>
              <a:rPr lang="en-US" sz="2800" smtClean="0">
                <a:solidFill>
                  <a:srgbClr val="FF0000"/>
                </a:solidFill>
                <a:latin typeface="Times New Roman" pitchFamily="18" charset="0"/>
                <a:cs typeface="Times New Roman" pitchFamily="18" charset="0"/>
              </a:rPr>
              <a:t>D</a:t>
            </a:r>
            <a:endParaRPr lang="en-US" sz="2800">
              <a:solidFill>
                <a:srgbClr val="FF0000"/>
              </a:solidFill>
              <a:latin typeface="Times New Roman" pitchFamily="18" charset="0"/>
              <a:cs typeface="Times New Roman" pitchFamily="18" charset="0"/>
            </a:endParaRPr>
          </a:p>
        </p:txBody>
      </p:sp>
      <p:sp>
        <p:nvSpPr>
          <p:cNvPr id="3" name="TextBox 2"/>
          <p:cNvSpPr txBox="1"/>
          <p:nvPr/>
        </p:nvSpPr>
        <p:spPr>
          <a:xfrm>
            <a:off x="4953000" y="2524780"/>
            <a:ext cx="533400" cy="523220"/>
          </a:xfrm>
          <a:prstGeom prst="rect">
            <a:avLst/>
          </a:prstGeom>
          <a:noFill/>
        </p:spPr>
        <p:txBody>
          <a:bodyPr wrap="square" rtlCol="0">
            <a:spAutoFit/>
          </a:bodyPr>
          <a:lstStyle/>
          <a:p>
            <a:r>
              <a:rPr lang="en-US" sz="2800">
                <a:solidFill>
                  <a:srgbClr val="FF0000"/>
                </a:solidFill>
                <a:latin typeface="Times New Roman" pitchFamily="18" charset="0"/>
                <a:cs typeface="Times New Roman" pitchFamily="18" charset="0"/>
              </a:rPr>
              <a:t>r</a:t>
            </a:r>
          </a:p>
        </p:txBody>
      </p:sp>
      <p:sp>
        <p:nvSpPr>
          <p:cNvPr id="4" name="TextBox 3"/>
          <p:cNvSpPr txBox="1"/>
          <p:nvPr/>
        </p:nvSpPr>
        <p:spPr>
          <a:xfrm>
            <a:off x="4343400" y="2971800"/>
            <a:ext cx="762000" cy="523220"/>
          </a:xfrm>
          <a:prstGeom prst="rect">
            <a:avLst/>
          </a:prstGeom>
          <a:noFill/>
        </p:spPr>
        <p:txBody>
          <a:bodyPr wrap="square" rtlCol="0">
            <a:spAutoFit/>
          </a:bodyPr>
          <a:lstStyle/>
          <a:p>
            <a:r>
              <a:rPr lang="en-US" sz="2800" smtClean="0">
                <a:solidFill>
                  <a:srgbClr val="FF0000"/>
                </a:solidFill>
                <a:latin typeface="Times New Roman" pitchFamily="18" charset="0"/>
                <a:cs typeface="Times New Roman" pitchFamily="18" charset="0"/>
              </a:rPr>
              <a:t>r</a:t>
            </a:r>
            <a:endParaRPr lang="en-US" sz="28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3993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04800"/>
            <a:ext cx="9144000" cy="1338828"/>
          </a:xfrm>
          <a:prstGeom prst="rect">
            <a:avLst/>
          </a:prstGeom>
          <a:noFill/>
        </p:spPr>
        <p:txBody>
          <a:bodyPr wrap="square" rtlCol="0">
            <a:spAutoFit/>
          </a:bodyPr>
          <a:lstStyle/>
          <a:p>
            <a:pPr algn="ctr"/>
            <a:endParaRPr lang="en-US" sz="1050" b="1" dirty="0" smtClean="0">
              <a:solidFill>
                <a:srgbClr val="FF0000"/>
              </a:solidFill>
              <a:latin typeface="Times New Roman" pitchFamily="18" charset="0"/>
              <a:cs typeface="Times New Roman" pitchFamily="18" charset="0"/>
            </a:endParaRPr>
          </a:p>
          <a:p>
            <a:pPr indent="465138"/>
            <a:endParaRPr lang="en-US" sz="1050" b="1" u="sng" dirty="0" smtClean="0">
              <a:latin typeface="Times New Roman" pitchFamily="18" charset="0"/>
              <a:cs typeface="Times New Roman" pitchFamily="18" charset="0"/>
            </a:endParaRPr>
          </a:p>
          <a:p>
            <a:pPr indent="465138"/>
            <a:r>
              <a:rPr lang="en-US" sz="2800" b="1" u="sng" dirty="0" smtClean="0">
                <a:latin typeface="Times New Roman" pitchFamily="18" charset="0"/>
                <a:cs typeface="Times New Roman" pitchFamily="18" charset="0"/>
              </a:rPr>
              <a:t>Bài 3</a:t>
            </a:r>
            <a:r>
              <a:rPr lang="en-US" sz="2800" b="1" dirty="0" smtClean="0">
                <a:latin typeface="Times New Roman" pitchFamily="18" charset="0"/>
                <a:cs typeface="Times New Roman" pitchFamily="18" charset="0"/>
              </a:rPr>
              <a:t>: Viết lời giải câu đó em vừa tìm được ở bài tập 2.</a:t>
            </a:r>
          </a:p>
          <a:p>
            <a:pPr indent="465138" algn="ctr"/>
            <a:r>
              <a:rPr lang="en-US" sz="3200" b="1" smtClean="0">
                <a:latin typeface="Times New Roman" pitchFamily="18" charset="0"/>
                <a:cs typeface="Times New Roman" pitchFamily="18" charset="0"/>
              </a:rPr>
              <a:t>                                         </a:t>
            </a:r>
            <a:endParaRPr lang="en-US" sz="3200" b="1" dirty="0" smtClean="0">
              <a:latin typeface="Times New Roman" pitchFamily="18" charset="0"/>
              <a:cs typeface="Times New Roman" pitchFamily="18" charset="0"/>
            </a:endParaRPr>
          </a:p>
        </p:txBody>
      </p:sp>
      <p:sp>
        <p:nvSpPr>
          <p:cNvPr id="3" name="TextBox 2"/>
          <p:cNvSpPr txBox="1"/>
          <p:nvPr/>
        </p:nvSpPr>
        <p:spPr>
          <a:xfrm>
            <a:off x="609600" y="1371600"/>
            <a:ext cx="3505200" cy="523220"/>
          </a:xfrm>
          <a:prstGeom prst="rect">
            <a:avLst/>
          </a:prstGeom>
          <a:noFill/>
        </p:spPr>
        <p:txBody>
          <a:bodyPr wrap="square" rtlCol="0">
            <a:spAutoFit/>
          </a:bodyPr>
          <a:lstStyle/>
          <a:p>
            <a:pPr indent="465138"/>
            <a:r>
              <a:rPr lang="en-US" sz="2800">
                <a:latin typeface="Times New Roman" pitchFamily="18" charset="0"/>
                <a:cs typeface="Times New Roman" pitchFamily="18" charset="0"/>
              </a:rPr>
              <a:t>Lời giải a là gió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59822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Nền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1" name="WordArt 7"/>
          <p:cNvSpPr>
            <a:spLocks noChangeArrowheads="1" noChangeShapeType="1" noTextEdit="1"/>
          </p:cNvSpPr>
          <p:nvPr/>
        </p:nvSpPr>
        <p:spPr bwMode="auto">
          <a:xfrm>
            <a:off x="2057400" y="2667000"/>
            <a:ext cx="4572000" cy="1047750"/>
          </a:xfrm>
          <a:prstGeom prst="rect">
            <a:avLst/>
          </a:prstGeom>
        </p:spPr>
        <p:txBody>
          <a:bodyPr wrap="none" fromWordArt="1">
            <a:prstTxWarp prst="textPlain">
              <a:avLst>
                <a:gd name="adj" fmla="val 50000"/>
              </a:avLst>
            </a:prstTxWarp>
          </a:bodyPr>
          <a:lstStyle/>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Cảm ơn các thầy cô !</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Tree>
    <p:extLst>
      <p:ext uri="{BB962C8B-B14F-4D97-AF65-F5344CB8AC3E}">
        <p14:creationId xmlns:p14="http://schemas.microsoft.com/office/powerpoint/2010/main" val="1298945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324</Words>
  <Application>Microsoft Office PowerPoint</Application>
  <PresentationFormat>On-screen Show (4:3)</PresentationFormat>
  <Paragraphs>36</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SKY</cp:lastModifiedBy>
  <cp:revision>6</cp:revision>
  <dcterms:created xsi:type="dcterms:W3CDTF">2016-08-17T11:05:25Z</dcterms:created>
  <dcterms:modified xsi:type="dcterms:W3CDTF">2021-03-02T11:48:03Z</dcterms:modified>
</cp:coreProperties>
</file>