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6" r:id="rId4"/>
    <p:sldId id="261" r:id="rId5"/>
    <p:sldId id="258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704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0E4C0-3C85-4EF5-AE90-C99483619FFC}" type="datetimeFigureOut">
              <a:rPr lang="vi-VN" smtClean="0"/>
              <a:pPr/>
              <a:t>02/03/2021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99F1C-FF19-4185-942B-269519E1445A}" type="slidenum">
              <a:rPr lang="vi-VN" smtClean="0"/>
              <a:pPr/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gif"/><Relationship Id="rId3" Type="http://schemas.openxmlformats.org/officeDocument/2006/relationships/oleObject" Target="../embeddings/oleObject1.bin"/><Relationship Id="rId7" Type="http://schemas.openxmlformats.org/officeDocument/2006/relationships/image" Target="../media/image4.gi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gif"/><Relationship Id="rId5" Type="http://schemas.openxmlformats.org/officeDocument/2006/relationships/image" Target="../media/image2.gif"/><Relationship Id="rId4" Type="http://schemas.openxmlformats.org/officeDocument/2006/relationships/image" Target="../media/image1.wmf"/><Relationship Id="rId9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6"/>
          <p:cNvSpPr txBox="1">
            <a:spLocks noChangeArrowheads="1"/>
          </p:cNvSpPr>
          <p:nvPr/>
        </p:nvSpPr>
        <p:spPr bwMode="auto">
          <a:xfrm>
            <a:off x="4381500" y="2952750"/>
            <a:ext cx="42291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>
              <a:latin typeface=".VnArial" pitchFamily="34" charset="0"/>
            </a:endParaRPr>
          </a:p>
        </p:txBody>
      </p:sp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657600" y="2209800"/>
          <a:ext cx="1524000" cy="779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lip" r:id="rId3" imgW="2191817" imgH="1424635" progId="">
                  <p:embed/>
                </p:oleObj>
              </mc:Choice>
              <mc:Fallback>
                <p:oleObj name="Clip" r:id="rId3" imgW="2191817" imgH="1424635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209800"/>
                        <a:ext cx="1524000" cy="779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53" name="Picture 25" descr="viet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5943600"/>
            <a:ext cx="604838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4" name="Group 31"/>
          <p:cNvGrpSpPr>
            <a:grpSpLocks/>
          </p:cNvGrpSpPr>
          <p:nvPr/>
        </p:nvGrpSpPr>
        <p:grpSpPr bwMode="auto">
          <a:xfrm>
            <a:off x="0" y="-38100"/>
            <a:ext cx="9164638" cy="6916738"/>
            <a:chOff x="0" y="-24"/>
            <a:chExt cx="5773" cy="4357"/>
          </a:xfrm>
        </p:grpSpPr>
        <p:pic>
          <p:nvPicPr>
            <p:cNvPr id="2064" name="Picture 32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4259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5" name="Picture 33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3576" y="2123"/>
              <a:ext cx="432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6" name="Picture 34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5400000" flipH="1" flipV="1">
              <a:off x="-2129" y="2142"/>
              <a:ext cx="4320" cy="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67" name="Picture 35" descr="N3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V="1">
              <a:off x="0" y="-24"/>
              <a:ext cx="5760" cy="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2" name="Rectangle 21"/>
          <p:cNvSpPr/>
          <p:nvPr/>
        </p:nvSpPr>
        <p:spPr bwMode="auto">
          <a:xfrm>
            <a:off x="0" y="5791200"/>
            <a:ext cx="8991600" cy="1066800"/>
          </a:xfrm>
          <a:prstGeom prst="rect">
            <a:avLst/>
          </a:prstGeom>
          <a:solidFill>
            <a:srgbClr val="00CC00">
              <a:alpha val="49000"/>
            </a:srgbClr>
          </a:solidFill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/>
          </a:p>
        </p:txBody>
      </p:sp>
      <p:pic>
        <p:nvPicPr>
          <p:cNvPr id="2056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105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7" name="Picture 4" descr="658285i82lzhnmvl"/>
          <p:cNvPicPr>
            <a:picLocks noChangeAspect="1" noChangeArrowheads="1" noCrop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562475"/>
            <a:ext cx="742950" cy="2295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9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68580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9" name="Picture 16" descr="4950262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8288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60" name="Picture 11" descr="F9849DCFA90C473196ECD16214E77005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28600" y="685800"/>
            <a:ext cx="1295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61" name="TextBox 29"/>
          <p:cNvSpPr txBox="1">
            <a:spLocks noChangeArrowheads="1"/>
          </p:cNvSpPr>
          <p:nvPr/>
        </p:nvSpPr>
        <p:spPr bwMode="auto">
          <a:xfrm>
            <a:off x="533400" y="304800"/>
            <a:ext cx="807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PHÒNG GIÁO DỤC &amp; ĐÀO TẠO 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QUẬN LONG BIÊN</a:t>
            </a:r>
            <a:endParaRPr lang="en-US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2" name="TextBox 29"/>
          <p:cNvSpPr txBox="1">
            <a:spLocks noChangeArrowheads="1"/>
          </p:cNvSpPr>
          <p:nvPr/>
        </p:nvSpPr>
        <p:spPr bwMode="auto">
          <a:xfrm>
            <a:off x="1524000" y="762000"/>
            <a:ext cx="6172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r>
              <a:rPr lang="en-US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TRƯỜNG TIỂU HỌC </a:t>
            </a:r>
            <a:r>
              <a:rPr lang="en-US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ĐOÀN KẾT</a:t>
            </a:r>
            <a:endParaRPr lang="en-US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63" name="Text Box 31"/>
          <p:cNvSpPr txBox="1">
            <a:spLocks noChangeArrowheads="1"/>
          </p:cNvSpPr>
          <p:nvPr/>
        </p:nvSpPr>
        <p:spPr bwMode="auto">
          <a:xfrm>
            <a:off x="2643188" y="3505200"/>
            <a:ext cx="311785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eaLnBrk="1" hangingPunct="1"/>
            <a:r>
              <a:rPr lang="en-US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MÔN: TOÁN 3</a:t>
            </a:r>
          </a:p>
        </p:txBody>
      </p:sp>
    </p:spTree>
    <p:extLst>
      <p:ext uri="{BB962C8B-B14F-4D97-AF65-F5344CB8AC3E}">
        <p14:creationId xmlns:p14="http://schemas.microsoft.com/office/powerpoint/2010/main" val="2426331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3"/>
          <p:cNvSpPr>
            <a:spLocks noChangeArrowheads="1"/>
          </p:cNvSpPr>
          <p:nvPr/>
        </p:nvSpPr>
        <p:spPr bwMode="auto">
          <a:xfrm>
            <a:off x="2514600" y="304800"/>
            <a:ext cx="4114800" cy="1219200"/>
          </a:xfrm>
          <a:prstGeom prst="star32">
            <a:avLst>
              <a:gd name="adj" fmla="val 37500"/>
            </a:avLst>
          </a:prstGeom>
          <a:gradFill rotWithShape="0">
            <a:gsLst>
              <a:gs pos="0">
                <a:srgbClr val="0000FF"/>
              </a:gs>
              <a:gs pos="50000">
                <a:srgbClr val="FFFF00"/>
              </a:gs>
              <a:gs pos="100000">
                <a:srgbClr val="0000F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Ôn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bài</a:t>
            </a:r>
            <a:r>
              <a:rPr lang="en-US" sz="2800" b="1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Arial" charset="0"/>
                <a:cs typeface="Arial" charset="0"/>
              </a:rPr>
              <a:t>cũ</a:t>
            </a:r>
            <a:endParaRPr lang="en-US" sz="2800" b="1" dirty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719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536" y="404664"/>
            <a:ext cx="835824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1.</a:t>
            </a:r>
            <a:r>
              <a:rPr lang="vi-VN" sz="2400" dirty="0">
                <a:latin typeface="+mj-lt"/>
              </a:rPr>
              <a:t> a) Viết số liền </a:t>
            </a:r>
            <a:r>
              <a:rPr lang="vi-VN" sz="2400" smtClean="0">
                <a:latin typeface="+mj-lt"/>
              </a:rPr>
              <a:t>trước </a:t>
            </a:r>
            <a:r>
              <a:rPr lang="vi-VN" sz="2400">
                <a:latin typeface="+mj-lt"/>
              </a:rPr>
              <a:t>của </a:t>
            </a:r>
            <a:r>
              <a:rPr lang="vi-VN" sz="2400" dirty="0" smtClean="0">
                <a:latin typeface="+mj-lt"/>
              </a:rPr>
              <a:t>mỗi số sau: 8270; 35 </a:t>
            </a:r>
            <a:r>
              <a:rPr lang="vi-VN" sz="2400" smtClean="0">
                <a:latin typeface="+mj-lt"/>
              </a:rPr>
              <a:t>461;10 000</a:t>
            </a:r>
          </a:p>
          <a:p>
            <a:r>
              <a:rPr lang="vi-VN" sz="2400" smtClean="0"/>
              <a:t>          </a:t>
            </a:r>
            <a:r>
              <a:rPr lang="vi-VN" sz="2400" smtClean="0">
                <a:latin typeface="+mj-lt"/>
              </a:rPr>
              <a:t>Số </a:t>
            </a:r>
            <a:r>
              <a:rPr lang="vi-VN" sz="2400">
                <a:latin typeface="+mj-lt"/>
              </a:rPr>
              <a:t>liền trước của số 8270 là số 8269</a:t>
            </a:r>
          </a:p>
          <a:p>
            <a:pPr marL="457200" indent="-457200"/>
            <a:r>
              <a:rPr lang="vi-VN" sz="2400">
                <a:latin typeface="+mj-lt"/>
              </a:rPr>
              <a:t>     </a:t>
            </a:r>
            <a:r>
              <a:rPr lang="vi-VN" sz="2400" smtClean="0">
                <a:latin typeface="+mj-lt"/>
              </a:rPr>
              <a:t>      Số </a:t>
            </a:r>
            <a:r>
              <a:rPr lang="vi-VN" sz="2400">
                <a:latin typeface="+mj-lt"/>
              </a:rPr>
              <a:t>liền trước của số 35 461 là số 35 460 </a:t>
            </a:r>
          </a:p>
          <a:p>
            <a:pPr marL="457200" indent="-457200"/>
            <a:r>
              <a:rPr lang="vi-VN" sz="2400">
                <a:latin typeface="+mj-lt"/>
              </a:rPr>
              <a:t>     </a:t>
            </a:r>
            <a:r>
              <a:rPr lang="vi-VN" sz="2400" smtClean="0">
                <a:latin typeface="+mj-lt"/>
              </a:rPr>
              <a:t>      Số </a:t>
            </a:r>
            <a:r>
              <a:rPr lang="vi-VN" sz="2400">
                <a:latin typeface="+mj-lt"/>
              </a:rPr>
              <a:t>liền trước của số 10 000 là số 9 999</a:t>
            </a:r>
          </a:p>
          <a:p>
            <a:endParaRPr lang="vi-VN" sz="2400" smtClean="0">
              <a:latin typeface="+mj-lt"/>
            </a:endParaRPr>
          </a:p>
          <a:p>
            <a:endParaRPr lang="vi-VN" sz="2400" dirty="0">
              <a:latin typeface="+mj-lt"/>
            </a:endParaRPr>
          </a:p>
          <a:p>
            <a:r>
              <a:rPr lang="vi-VN" sz="2400" dirty="0">
                <a:latin typeface="+mj-lt"/>
              </a:rPr>
              <a:t> </a:t>
            </a:r>
            <a:r>
              <a:rPr lang="vi-VN" sz="2400">
                <a:latin typeface="+mj-lt"/>
              </a:rPr>
              <a:t> </a:t>
            </a:r>
            <a:r>
              <a:rPr lang="vi-VN" sz="2400" smtClean="0">
                <a:latin typeface="+mj-lt"/>
              </a:rPr>
              <a:t>       b)Khoanh </a:t>
            </a:r>
            <a:r>
              <a:rPr lang="vi-VN" sz="2400" dirty="0" smtClean="0">
                <a:latin typeface="+mj-lt"/>
              </a:rPr>
              <a:t>vào chữ đặt trước số lớn nhất trong các số:</a:t>
            </a:r>
          </a:p>
          <a:p>
            <a:r>
              <a:rPr lang="vi-VN" sz="2400" smtClean="0">
                <a:latin typeface="+mj-lt"/>
              </a:rPr>
              <a:t>           42 </a:t>
            </a:r>
            <a:r>
              <a:rPr lang="vi-VN" sz="2400" dirty="0" smtClean="0">
                <a:latin typeface="+mj-lt"/>
              </a:rPr>
              <a:t>963; 44 158; 43 669; 44 202</a:t>
            </a:r>
          </a:p>
          <a:p>
            <a:r>
              <a:rPr lang="vi-VN" sz="2400" dirty="0" smtClean="0">
                <a:latin typeface="+mj-lt"/>
              </a:rPr>
              <a:t>             A.</a:t>
            </a:r>
            <a:r>
              <a:rPr lang="vi-VN" sz="2400" dirty="0" smtClean="0"/>
              <a:t> </a:t>
            </a:r>
            <a:r>
              <a:rPr lang="vi-VN" sz="2400" dirty="0" smtClean="0">
                <a:latin typeface="+mj-lt"/>
              </a:rPr>
              <a:t>42 963                         C. 43 669</a:t>
            </a:r>
          </a:p>
          <a:p>
            <a:r>
              <a:rPr lang="vi-VN" sz="2400" dirty="0" smtClean="0">
                <a:latin typeface="+mj-lt"/>
              </a:rPr>
              <a:t>             B. 44 158                         D. 44 202</a:t>
            </a:r>
            <a:endParaRPr lang="vi-VN" sz="2400" dirty="0">
              <a:latin typeface="+mj-lt"/>
            </a:endParaRPr>
          </a:p>
          <a:p>
            <a:endParaRPr lang="vi-VN" dirty="0"/>
          </a:p>
        </p:txBody>
      </p:sp>
      <p:sp>
        <p:nvSpPr>
          <p:cNvPr id="2" name="Oval 1"/>
          <p:cNvSpPr/>
          <p:nvPr/>
        </p:nvSpPr>
        <p:spPr>
          <a:xfrm>
            <a:off x="4427984" y="3645024"/>
            <a:ext cx="501397" cy="504056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>
                <a:solidFill>
                  <a:schemeClr val="tx1"/>
                </a:solidFill>
                <a:latin typeface="+mj-lt"/>
              </a:rPr>
              <a:t>D</a:t>
            </a:r>
            <a:endParaRPr lang="en-US" sz="2400">
              <a:solidFill>
                <a:schemeClr val="tx1"/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642918"/>
            <a:ext cx="792961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2. Đặt tính rồi tính</a:t>
            </a:r>
            <a:endParaRPr lang="vi-VN" sz="2400" dirty="0">
              <a:latin typeface="+mj-lt"/>
            </a:endParaRPr>
          </a:p>
          <a:p>
            <a:r>
              <a:rPr lang="vi-VN" sz="2400" dirty="0" smtClean="0">
                <a:latin typeface="+mj-lt"/>
              </a:rPr>
              <a:t>8129 </a:t>
            </a:r>
            <a:r>
              <a:rPr lang="vi-VN" sz="2400" dirty="0">
                <a:latin typeface="+mj-lt"/>
              </a:rPr>
              <a:t>+ </a:t>
            </a:r>
            <a:r>
              <a:rPr lang="vi-VN" sz="2400" dirty="0" smtClean="0">
                <a:latin typeface="+mj-lt"/>
              </a:rPr>
              <a:t>5936 ;    49154 </a:t>
            </a:r>
            <a:r>
              <a:rPr lang="vi-VN" sz="2400" dirty="0">
                <a:latin typeface="+mj-lt"/>
              </a:rPr>
              <a:t>– </a:t>
            </a:r>
            <a:r>
              <a:rPr lang="vi-VN" sz="2400" dirty="0" smtClean="0">
                <a:latin typeface="+mj-lt"/>
              </a:rPr>
              <a:t>3728;</a:t>
            </a:r>
            <a:r>
              <a:rPr lang="vi-VN" sz="2400" dirty="0">
                <a:latin typeface="+mj-lt"/>
              </a:rPr>
              <a:t>     </a:t>
            </a:r>
            <a:r>
              <a:rPr lang="vi-VN" sz="2400" dirty="0" smtClean="0">
                <a:latin typeface="+mj-lt"/>
              </a:rPr>
              <a:t>4605 </a:t>
            </a:r>
            <a:r>
              <a:rPr lang="vi-VN" sz="2400" dirty="0">
                <a:latin typeface="+mj-lt"/>
              </a:rPr>
              <a:t>x </a:t>
            </a:r>
            <a:r>
              <a:rPr lang="vi-VN" sz="2400" dirty="0" smtClean="0">
                <a:latin typeface="+mj-lt"/>
              </a:rPr>
              <a:t>4;        2918 </a:t>
            </a:r>
            <a:r>
              <a:rPr lang="vi-VN" sz="2400" dirty="0">
                <a:latin typeface="+mj-lt"/>
              </a:rPr>
              <a:t>: </a:t>
            </a:r>
            <a:r>
              <a:rPr lang="vi-VN" sz="2400" dirty="0" smtClean="0">
                <a:latin typeface="+mj-lt"/>
              </a:rPr>
              <a:t>9</a:t>
            </a:r>
            <a:endParaRPr lang="vi-VN" sz="2400" dirty="0">
              <a:latin typeface="+mj-lt"/>
            </a:endParaRPr>
          </a:p>
          <a:p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642910" y="2500306"/>
            <a:ext cx="121444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  8129</a:t>
            </a:r>
          </a:p>
          <a:p>
            <a:r>
              <a:rPr lang="vi-VN" sz="2800" dirty="0" smtClean="0">
                <a:latin typeface="+mj-lt"/>
              </a:rPr>
              <a:t>  5936</a:t>
            </a:r>
          </a:p>
          <a:p>
            <a:r>
              <a:rPr lang="vi-VN" sz="2800" dirty="0" smtClean="0">
                <a:latin typeface="+mj-lt"/>
              </a:rPr>
              <a:t>14065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28860" y="2500306"/>
            <a:ext cx="121444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49154                                 </a:t>
            </a:r>
          </a:p>
          <a:p>
            <a:r>
              <a:rPr lang="vi-VN" sz="2800" dirty="0" smtClean="0">
                <a:latin typeface="+mj-lt"/>
              </a:rPr>
              <a:t>  3728</a:t>
            </a:r>
          </a:p>
          <a:p>
            <a:r>
              <a:rPr lang="vi-VN" sz="2800" dirty="0" smtClean="0">
                <a:latin typeface="+mj-lt"/>
              </a:rPr>
              <a:t>45426</a:t>
            </a:r>
          </a:p>
          <a:p>
            <a:endParaRPr lang="vi-VN" sz="2800" dirty="0" smtClean="0">
              <a:latin typeface="+mj-lt"/>
            </a:endParaRPr>
          </a:p>
          <a:p>
            <a:endParaRPr lang="vi-VN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00496" y="2500306"/>
            <a:ext cx="135732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  4605                     </a:t>
            </a:r>
          </a:p>
          <a:p>
            <a:r>
              <a:rPr lang="vi-VN" sz="2800" dirty="0" smtClean="0">
                <a:latin typeface="+mj-lt"/>
              </a:rPr>
              <a:t>        4</a:t>
            </a:r>
          </a:p>
          <a:p>
            <a:r>
              <a:rPr lang="vi-VN" sz="2800" dirty="0" smtClean="0">
                <a:latin typeface="+mj-lt"/>
              </a:rPr>
              <a:t>18420 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15008" y="2571744"/>
            <a:ext cx="114300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2918</a:t>
            </a:r>
            <a:r>
              <a:rPr lang="vi-VN" sz="2400" dirty="0" smtClean="0">
                <a:latin typeface="+mj-lt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021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38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02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r>
              <a:rPr lang="vi-VN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vi-VN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29454" y="2548590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800" dirty="0" smtClean="0">
                <a:latin typeface="+mj-lt"/>
              </a:rPr>
              <a:t>9</a:t>
            </a:r>
            <a:endParaRPr lang="vi-VN" sz="28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858016" y="3143248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324</a:t>
            </a:r>
            <a:endParaRPr lang="vi-VN" sz="2400" dirty="0">
              <a:latin typeface="+mj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57224" y="2071678"/>
            <a:ext cx="7858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Giải</a:t>
            </a:r>
            <a:endParaRPr lang="vi-VN" sz="2400" dirty="0"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143108" y="2643182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/>
              <a:t>_</a:t>
            </a:r>
            <a:endParaRPr lang="vi-VN" sz="24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57158" y="2786058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/>
              <a:t>+</a:t>
            </a:r>
            <a:endParaRPr lang="vi-VN" sz="24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714744" y="2824459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 smtClean="0"/>
              <a:t>x</a:t>
            </a:r>
            <a:endParaRPr lang="vi-VN" sz="2400" b="1" dirty="0"/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965041" y="3607595"/>
            <a:ext cx="178595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6858016" y="3071810"/>
            <a:ext cx="928694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71472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3929058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357422" y="3429000"/>
            <a:ext cx="1214446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  <p:bldP spid="11" grpId="0"/>
      <p:bldP spid="12" grpId="0"/>
      <p:bldP spid="13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1118700"/>
            <a:ext cx="785818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latin typeface="+mj-lt"/>
              </a:rPr>
              <a:t>Bài 3.</a:t>
            </a:r>
            <a:r>
              <a:rPr lang="vi-VN" sz="2400" dirty="0">
                <a:latin typeface="+mj-lt"/>
              </a:rPr>
              <a:t> </a:t>
            </a:r>
            <a:r>
              <a:rPr lang="vi-VN" sz="2400" dirty="0" smtClean="0">
                <a:latin typeface="+mj-lt"/>
              </a:rPr>
              <a:t>Một cửa hàng có 840 cái bút chì,đã bán được 1/8 số bút chì đó. Hỏi cửa hàng còn lại bao nhiêu bút chì?</a:t>
            </a:r>
            <a:r>
              <a:rPr lang="vi-VN" dirty="0"/>
              <a:t/>
            </a:r>
            <a:br>
              <a:rPr lang="vi-VN" dirty="0"/>
            </a:br>
            <a:endParaRPr lang="vi-VN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415313"/>
            <a:ext cx="742955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400" b="1" dirty="0">
                <a:latin typeface="+mj-lt"/>
              </a:rPr>
              <a:t>Giải</a:t>
            </a:r>
            <a:endParaRPr lang="vi-VN" sz="2400" dirty="0">
              <a:latin typeface="+mj-lt"/>
            </a:endParaRPr>
          </a:p>
          <a:p>
            <a:pPr algn="ctr"/>
            <a:r>
              <a:rPr lang="vi-VN" sz="2400" dirty="0" smtClean="0">
                <a:latin typeface="+mj-lt"/>
              </a:rPr>
              <a:t>Cửa hàng đã bán được số bút chì là</a:t>
            </a:r>
          </a:p>
          <a:p>
            <a:pPr algn="ctr"/>
            <a:r>
              <a:rPr lang="vi-VN" sz="2400" dirty="0" smtClean="0">
                <a:latin typeface="+mj-lt"/>
              </a:rPr>
              <a:t>             840 : 8 = 105 (bút chì)</a:t>
            </a:r>
          </a:p>
          <a:p>
            <a:pPr algn="ctr"/>
            <a:r>
              <a:rPr lang="vi-VN" sz="2400" dirty="0" smtClean="0">
                <a:latin typeface="+mj-lt"/>
              </a:rPr>
              <a:t>Cửa hàng còn lại số cái bút chì là</a:t>
            </a:r>
          </a:p>
          <a:p>
            <a:pPr algn="ctr"/>
            <a:r>
              <a:rPr lang="vi-VN" sz="2400" dirty="0" smtClean="0">
                <a:latin typeface="+mj-lt"/>
              </a:rPr>
              <a:t>                 840 – 105 =735</a:t>
            </a:r>
            <a:r>
              <a:rPr lang="vi-VN" sz="2400" dirty="0" smtClean="0"/>
              <a:t> </a:t>
            </a:r>
            <a:r>
              <a:rPr lang="vi-VN" sz="2400" dirty="0" smtClean="0">
                <a:latin typeface="+mj-lt"/>
              </a:rPr>
              <a:t>(bút chì)</a:t>
            </a:r>
          </a:p>
          <a:p>
            <a:pPr algn="ctr"/>
            <a:r>
              <a:rPr lang="vi-VN" sz="2400" dirty="0" smtClean="0">
                <a:latin typeface="+mj-lt"/>
              </a:rPr>
              <a:t>                           Đ/S: 735 bút chì</a:t>
            </a:r>
            <a:endParaRPr lang="vi-VN" sz="2400" dirty="0">
              <a:latin typeface="+mj-lt"/>
            </a:endParaRPr>
          </a:p>
          <a:p>
            <a:endParaRPr lang="vi-VN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28662" y="714356"/>
            <a:ext cx="7215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Times New Roman" pitchFamily="18" charset="0"/>
                <a:cs typeface="Times New Roman" pitchFamily="18" charset="0"/>
              </a:rPr>
              <a:t>Bài 4. </a:t>
            </a:r>
            <a:r>
              <a:rPr lang="vi-VN" sz="2400" dirty="0" smtClean="0">
                <a:latin typeface="Times New Roman" pitchFamily="18" charset="0"/>
                <a:cs typeface="Times New Roman" pitchFamily="18" charset="0"/>
              </a:rPr>
              <a:t>Xem bảng đây rồi trả lời câu hỏi:</a:t>
            </a:r>
            <a:endParaRPr lang="pt-BR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14348" y="3714752"/>
            <a:ext cx="7643866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400" dirty="0" smtClean="0">
                <a:latin typeface="+mj-lt"/>
              </a:rPr>
              <a:t>a,Mỗi cột của bảng trên cho biết những gì?</a:t>
            </a:r>
          </a:p>
          <a:p>
            <a:r>
              <a:rPr lang="vi-VN" sz="2400" dirty="0" smtClean="0">
                <a:latin typeface="+mj-lt"/>
              </a:rPr>
              <a:t>b, Mỗi bạn </a:t>
            </a:r>
            <a:r>
              <a:rPr lang="vi-VN" sz="2400" smtClean="0">
                <a:latin typeface="+mj-lt"/>
              </a:rPr>
              <a:t>Nga, Mỹ </a:t>
            </a:r>
            <a:r>
              <a:rPr lang="vi-VN" sz="2400" dirty="0" smtClean="0">
                <a:latin typeface="+mj-lt"/>
              </a:rPr>
              <a:t>,Đức mua những loại dồ chơi nào và số lượng mỗi loại là bao nhiêu?</a:t>
            </a:r>
          </a:p>
          <a:p>
            <a:r>
              <a:rPr lang="vi-VN" sz="2400" dirty="0" smtClean="0">
                <a:latin typeface="+mj-lt"/>
              </a:rPr>
              <a:t>      </a:t>
            </a:r>
            <a:r>
              <a:rPr lang="vi-VN" sz="2400" dirty="0" smtClean="0">
                <a:solidFill>
                  <a:srgbClr val="FF0000"/>
                </a:solidFill>
                <a:latin typeface="+mj-lt"/>
              </a:rPr>
              <a:t>Mẫu: Bạn Nga mua 1 búp bê và 4 ô tô</a:t>
            </a:r>
          </a:p>
          <a:p>
            <a:r>
              <a:rPr lang="vi-VN" sz="2400" dirty="0" smtClean="0">
                <a:latin typeface="+mj-lt"/>
              </a:rPr>
              <a:t>c,Mỗi bạn phải trả bao nhiêu tiền?</a:t>
            </a:r>
          </a:p>
          <a:p>
            <a:r>
              <a:rPr lang="vi-VN" sz="2400" dirty="0" smtClean="0">
                <a:latin typeface="+mj-lt"/>
              </a:rPr>
              <a:t>d,Em có thể mua những loại đồ chơi nào,với số lượng mỗi loại là bao nhiêu để phải trả 20 000 đồng?</a:t>
            </a:r>
            <a:endParaRPr lang="vi-VN" sz="2400" dirty="0">
              <a:latin typeface="+mj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857225" y="1397000"/>
          <a:ext cx="7429550" cy="1889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5910"/>
                <a:gridCol w="1485910"/>
                <a:gridCol w="1613612"/>
                <a:gridCol w="1358208"/>
                <a:gridCol w="148591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Tên</a:t>
                      </a:r>
                      <a:r>
                        <a:rPr lang="vi-VN" sz="20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người mua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Búp</a:t>
                      </a:r>
                      <a:r>
                        <a:rPr lang="vi-VN" sz="20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bê</a:t>
                      </a:r>
                    </a:p>
                    <a:p>
                      <a:pPr algn="ctr"/>
                      <a:r>
                        <a:rPr lang="vi-VN" sz="20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12 000đồng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Ô</a:t>
                      </a:r>
                      <a:r>
                        <a:rPr lang="vi-VN" sz="20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tô</a:t>
                      </a:r>
                    </a:p>
                    <a:p>
                      <a:pPr algn="ctr"/>
                      <a:r>
                        <a:rPr lang="vi-VN" sz="20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2000 đồng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Máy</a:t>
                      </a:r>
                      <a:r>
                        <a:rPr lang="vi-VN" sz="20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bay</a:t>
                      </a:r>
                    </a:p>
                    <a:p>
                      <a:pPr algn="ctr"/>
                      <a:r>
                        <a:rPr lang="vi-VN" sz="20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6000 đồng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Số tiền</a:t>
                      </a:r>
                      <a:r>
                        <a:rPr lang="vi-VN" sz="20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phải trả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Nga 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4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20 000 đồng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Mỹ</a:t>
                      </a:r>
                      <a:r>
                        <a:rPr lang="vi-VN" sz="2000" baseline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 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20 000 đồng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Đức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0 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1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3</a:t>
                      </a:r>
                      <a:endParaRPr lang="vi-VN" sz="200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sz="2000" dirty="0" smtClean="0">
                          <a:solidFill>
                            <a:schemeClr val="tx1"/>
                          </a:solidFill>
                          <a:latin typeface="+mj-lt"/>
                        </a:rPr>
                        <a:t>20 000 đồng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14348" y="1142984"/>
            <a:ext cx="7643866" cy="415498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vi-VN" sz="2400" smtClean="0">
                <a:latin typeface="+mj-lt"/>
              </a:rPr>
              <a:t>a,Cột </a:t>
            </a:r>
            <a:r>
              <a:rPr lang="vi-VN" sz="2400" dirty="0" smtClean="0">
                <a:latin typeface="+mj-lt"/>
              </a:rPr>
              <a:t>1 cho biết tên người mua là </a:t>
            </a:r>
            <a:r>
              <a:rPr lang="vi-VN" sz="2400" smtClean="0">
                <a:latin typeface="+mj-lt"/>
              </a:rPr>
              <a:t>Nga, Mỹ</a:t>
            </a:r>
            <a:r>
              <a:rPr lang="vi-VN" sz="2400" dirty="0" smtClean="0">
                <a:latin typeface="+mj-lt"/>
              </a:rPr>
              <a:t>, Đức</a:t>
            </a:r>
          </a:p>
          <a:p>
            <a:r>
              <a:rPr lang="vi-VN" sz="2400" smtClean="0">
                <a:latin typeface="+mj-lt"/>
              </a:rPr>
              <a:t>   Cột </a:t>
            </a:r>
            <a:r>
              <a:rPr lang="vi-VN" sz="2400" dirty="0" smtClean="0">
                <a:latin typeface="+mj-lt"/>
              </a:rPr>
              <a:t>2 cho biết giá của búp bê là 12 000 đồng</a:t>
            </a:r>
          </a:p>
          <a:p>
            <a:r>
              <a:rPr lang="vi-VN" sz="2400" smtClean="0">
                <a:latin typeface="+mj-lt"/>
              </a:rPr>
              <a:t>   Cột </a:t>
            </a:r>
            <a:r>
              <a:rPr lang="vi-VN" sz="2400" dirty="0" smtClean="0">
                <a:latin typeface="+mj-lt"/>
              </a:rPr>
              <a:t>3 cho biết giá của ô tô là 2000 đồng</a:t>
            </a:r>
          </a:p>
          <a:p>
            <a:r>
              <a:rPr lang="vi-VN" sz="2400" smtClean="0">
                <a:latin typeface="+mj-lt"/>
              </a:rPr>
              <a:t>   Cột </a:t>
            </a:r>
            <a:r>
              <a:rPr lang="vi-VN" sz="2400" dirty="0" smtClean="0">
                <a:latin typeface="+mj-lt"/>
              </a:rPr>
              <a:t>4 cho biết giá  của máy bay là 6000 đồng</a:t>
            </a:r>
          </a:p>
          <a:p>
            <a:r>
              <a:rPr lang="vi-VN" sz="2400" smtClean="0">
                <a:latin typeface="+mj-lt"/>
              </a:rPr>
              <a:t>   Cột </a:t>
            </a:r>
            <a:r>
              <a:rPr lang="vi-VN" sz="2400" dirty="0" smtClean="0">
                <a:latin typeface="+mj-lt"/>
              </a:rPr>
              <a:t>5 có biết số tiền phải trả khi các bạn mua các đồ chơi trong bảng</a:t>
            </a:r>
          </a:p>
          <a:p>
            <a:r>
              <a:rPr lang="vi-VN" sz="2400" dirty="0" smtClean="0">
                <a:latin typeface="+mj-lt"/>
              </a:rPr>
              <a:t>b, Bạn Mỹ mua 1 búp bê , 1 ô tô và 1 máy bay</a:t>
            </a:r>
          </a:p>
          <a:p>
            <a:r>
              <a:rPr lang="vi-VN" sz="2400" smtClean="0">
                <a:latin typeface="+mj-lt"/>
              </a:rPr>
              <a:t>    Bạn </a:t>
            </a:r>
            <a:r>
              <a:rPr lang="vi-VN" sz="2400" dirty="0" smtClean="0">
                <a:latin typeface="+mj-lt"/>
              </a:rPr>
              <a:t>Đức mua 1 ô tô và 3 máy bay</a:t>
            </a:r>
          </a:p>
          <a:p>
            <a:r>
              <a:rPr lang="vi-VN" sz="2400" dirty="0" smtClean="0">
                <a:latin typeface="+mj-lt"/>
              </a:rPr>
              <a:t>c,Mỗi bạn phải trả 20 000 đồng</a:t>
            </a:r>
          </a:p>
          <a:p>
            <a:r>
              <a:rPr lang="vi-VN" sz="2400" dirty="0" smtClean="0">
                <a:latin typeface="+mj-lt"/>
              </a:rPr>
              <a:t>d,Em có thể mua 1 máy bay và 6 ô tô</a:t>
            </a:r>
          </a:p>
          <a:p>
            <a:r>
              <a:rPr lang="vi-VN" sz="2400" smtClean="0">
                <a:latin typeface="+mj-lt"/>
              </a:rPr>
              <a:t>   Em </a:t>
            </a:r>
            <a:r>
              <a:rPr lang="vi-VN" sz="2400" dirty="0" smtClean="0">
                <a:latin typeface="+mj-lt"/>
              </a:rPr>
              <a:t>có thể mua 2 máy bay và 4 ô tô</a:t>
            </a:r>
            <a:endParaRPr lang="vi-VN" sz="2400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Nền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WordArt 7"/>
          <p:cNvSpPr>
            <a:spLocks noChangeArrowheads="1" noChangeShapeType="1" noTextEdit="1"/>
          </p:cNvSpPr>
          <p:nvPr/>
        </p:nvSpPr>
        <p:spPr bwMode="auto">
          <a:xfrm>
            <a:off x="2057400" y="2667000"/>
            <a:ext cx="45720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Cảm ơn các thầy cô !</a:t>
            </a:r>
            <a:endParaRPr 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14522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377</Words>
  <Application>Microsoft Office PowerPoint</Application>
  <PresentationFormat>On-screen Show (4:3)</PresentationFormat>
  <Paragraphs>84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Case</dc:creator>
  <cp:lastModifiedBy>SKY</cp:lastModifiedBy>
  <cp:revision>15</cp:revision>
  <dcterms:created xsi:type="dcterms:W3CDTF">2016-08-17T14:33:58Z</dcterms:created>
  <dcterms:modified xsi:type="dcterms:W3CDTF">2021-03-02T09:03:30Z</dcterms:modified>
</cp:coreProperties>
</file>