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61" r:id="rId5"/>
    <p:sldId id="258" r:id="rId6"/>
    <p:sldId id="260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E4C0-3C85-4EF5-AE90-C99483619FFC}" type="datetimeFigureOut">
              <a:rPr lang="vi-VN" smtClean="0"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F1C-FF19-4185-942B-269519E1445A}" type="slidenum">
              <a:rPr lang="vi-VN" smtClean="0"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4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533400" y="304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TextBox 29"/>
          <p:cNvSpPr txBox="1">
            <a:spLocks noChangeArrowheads="1"/>
          </p:cNvSpPr>
          <p:nvPr/>
        </p:nvSpPr>
        <p:spPr bwMode="auto">
          <a:xfrm>
            <a:off x="1524000" y="762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ĐOÀN KẾT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2643188" y="3505200"/>
            <a:ext cx="3117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TOÁN 3</a:t>
            </a:r>
          </a:p>
        </p:txBody>
      </p:sp>
    </p:spTree>
    <p:extLst>
      <p:ext uri="{BB962C8B-B14F-4D97-AF65-F5344CB8AC3E}">
        <p14:creationId xmlns:p14="http://schemas.microsoft.com/office/powerpoint/2010/main" val="2995760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3"/>
          <p:cNvSpPr>
            <a:spLocks noChangeArrowheads="1"/>
          </p:cNvSpPr>
          <p:nvPr/>
        </p:nvSpPr>
        <p:spPr bwMode="auto">
          <a:xfrm>
            <a:off x="2514600" y="304800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Ôn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cũ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1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304780"/>
            <a:ext cx="850109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1.</a:t>
            </a:r>
            <a:r>
              <a:rPr lang="vi-VN" sz="2400" dirty="0">
                <a:latin typeface="+mj-lt"/>
              </a:rPr>
              <a:t> a) Viết số liền trước của 92458. Viết số liền sau </a:t>
            </a:r>
            <a:r>
              <a:rPr lang="vi-VN" sz="2400">
                <a:latin typeface="+mj-lt"/>
              </a:rPr>
              <a:t>của </a:t>
            </a:r>
            <a:r>
              <a:rPr lang="vi-VN" sz="2400" smtClean="0">
                <a:latin typeface="+mj-lt"/>
              </a:rPr>
              <a:t>69509</a:t>
            </a:r>
          </a:p>
          <a:p>
            <a:r>
              <a:rPr lang="vi-VN" sz="2400" smtClean="0">
                <a:latin typeface="+mj-lt"/>
              </a:rPr>
              <a:t>           Số </a:t>
            </a:r>
            <a:r>
              <a:rPr lang="vi-VN" sz="2400">
                <a:latin typeface="+mj-lt"/>
              </a:rPr>
              <a:t>liền trước của số 92458 là số 92457</a:t>
            </a:r>
          </a:p>
          <a:p>
            <a:r>
              <a:rPr lang="vi-VN" sz="2400" smtClean="0">
                <a:latin typeface="+mj-lt"/>
              </a:rPr>
              <a:t>           Số </a:t>
            </a:r>
            <a:r>
              <a:rPr lang="vi-VN" sz="2400">
                <a:latin typeface="+mj-lt"/>
              </a:rPr>
              <a:t>liền sau của số 69509 là số 69510</a:t>
            </a:r>
          </a:p>
          <a:p>
            <a:endParaRPr lang="vi-VN" sz="2400" smtClean="0">
              <a:latin typeface="+mj-lt"/>
            </a:endParaRPr>
          </a:p>
          <a:p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 </a:t>
            </a:r>
            <a:r>
              <a:rPr lang="vi-VN" sz="2400">
                <a:latin typeface="+mj-lt"/>
              </a:rPr>
              <a:t> </a:t>
            </a:r>
            <a:r>
              <a:rPr lang="vi-VN" sz="2400" smtClean="0">
                <a:latin typeface="+mj-lt"/>
              </a:rPr>
              <a:t>       b</a:t>
            </a:r>
            <a:r>
              <a:rPr lang="vi-VN" sz="2400" dirty="0">
                <a:latin typeface="+mj-lt"/>
              </a:rPr>
              <a:t>) Viết các số 83507; 69134; 69314 theo thứ tự từ bé đến lớn</a:t>
            </a:r>
          </a:p>
          <a:p>
            <a:r>
              <a:rPr lang="vi-VN" sz="2400">
                <a:latin typeface="+mj-lt"/>
              </a:rPr>
              <a:t>         Theo thứ tự từ bé đến lớn </a:t>
            </a:r>
            <a:r>
              <a:rPr lang="vi-VN" sz="2400" smtClean="0">
                <a:latin typeface="+mj-lt"/>
              </a:rPr>
              <a:t>là : 69134</a:t>
            </a:r>
            <a:r>
              <a:rPr lang="vi-VN" sz="2400">
                <a:latin typeface="+mj-lt"/>
              </a:rPr>
              <a:t>; 69314; 78507; 83507</a:t>
            </a: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642918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2. Đặt tính rồi tính</a:t>
            </a:r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86127 + 4258 </a:t>
            </a:r>
            <a:r>
              <a:rPr lang="vi-VN" sz="2400" dirty="0" smtClean="0">
                <a:latin typeface="+mj-lt"/>
              </a:rPr>
              <a:t>;    </a:t>
            </a:r>
            <a:r>
              <a:rPr lang="vi-VN" sz="2400" dirty="0">
                <a:latin typeface="+mj-lt"/>
              </a:rPr>
              <a:t>65493 – 2486;     </a:t>
            </a:r>
            <a:r>
              <a:rPr lang="vi-VN" sz="2400" dirty="0" smtClean="0">
                <a:latin typeface="+mj-lt"/>
              </a:rPr>
              <a:t>4216 </a:t>
            </a:r>
            <a:r>
              <a:rPr lang="vi-VN" sz="2400" dirty="0">
                <a:latin typeface="+mj-lt"/>
              </a:rPr>
              <a:t>x 5; </a:t>
            </a:r>
            <a:r>
              <a:rPr lang="vi-VN" sz="2400" dirty="0" smtClean="0">
                <a:latin typeface="+mj-lt"/>
              </a:rPr>
              <a:t>       4035 </a:t>
            </a:r>
            <a:r>
              <a:rPr lang="vi-VN" sz="2400" dirty="0">
                <a:latin typeface="+mj-lt"/>
              </a:rPr>
              <a:t>: 8</a:t>
            </a:r>
          </a:p>
          <a:p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86127</a:t>
            </a:r>
          </a:p>
          <a:p>
            <a:r>
              <a:rPr lang="vi-VN" sz="2800" dirty="0" smtClean="0">
                <a:latin typeface="+mj-lt"/>
              </a:rPr>
              <a:t>  4258</a:t>
            </a:r>
          </a:p>
          <a:p>
            <a:r>
              <a:rPr lang="vi-VN" sz="2800" dirty="0" smtClean="0">
                <a:latin typeface="+mj-lt"/>
              </a:rPr>
              <a:t>90385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65493                                 </a:t>
            </a:r>
          </a:p>
          <a:p>
            <a:r>
              <a:rPr lang="vi-VN" sz="2800" dirty="0" smtClean="0">
                <a:latin typeface="+mj-lt"/>
              </a:rPr>
              <a:t>   2486</a:t>
            </a:r>
          </a:p>
          <a:p>
            <a:r>
              <a:rPr lang="vi-VN" sz="2800" dirty="0">
                <a:latin typeface="+mj-lt"/>
              </a:rPr>
              <a:t> </a:t>
            </a:r>
            <a:r>
              <a:rPr lang="vi-VN" sz="2800" dirty="0" smtClean="0">
                <a:latin typeface="+mj-lt"/>
              </a:rPr>
              <a:t>63007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  4216                     </a:t>
            </a:r>
          </a:p>
          <a:p>
            <a:r>
              <a:rPr lang="vi-VN" sz="2800" dirty="0" smtClean="0">
                <a:latin typeface="+mj-lt"/>
              </a:rPr>
              <a:t>         5</a:t>
            </a:r>
          </a:p>
          <a:p>
            <a:r>
              <a:rPr lang="vi-VN" sz="2800" dirty="0" smtClean="0">
                <a:latin typeface="+mj-lt"/>
              </a:rPr>
              <a:t>21080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571744"/>
            <a:ext cx="114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4035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03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35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00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5</a:t>
            </a:r>
            <a:endParaRPr lang="vi-VN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314324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807</a:t>
            </a:r>
            <a:endParaRPr lang="vi-VN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20716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Giải</a:t>
            </a:r>
            <a:endParaRPr lang="vi-VN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_</a:t>
            </a:r>
            <a:endParaRPr lang="vi-VN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27860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+</a:t>
            </a:r>
            <a:endParaRPr lang="vi-V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14744" y="28244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x</a:t>
            </a:r>
            <a:endParaRPr lang="vi-VN" sz="2400" b="1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607595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118700"/>
            <a:ext cx="78581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3.</a:t>
            </a:r>
            <a:r>
              <a:rPr lang="vi-VN" sz="2400" dirty="0">
                <a:latin typeface="+mj-lt"/>
              </a:rPr>
              <a:t> Trong một năm, những tháng nào có 31 ngày?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857224" y="2082407"/>
            <a:ext cx="74295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smtClean="0">
                <a:latin typeface="+mj-lt"/>
              </a:rPr>
              <a:t>Trong </a:t>
            </a:r>
            <a:r>
              <a:rPr lang="vi-VN" sz="2400" dirty="0">
                <a:latin typeface="+mj-lt"/>
              </a:rPr>
              <a:t>một năm những tháng có 31 ngày là:</a:t>
            </a:r>
          </a:p>
          <a:p>
            <a:r>
              <a:rPr lang="vi-VN" sz="2400" dirty="0">
                <a:latin typeface="+mj-lt"/>
              </a:rPr>
              <a:t>Tháng 1, tháng 3. Tháng 5, tháng 7, tháng 8, tháng 10, tháng 12.</a:t>
            </a: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721523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Bài 4. </a:t>
            </a:r>
            <a:r>
              <a:rPr lang="pt-BR" sz="2400" b="1">
                <a:latin typeface="Times New Roman" pitchFamily="18" charset="0"/>
                <a:cs typeface="Times New Roman" pitchFamily="18" charset="0"/>
              </a:rPr>
              <a:t>Tìm </a:t>
            </a:r>
            <a:r>
              <a:rPr lang="pt-BR" sz="2400" b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b="1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pt-B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pt-BR" sz="2400" dirty="0">
                <a:latin typeface="Times New Roman" pitchFamily="18" charset="0"/>
                <a:cs typeface="Times New Roman" pitchFamily="18" charset="0"/>
              </a:rPr>
              <a:t>a) X x 2 = 9328                             b) X : 2 = 436</a:t>
            </a:r>
          </a:p>
          <a:p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= 9328 :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436 x 2</a:t>
            </a:r>
          </a:p>
          <a:p>
            <a:r>
              <a:rPr lang="pt-BR" sz="2400">
                <a:latin typeface="Times New Roman" pitchFamily="18" charset="0"/>
                <a:cs typeface="Times New Roman" pitchFamily="18" charset="0"/>
              </a:rPr>
              <a:t>   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= 4664                           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vi-VN" sz="240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pt-BR" sz="240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pt-BR" sz="2400">
                <a:latin typeface="Times New Roman" pitchFamily="18" charset="0"/>
                <a:cs typeface="Times New Roman" pitchFamily="18" charset="0"/>
              </a:rPr>
              <a:t>872  </a:t>
            </a:r>
          </a:p>
          <a:p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500042"/>
            <a:ext cx="750099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5.</a:t>
            </a:r>
            <a:r>
              <a:rPr lang="vi-VN" sz="2400" dirty="0">
                <a:latin typeface="+mj-lt"/>
              </a:rPr>
              <a:t> Hai tấm bìa hình vuông, cạnh đều bằng 9cm, ghép hai tấm bìa này lại thành một hình chữ nhật (xem hình vẽ). tính diện tích hình chữ nhật đó </a:t>
            </a:r>
            <a:r>
              <a:rPr lang="vi-VN" sz="2400">
                <a:latin typeface="+mj-lt"/>
              </a:rPr>
              <a:t>bằng </a:t>
            </a:r>
            <a:r>
              <a:rPr lang="vi-VN" sz="2400" smtClean="0">
                <a:latin typeface="+mj-lt"/>
              </a:rPr>
              <a:t>các </a:t>
            </a:r>
            <a:r>
              <a:rPr lang="vi-VN" sz="2400">
                <a:latin typeface="+mj-lt"/>
              </a:rPr>
              <a:t>cách </a:t>
            </a:r>
            <a:r>
              <a:rPr lang="vi-VN" sz="2400" dirty="0">
                <a:latin typeface="+mj-lt"/>
              </a:rPr>
              <a:t>khác nhau?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2" name="Rectangle 1"/>
          <p:cNvSpPr/>
          <p:nvPr/>
        </p:nvSpPr>
        <p:spPr>
          <a:xfrm>
            <a:off x="1835696" y="2564904"/>
            <a:ext cx="237626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211960" y="2564904"/>
            <a:ext cx="2376264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699792" y="2121386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+mj-lt"/>
              </a:rPr>
              <a:t>9 cm</a:t>
            </a:r>
            <a:endParaRPr lang="en-US" sz="20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43608" y="3417530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000" smtClean="0">
                <a:latin typeface="+mj-lt"/>
              </a:rPr>
              <a:t>9 cm</a:t>
            </a:r>
            <a:endParaRPr lang="en-US" sz="200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692696"/>
            <a:ext cx="74295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smtClean="0">
                <a:latin typeface="+mj-lt"/>
              </a:rPr>
              <a:t>Cách </a:t>
            </a:r>
            <a:r>
              <a:rPr lang="vi-VN" sz="2400" b="1" dirty="0">
                <a:latin typeface="+mj-lt"/>
              </a:rPr>
              <a:t>1</a:t>
            </a:r>
            <a:endParaRPr lang="vi-VN" sz="2400" dirty="0">
              <a:latin typeface="+mj-lt"/>
            </a:endParaRPr>
          </a:p>
          <a:p>
            <a:pPr algn="ctr"/>
            <a:r>
              <a:rPr lang="vi-VN" sz="2400" dirty="0">
                <a:latin typeface="+mj-lt"/>
              </a:rPr>
              <a:t>Chiều dài của hình chữ nhật là:</a:t>
            </a:r>
          </a:p>
          <a:p>
            <a:pPr algn="ctr"/>
            <a:r>
              <a:rPr lang="vi-VN" sz="2400" dirty="0">
                <a:latin typeface="+mj-lt"/>
              </a:rPr>
              <a:t>9 x 2 = 18 (cm)</a:t>
            </a:r>
          </a:p>
          <a:p>
            <a:pPr algn="ctr"/>
            <a:r>
              <a:rPr lang="vi-VN" sz="2400" dirty="0">
                <a:latin typeface="+mj-lt"/>
              </a:rPr>
              <a:t>Diện tích của hình chữ nhật là:</a:t>
            </a:r>
          </a:p>
          <a:p>
            <a:pPr algn="ctr"/>
            <a:r>
              <a:rPr lang="vi-VN" sz="2400" dirty="0">
                <a:latin typeface="+mj-lt"/>
              </a:rPr>
              <a:t>18 x 9 = 162(cm</a:t>
            </a:r>
            <a:r>
              <a:rPr lang="vi-VN" sz="2400" baseline="30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</a:t>
            </a:r>
          </a:p>
          <a:p>
            <a:pPr algn="ctr"/>
            <a:r>
              <a:rPr lang="vi-VN" sz="2400" b="1" dirty="0">
                <a:latin typeface="+mj-lt"/>
              </a:rPr>
              <a:t>Cách 2:</a:t>
            </a:r>
            <a:endParaRPr lang="vi-VN" sz="2400" dirty="0">
              <a:latin typeface="+mj-lt"/>
            </a:endParaRPr>
          </a:p>
          <a:p>
            <a:pPr algn="ctr"/>
            <a:r>
              <a:rPr lang="vi-VN" sz="2400" dirty="0">
                <a:latin typeface="+mj-lt"/>
              </a:rPr>
              <a:t>Diện tích của mỗi tấm bìa hình vuông là:</a:t>
            </a:r>
          </a:p>
          <a:p>
            <a:pPr algn="ctr"/>
            <a:r>
              <a:rPr lang="vi-VN" sz="2400" dirty="0">
                <a:latin typeface="+mj-lt"/>
              </a:rPr>
              <a:t>9 x 9 = 81 (cm</a:t>
            </a:r>
            <a:r>
              <a:rPr lang="vi-VN" sz="2400" baseline="30000" dirty="0">
                <a:latin typeface="+mj-lt"/>
              </a:rPr>
              <a:t>2</a:t>
            </a:r>
            <a:r>
              <a:rPr lang="vi-VN" sz="2400" dirty="0">
                <a:latin typeface="+mj-lt"/>
              </a:rPr>
              <a:t>)</a:t>
            </a:r>
          </a:p>
          <a:p>
            <a:pPr algn="ctr"/>
            <a:r>
              <a:rPr lang="vi-VN" sz="2400" dirty="0">
                <a:latin typeface="+mj-lt"/>
              </a:rPr>
              <a:t>Diện tích của hình chữ nhật là:</a:t>
            </a:r>
          </a:p>
          <a:p>
            <a:pPr algn="ctr"/>
            <a:r>
              <a:rPr lang="vi-VN" sz="2400" dirty="0">
                <a:latin typeface="+mj-lt"/>
              </a:rPr>
              <a:t>81 x 2 = </a:t>
            </a:r>
            <a:r>
              <a:rPr lang="vi-VN" sz="2400" dirty="0" smtClean="0">
                <a:latin typeface="+mj-lt"/>
              </a:rPr>
              <a:t>162 (cm</a:t>
            </a:r>
            <a:r>
              <a:rPr lang="vi-VN" sz="2400" baseline="30000" dirty="0" smtClean="0">
                <a:latin typeface="+mj-lt"/>
              </a:rPr>
              <a:t>2</a:t>
            </a:r>
            <a:r>
              <a:rPr lang="vi-VN" sz="2400" dirty="0" smtClean="0">
                <a:latin typeface="+mj-lt"/>
              </a:rPr>
              <a:t>)</a:t>
            </a:r>
            <a:endParaRPr lang="vi-VN" sz="2400" dirty="0">
              <a:latin typeface="+mj-lt"/>
            </a:endParaRPr>
          </a:p>
          <a:p>
            <a:pPr algn="ctr"/>
            <a:r>
              <a:rPr lang="vi-VN" sz="2400" dirty="0" smtClean="0">
                <a:latin typeface="+mj-lt"/>
              </a:rPr>
              <a:t>Đ/S: 162 cm</a:t>
            </a:r>
            <a:r>
              <a:rPr lang="vi-VN" sz="2400" baseline="30000" dirty="0" smtClean="0">
                <a:latin typeface="+mj-lt"/>
              </a:rPr>
              <a:t>2</a:t>
            </a:r>
            <a:endParaRPr lang="vi-VN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986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6617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202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SKY</cp:lastModifiedBy>
  <cp:revision>6</cp:revision>
  <dcterms:created xsi:type="dcterms:W3CDTF">2016-08-17T14:33:58Z</dcterms:created>
  <dcterms:modified xsi:type="dcterms:W3CDTF">2021-03-02T09:03:58Z</dcterms:modified>
</cp:coreProperties>
</file>