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5"/>
  </p:notesMasterIdLst>
  <p:sldIdLst>
    <p:sldId id="257" r:id="rId2"/>
    <p:sldId id="264" r:id="rId3"/>
    <p:sldId id="259" r:id="rId4"/>
    <p:sldId id="260" r:id="rId5"/>
    <p:sldId id="263" r:id="rId6"/>
    <p:sldId id="277" r:id="rId7"/>
    <p:sldId id="267" r:id="rId8"/>
    <p:sldId id="282" r:id="rId9"/>
    <p:sldId id="283" r:id="rId10"/>
    <p:sldId id="281" r:id="rId11"/>
    <p:sldId id="285" r:id="rId12"/>
    <p:sldId id="27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1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94624" autoAdjust="0"/>
  </p:normalViewPr>
  <p:slideViewPr>
    <p:cSldViewPr>
      <p:cViewPr varScale="1">
        <p:scale>
          <a:sx n="70" d="100"/>
          <a:sy n="70" d="100"/>
        </p:scale>
        <p:origin x="14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CE2FD-59DE-4474-AA41-FE4630079E9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E3F8A-D4C8-40B8-81F8-5DB8B5CFF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7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439398-E583-44F0-839F-317600690ED8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707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2FB9B-AEFD-4E6E-9A8F-67D275F84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6BDCB-48F0-4B16-9DCB-1A9EB9906DAF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2934BE-5D0A-47A1-ADFA-8EF298AE679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Picture 2" descr="Picture115"/>
          <p:cNvPicPr>
            <a:picLocks noChangeAspect="1" noChangeArrowheads="1"/>
          </p:cNvPicPr>
          <p:nvPr/>
        </p:nvPicPr>
        <p:blipFill>
          <a:blip r:embed="rId3"/>
          <a:srcRect l="545" r="2411" b="14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WordArt 12"/>
          <p:cNvSpPr>
            <a:spLocks noChangeArrowheads="1" noChangeShapeType="1" noTextEdit="1"/>
          </p:cNvSpPr>
          <p:nvPr/>
        </p:nvSpPr>
        <p:spPr bwMode="auto">
          <a:xfrm>
            <a:off x="2805113" y="701675"/>
            <a:ext cx="3856037" cy="3079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PHÒNG GD - ĐT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LONG BIÊN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077" name="WordArt 17"/>
          <p:cNvSpPr>
            <a:spLocks noChangeArrowheads="1" noChangeShapeType="1" noTextEdit="1"/>
          </p:cNvSpPr>
          <p:nvPr/>
        </p:nvSpPr>
        <p:spPr bwMode="auto">
          <a:xfrm>
            <a:off x="2266950" y="1085850"/>
            <a:ext cx="4840288" cy="3841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Đoàn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Kết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078" name="WordArt 13"/>
          <p:cNvSpPr>
            <a:spLocks noChangeArrowheads="1" noChangeShapeType="1" noTextEdit="1"/>
          </p:cNvSpPr>
          <p:nvPr/>
        </p:nvSpPr>
        <p:spPr bwMode="auto">
          <a:xfrm>
            <a:off x="2733675" y="2265161"/>
            <a:ext cx="4038600" cy="4667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/>
                <a:cs typeface="Times New Roman"/>
              </a:rPr>
              <a:t>Môn</a:t>
            </a:r>
            <a:r>
              <a:rPr lang="en-US" sz="36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/>
                <a:cs typeface="Times New Roman"/>
              </a:rPr>
              <a:t>: </a:t>
            </a:r>
            <a:r>
              <a:rPr lang="en-US" sz="3600" b="1" kern="10" dirty="0" err="1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/>
                <a:cs typeface="Times New Roman"/>
              </a:rPr>
              <a:t>Toán</a:t>
            </a:r>
            <a:endParaRPr lang="en-US" sz="3600" b="1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00FFFF"/>
              </a:solidFill>
              <a:latin typeface="Times New Roman"/>
              <a:cs typeface="Times New Roman"/>
            </a:endParaRPr>
          </a:p>
        </p:txBody>
      </p:sp>
      <p:sp>
        <p:nvSpPr>
          <p:cNvPr id="3080" name="WordArt 9"/>
          <p:cNvSpPr>
            <a:spLocks noChangeArrowheads="1" noChangeShapeType="1" noTextEdit="1"/>
          </p:cNvSpPr>
          <p:nvPr/>
        </p:nvSpPr>
        <p:spPr bwMode="auto">
          <a:xfrm>
            <a:off x="1174750" y="3343275"/>
            <a:ext cx="7359650" cy="6667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TẬP</a:t>
            </a:r>
            <a:endParaRPr lang="en-US" sz="3600" b="1" kern="1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3082" name="Picture 5" descr="FloralCorner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0" y="114300"/>
            <a:ext cx="17684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7" descr="FloralCorner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61937" y="5303838"/>
            <a:ext cx="1444625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3" descr="PinkFlower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4800" y="6170613"/>
            <a:ext cx="121920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8" descr="Flower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1400" y="152400"/>
            <a:ext cx="5715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8" descr="Flower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7200" y="685800"/>
            <a:ext cx="5715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8" descr="Flower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7200" y="0"/>
            <a:ext cx="5715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686800" cy="1143000"/>
          </a:xfrm>
        </p:spPr>
        <p:txBody>
          <a:bodyPr>
            <a:normAutofit/>
          </a:bodyPr>
          <a:lstStyle/>
          <a:p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vi-VN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ctr">
              <a:buAutoNum type="alphaUcPeriod"/>
            </a:pP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40 </a:t>
            </a:r>
          </a:p>
          <a:p>
            <a:pPr marL="514350" indent="-514350" algn="ctr">
              <a:buAutoNum type="alphaUcPeriod"/>
            </a:pP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35 </a:t>
            </a:r>
          </a:p>
          <a:p>
            <a:pPr marL="514350" indent="-514350" algn="ctr">
              <a:buAutoNum type="alphaUcPeriod"/>
            </a:pPr>
            <a:r>
              <a:rPr lang="en-US" sz="36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3276600" y="28194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5410200" y="24384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00400" y="3352800"/>
            <a:ext cx="1752600" cy="1589"/>
          </a:xfrm>
          <a:prstGeom prst="straightConnector1">
            <a:avLst/>
          </a:prstGeom>
          <a:ln w="317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54"/>
          <p:cNvSpPr/>
          <p:nvPr/>
        </p:nvSpPr>
        <p:spPr>
          <a:xfrm>
            <a:off x="1752600" y="2590800"/>
            <a:ext cx="1371600" cy="116363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2" name="Oval 37"/>
          <p:cNvSpPr>
            <a:spLocks noChangeArrowheads="1"/>
          </p:cNvSpPr>
          <p:nvPr/>
        </p:nvSpPr>
        <p:spPr bwMode="auto">
          <a:xfrm>
            <a:off x="5029200" y="2590800"/>
            <a:ext cx="1295400" cy="13430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00CC66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4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962400" y="388620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ring391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2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2" grpId="0"/>
      <p:bldP spid="3" grpId="0" uiExpand="1" build="p"/>
      <p:bldP spid="6" grpId="0"/>
      <p:bldP spid="7" grpId="0"/>
      <p:bldP spid="10" grpId="0" animBg="1"/>
      <p:bldP spid="12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686800" cy="1143000"/>
          </a:xfrm>
        </p:spPr>
        <p:txBody>
          <a:bodyPr>
            <a:normAutofit/>
          </a:bodyPr>
          <a:lstStyle/>
          <a:p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vi-VN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2004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ctr">
              <a:buAutoNum type="alphaUcPeriod"/>
            </a:pPr>
            <a:r>
              <a:rPr lang="vi-VN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lphaUcPeriod"/>
            </a:pPr>
            <a:r>
              <a:rPr lang="vi-VN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lphaUcPeriod"/>
            </a:pPr>
            <a:r>
              <a:rPr lang="vi-VN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vi-V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vi-VN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(tiết 34)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.VnTime" pitchFamily="34" charset="0"/>
            </a:endParaRPr>
          </a:p>
        </p:txBody>
      </p:sp>
      <p:sp>
        <p:nvSpPr>
          <p:cNvPr id="7" name="Rectangle 46"/>
          <p:cNvSpPr>
            <a:spLocks noChangeArrowheads="1"/>
          </p:cNvSpPr>
          <p:nvPr/>
        </p:nvSpPr>
        <p:spPr bwMode="auto">
          <a:xfrm>
            <a:off x="5410200" y="24384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962400" y="525780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ring391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3400" y="2743200"/>
            <a:ext cx="838883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  <a:cs typeface="Times New Roman" pitchFamily="18" charset="0"/>
              </a:rPr>
              <a:t>Có 6 bông hoa huệ, số bông hoa hồng gấp 2 lần số bông hoa huệ.</a:t>
            </a:r>
            <a:r>
              <a:rPr kumimoji="0" lang="vi-VN" sz="3000" b="0" i="0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vi-VN" sz="3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Times New Roman" pitchFamily="18" charset="0"/>
                <a:cs typeface="Times New Roman" pitchFamily="18" charset="0"/>
              </a:rPr>
              <a:t>Hỏi số bông hoa hồng là bao nhiêu?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0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2" grpId="0"/>
      <p:bldP spid="3" grpId="0" build="p"/>
      <p:bldP spid="7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3400" y="22860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38200" y="411480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lần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3448050" y="323532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219075" y="6548438"/>
            <a:ext cx="8658225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695950" y="3181350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A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blumen-pflanzen085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4876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948488"/>
            <a:chOff x="0" y="-19"/>
            <a:chExt cx="5760" cy="4377"/>
          </a:xfrm>
        </p:grpSpPr>
        <p:pic>
          <p:nvPicPr>
            <p:cNvPr id="8198" name="Picture 6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5553" name="WordArt 17"/>
          <p:cNvSpPr>
            <a:spLocks noChangeArrowheads="1" noChangeShapeType="1" noTextEdit="1"/>
          </p:cNvSpPr>
          <p:nvPr/>
        </p:nvSpPr>
        <p:spPr bwMode="auto">
          <a:xfrm>
            <a:off x="1066800" y="685800"/>
            <a:ext cx="7010400" cy="480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u="sng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vi-VN" sz="3600" b="1" i="1" u="sng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ÀO QUÝ THẦY CÔ VÀ CÁC EM</a:t>
            </a:r>
            <a:endParaRPr lang="en-US" sz="3600" b="1" i="1" u="sng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798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 rot="232987">
            <a:off x="1805523" y="2467070"/>
            <a:ext cx="5406720" cy="174624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Ôn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bài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cũ</a:t>
            </a:r>
            <a:endParaRPr lang="en-US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160000" scaled="1"/>
              </a:gradFill>
              <a:latin typeface="Arial"/>
              <a:cs typeface="Arial"/>
            </a:endParaRPr>
          </a:p>
        </p:txBody>
      </p:sp>
      <p:pic>
        <p:nvPicPr>
          <p:cNvPr id="6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3448050" y="323532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" y="-350838"/>
            <a:ext cx="88392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219075" y="6548438"/>
            <a:ext cx="8658225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3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695950" y="3181350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19113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cs typeface="Arial" charset="0"/>
            </a:endParaRPr>
          </a:p>
        </p:txBody>
      </p:sp>
      <p:pic>
        <p:nvPicPr>
          <p:cNvPr id="4099" name="Picture 3" descr="Hinh dong Pha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93662" y="-1049338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Hinh dong Pha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436687" y="-1382713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9560" name="Oval 8"/>
          <p:cNvSpPr>
            <a:spLocks noChangeArrowheads="1"/>
          </p:cNvSpPr>
          <p:nvPr/>
        </p:nvSpPr>
        <p:spPr bwMode="auto">
          <a:xfrm>
            <a:off x="519113" y="1943100"/>
            <a:ext cx="1295400" cy="9906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>
                <a:solidFill>
                  <a:srgbClr val="FF3300"/>
                </a:solidFill>
              </a:rPr>
              <a:t>Câu 1 </a:t>
            </a:r>
          </a:p>
        </p:txBody>
      </p:sp>
      <p:sp>
        <p:nvSpPr>
          <p:cNvPr id="279572" name="Oval 20"/>
          <p:cNvSpPr>
            <a:spLocks noChangeArrowheads="1"/>
          </p:cNvSpPr>
          <p:nvPr/>
        </p:nvSpPr>
        <p:spPr bwMode="auto">
          <a:xfrm>
            <a:off x="609600" y="5562600"/>
            <a:ext cx="936625" cy="6794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79573" name="Oval 21"/>
          <p:cNvSpPr>
            <a:spLocks noChangeArrowheads="1"/>
          </p:cNvSpPr>
          <p:nvPr/>
        </p:nvSpPr>
        <p:spPr bwMode="auto">
          <a:xfrm>
            <a:off x="609600" y="5562600"/>
            <a:ext cx="936625" cy="681037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79574" name="Oval 22"/>
          <p:cNvSpPr>
            <a:spLocks noChangeArrowheads="1"/>
          </p:cNvSpPr>
          <p:nvPr/>
        </p:nvSpPr>
        <p:spPr bwMode="auto">
          <a:xfrm>
            <a:off x="609600" y="5562600"/>
            <a:ext cx="936625" cy="681037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79575" name="Oval 23"/>
          <p:cNvSpPr>
            <a:spLocks noChangeArrowheads="1"/>
          </p:cNvSpPr>
          <p:nvPr/>
        </p:nvSpPr>
        <p:spPr bwMode="auto">
          <a:xfrm>
            <a:off x="609600" y="5562600"/>
            <a:ext cx="936625" cy="681037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3000" b="1" dirty="0">
                <a:solidFill>
                  <a:srgbClr val="FF3300"/>
                </a:solidFill>
              </a:rPr>
              <a:t>0</a:t>
            </a:r>
          </a:p>
        </p:txBody>
      </p:sp>
      <p:pic>
        <p:nvPicPr>
          <p:cNvPr id="4108" name="Picture 26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86225"/>
            <a:ext cx="1447800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2362200" y="24384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1600200" y="2514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b="1">
              <a:cs typeface="Arial" charset="0"/>
            </a:endParaRPr>
          </a:p>
        </p:txBody>
      </p:sp>
      <p:sp>
        <p:nvSpPr>
          <p:cNvPr id="104468" name="Oval 20"/>
          <p:cNvSpPr>
            <a:spLocks noChangeArrowheads="1"/>
          </p:cNvSpPr>
          <p:nvPr/>
        </p:nvSpPr>
        <p:spPr bwMode="auto">
          <a:xfrm>
            <a:off x="3200400" y="4191000"/>
            <a:ext cx="6858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sp>
        <p:nvSpPr>
          <p:cNvPr id="4113" name="Text Box 21"/>
          <p:cNvSpPr txBox="1">
            <a:spLocks noChangeArrowheads="1"/>
          </p:cNvSpPr>
          <p:nvPr/>
        </p:nvSpPr>
        <p:spPr bwMode="auto">
          <a:xfrm>
            <a:off x="1827213" y="2066925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14" name="Text Box 22"/>
          <p:cNvSpPr txBox="1">
            <a:spLocks noChangeArrowheads="1"/>
          </p:cNvSpPr>
          <p:nvPr/>
        </p:nvSpPr>
        <p:spPr bwMode="auto">
          <a:xfrm>
            <a:off x="2362200" y="2743200"/>
            <a:ext cx="2081213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	A.   30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	B.  38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 C.   42</a:t>
            </a:r>
          </a:p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5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-3448050" y="323532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0513" y="-266700"/>
            <a:ext cx="87042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-114300" y="6569075"/>
            <a:ext cx="90852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8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695950" y="3278188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7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044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60" grpId="0" animBg="1"/>
      <p:bldP spid="279572" grpId="0" animBg="1"/>
      <p:bldP spid="279572" grpId="1" animBg="1"/>
      <p:bldP spid="279573" grpId="0" animBg="1"/>
      <p:bldP spid="279573" grpId="1" animBg="1"/>
      <p:bldP spid="279574" grpId="0" animBg="1"/>
      <p:bldP spid="279574" grpId="1" animBg="1"/>
      <p:bldP spid="279575" grpId="0" animBg="1"/>
      <p:bldP spid="279575" grpId="1" animBg="1"/>
      <p:bldP spid="104468" grpId="0" animBg="1"/>
      <p:bldP spid="10446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19113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cs typeface="Arial" charset="0"/>
            </a:endParaRPr>
          </a:p>
        </p:txBody>
      </p:sp>
      <p:pic>
        <p:nvPicPr>
          <p:cNvPr id="5123" name="Picture 3" descr="Hinh dong Pha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93662" y="-1049338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inh dong Phao ho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1436687" y="-1382713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Oval 8"/>
          <p:cNvSpPr>
            <a:spLocks noChangeArrowheads="1"/>
          </p:cNvSpPr>
          <p:nvPr/>
        </p:nvSpPr>
        <p:spPr bwMode="auto">
          <a:xfrm>
            <a:off x="1524000" y="2133600"/>
            <a:ext cx="1295400" cy="9906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 err="1">
                <a:solidFill>
                  <a:srgbClr val="FF3300"/>
                </a:solidFill>
              </a:rPr>
              <a:t>Câu</a:t>
            </a:r>
            <a:r>
              <a:rPr lang="en-US" sz="2800" b="1" dirty="0">
                <a:solidFill>
                  <a:srgbClr val="FF3300"/>
                </a:solidFill>
              </a:rPr>
              <a:t> 2 </a:t>
            </a:r>
          </a:p>
        </p:txBody>
      </p:sp>
      <p:sp>
        <p:nvSpPr>
          <p:cNvPr id="279572" name="Oval 20"/>
          <p:cNvSpPr>
            <a:spLocks noChangeArrowheads="1"/>
          </p:cNvSpPr>
          <p:nvPr/>
        </p:nvSpPr>
        <p:spPr bwMode="auto">
          <a:xfrm>
            <a:off x="1219200" y="5715000"/>
            <a:ext cx="936625" cy="68103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79573" name="Oval 21"/>
          <p:cNvSpPr>
            <a:spLocks noChangeArrowheads="1"/>
          </p:cNvSpPr>
          <p:nvPr/>
        </p:nvSpPr>
        <p:spPr bwMode="auto">
          <a:xfrm>
            <a:off x="1219200" y="5715000"/>
            <a:ext cx="936625" cy="681038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79574" name="Oval 22"/>
          <p:cNvSpPr>
            <a:spLocks noChangeArrowheads="1"/>
          </p:cNvSpPr>
          <p:nvPr/>
        </p:nvSpPr>
        <p:spPr bwMode="auto">
          <a:xfrm>
            <a:off x="1219200" y="5715000"/>
            <a:ext cx="936625" cy="681038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79575" name="Oval 23"/>
          <p:cNvSpPr>
            <a:spLocks noChangeArrowheads="1"/>
          </p:cNvSpPr>
          <p:nvPr/>
        </p:nvSpPr>
        <p:spPr bwMode="auto">
          <a:xfrm>
            <a:off x="1219200" y="5715000"/>
            <a:ext cx="936625" cy="681038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3300"/>
                </a:solidFill>
              </a:rPr>
              <a:t>0</a:t>
            </a:r>
          </a:p>
        </p:txBody>
      </p:sp>
      <p:pic>
        <p:nvPicPr>
          <p:cNvPr id="5133" name="Picture 26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613" y="4343400"/>
            <a:ext cx="1447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3048000" y="25146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1600200" y="2514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b="1">
              <a:cs typeface="Arial" charset="0"/>
            </a:endParaRPr>
          </a:p>
        </p:txBody>
      </p:sp>
      <p:sp>
        <p:nvSpPr>
          <p:cNvPr id="5137" name="Text Box 20"/>
          <p:cNvSpPr txBox="1">
            <a:spLocks noChangeArrowheads="1"/>
          </p:cNvSpPr>
          <p:nvPr/>
        </p:nvSpPr>
        <p:spPr bwMode="auto">
          <a:xfrm>
            <a:off x="2819400" y="2438400"/>
            <a:ext cx="609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cs typeface="Arial" charset="0"/>
              </a:rPr>
              <a:t>Gấp</a:t>
            </a:r>
            <a:r>
              <a:rPr lang="en-US" sz="2800" dirty="0">
                <a:cs typeface="Arial" charset="0"/>
              </a:rPr>
              <a:t> 6m </a:t>
            </a:r>
            <a:r>
              <a:rPr lang="en-US" sz="2800" dirty="0" err="1">
                <a:cs typeface="Arial" charset="0"/>
              </a:rPr>
              <a:t>lên</a:t>
            </a:r>
            <a:r>
              <a:rPr lang="en-US" sz="2800" dirty="0">
                <a:cs typeface="Arial" charset="0"/>
              </a:rPr>
              <a:t> </a:t>
            </a:r>
            <a:r>
              <a:rPr lang="vi-VN" sz="2800" dirty="0" smtClean="0">
                <a:cs typeface="Arial" charset="0"/>
              </a:rPr>
              <a:t>5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lần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thì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được</a:t>
            </a:r>
            <a:r>
              <a:rPr lang="en-US" sz="2800" dirty="0">
                <a:cs typeface="Arial" charset="0"/>
              </a:rPr>
              <a:t>:</a:t>
            </a:r>
            <a:endParaRPr lang="en-US" sz="2800" b="1" i="1" dirty="0">
              <a:cs typeface="Arial" charset="0"/>
            </a:endParaRPr>
          </a:p>
        </p:txBody>
      </p:sp>
      <p:sp>
        <p:nvSpPr>
          <p:cNvPr id="5138" name="Text Box 21"/>
          <p:cNvSpPr txBox="1">
            <a:spLocks noChangeArrowheads="1"/>
          </p:cNvSpPr>
          <p:nvPr/>
        </p:nvSpPr>
        <p:spPr bwMode="auto">
          <a:xfrm>
            <a:off x="3810000" y="3276600"/>
            <a:ext cx="2279650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 i="1" dirty="0">
                <a:cs typeface="Arial" charset="0"/>
              </a:rPr>
              <a:t>      </a:t>
            </a:r>
            <a:r>
              <a:rPr lang="vi-VN" sz="2400" b="1" i="1" dirty="0" smtClean="0">
                <a:cs typeface="Arial" charset="0"/>
              </a:rPr>
              <a:t>  </a:t>
            </a:r>
            <a:r>
              <a:rPr lang="en-US" sz="2400" b="1" i="1" dirty="0" smtClean="0">
                <a:cs typeface="Arial" charset="0"/>
              </a:rPr>
              <a:t>A</a:t>
            </a:r>
            <a:r>
              <a:rPr lang="en-US" sz="2400" b="1" i="1" dirty="0">
                <a:cs typeface="Arial" charset="0"/>
              </a:rPr>
              <a:t>.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    </a:t>
            </a: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   B.  45 m</a:t>
            </a:r>
          </a:p>
          <a:p>
            <a:pPr marL="342900" indent="-342900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63 m           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endParaRPr lang="en-US" dirty="0">
              <a:cs typeface="Arial" charset="0"/>
            </a:endParaRPr>
          </a:p>
        </p:txBody>
      </p:sp>
      <p:sp>
        <p:nvSpPr>
          <p:cNvPr id="105494" name="Oval 22"/>
          <p:cNvSpPr>
            <a:spLocks noChangeArrowheads="1"/>
          </p:cNvSpPr>
          <p:nvPr/>
        </p:nvSpPr>
        <p:spPr bwMode="auto">
          <a:xfrm>
            <a:off x="4267200" y="327660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5140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-3448050" y="323532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5" y="-350838"/>
            <a:ext cx="88392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219075" y="6548438"/>
            <a:ext cx="8658225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123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695950" y="3181350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7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7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1054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72" grpId="0" animBg="1"/>
      <p:bldP spid="279572" grpId="1" animBg="1"/>
      <p:bldP spid="279573" grpId="0" animBg="1"/>
      <p:bldP spid="279573" grpId="1" animBg="1"/>
      <p:bldP spid="279574" grpId="0" animBg="1"/>
      <p:bldP spid="279574" grpId="1" animBg="1"/>
      <p:bldP spid="279575" grpId="0" animBg="1"/>
      <p:bldP spid="279575" grpId="1" animBg="1"/>
      <p:bldP spid="105494" grpId="0" animBg="1"/>
      <p:bldP spid="10549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19113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cs typeface="Arial" charset="0"/>
            </a:endParaRPr>
          </a:p>
        </p:txBody>
      </p:sp>
      <p:pic>
        <p:nvPicPr>
          <p:cNvPr id="6147" name="Picture 3" descr="Hinh dong Phao 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93662" y="-1687512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Hinh dong Phao ho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436687" y="-1382713"/>
            <a:ext cx="17716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Text Box 18"/>
          <p:cNvSpPr txBox="1">
            <a:spLocks noChangeArrowheads="1"/>
          </p:cNvSpPr>
          <p:nvPr/>
        </p:nvSpPr>
        <p:spPr bwMode="auto">
          <a:xfrm>
            <a:off x="3048000" y="25146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pic>
        <p:nvPicPr>
          <p:cNvPr id="6162" name="Picture 123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3448050" y="323532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123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3" y="-315913"/>
            <a:ext cx="8783637" cy="67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123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266700" y="6524625"/>
            <a:ext cx="86233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Picture 123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695950" y="3216275"/>
            <a:ext cx="6896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5800" y="2311400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5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5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lần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5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5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5800" y="3886200"/>
            <a:ext cx="800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lần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ring390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92" y="254000"/>
            <a:ext cx="1905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ring3918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ingin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905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43"/>
          <p:cNvSpPr>
            <a:spLocks noChangeArrowheads="1"/>
          </p:cNvSpPr>
          <p:nvPr/>
        </p:nvSpPr>
        <p:spPr bwMode="auto">
          <a:xfrm>
            <a:off x="457200" y="16764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196454" y="324020"/>
            <a:ext cx="6934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5" name="AutoShape 8"/>
          <p:cNvSpPr/>
          <p:nvPr/>
        </p:nvSpPr>
        <p:spPr>
          <a:xfrm flipV="1">
            <a:off x="2438400" y="5562600"/>
            <a:ext cx="4572000" cy="838200"/>
          </a:xfrm>
          <a:prstGeom prst="cloudCallout">
            <a:avLst>
              <a:gd name="adj1" fmla="val -33037"/>
              <a:gd name="adj2" fmla="val -51319"/>
            </a:avLst>
          </a:prstGeom>
          <a:solidFill>
            <a:srgbClr val="FFFF99"/>
          </a:solidFill>
          <a:ln w="508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rot="10800000"/>
          <a:lstStyle/>
          <a:p>
            <a:pPr algn="ctr"/>
            <a:r>
              <a:rPr lang="vi-VN" sz="2800" b="1" dirty="0" smtClean="0">
                <a:solidFill>
                  <a:srgbClr val="000022"/>
                </a:solidFill>
                <a:latin typeface="Times New Roman" panose="02020603050405020304" pitchFamily="18" charset="0"/>
              </a:rPr>
              <a:t>Thảo luận </a:t>
            </a:r>
            <a:r>
              <a:rPr sz="2800" b="1" smtClean="0">
                <a:solidFill>
                  <a:srgbClr val="000022"/>
                </a:solidFill>
                <a:latin typeface="Times New Roman" panose="02020603050405020304" pitchFamily="18" charset="0"/>
              </a:rPr>
              <a:t>nhóm </a:t>
            </a:r>
            <a:r>
              <a:rPr lang="vi-VN" sz="2800" b="1" dirty="0" smtClean="0">
                <a:solidFill>
                  <a:srgbClr val="000022"/>
                </a:solidFill>
                <a:latin typeface="Times New Roman" panose="02020603050405020304" pitchFamily="18" charset="0"/>
              </a:rPr>
              <a:t>2</a:t>
            </a:r>
            <a:endParaRPr sz="2800" b="1" dirty="0">
              <a:solidFill>
                <a:srgbClr val="00002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Oval 9"/>
          <p:cNvSpPr/>
          <p:nvPr/>
        </p:nvSpPr>
        <p:spPr>
          <a:xfrm>
            <a:off x="4953000" y="5105400"/>
            <a:ext cx="1219200" cy="762000"/>
          </a:xfrm>
          <a:prstGeom prst="ellipse">
            <a:avLst/>
          </a:prstGeom>
          <a:solidFill>
            <a:srgbClr val="66FF66"/>
          </a:solidFill>
          <a:ln w="25400" cap="flat" cmpd="sng">
            <a:solidFill>
              <a:srgbClr val="13050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2400" b="1" dirty="0">
                <a:solidFill>
                  <a:srgbClr val="000022"/>
                </a:solidFill>
                <a:latin typeface="Times New Roman" panose="02020603050405020304" pitchFamily="18" charset="0"/>
              </a:rPr>
              <a:t>2 phút</a:t>
            </a:r>
          </a:p>
        </p:txBody>
      </p:sp>
      <p:pic>
        <p:nvPicPr>
          <p:cNvPr id="67" name="Picture 11">
            <a:hlinkClick r:id="" action="ppaction://media"/>
          </p:cNvPr>
          <p:cNvPicPr>
            <a:picLocks noRot="1" noChangeAspect="1"/>
          </p:cNvPicPr>
          <p:nvPr>
            <a:wavAudioFile r:embed="rId1" name="ringin.wav"/>
          </p:nvPr>
        </p:nvPicPr>
        <p:blipFill>
          <a:blip r:embed="rId4"/>
          <a:srcRect/>
          <a:stretch>
            <a:fillRect/>
          </a:stretch>
        </p:blipFill>
        <p:spPr>
          <a:xfrm>
            <a:off x="6019800" y="6096000"/>
            <a:ext cx="304800" cy="304800"/>
          </a:xfrm>
          <a:prstGeom prst="rect">
            <a:avLst/>
          </a:prstGeom>
        </p:spPr>
      </p:pic>
      <p:pic>
        <p:nvPicPr>
          <p:cNvPr id="68" name="Picture 12">
            <a:hlinkClick r:id="" action="ppaction://media"/>
          </p:cNvPr>
          <p:cNvPicPr>
            <a:picLocks noRot="1" noChangeAspect="1"/>
          </p:cNvPicPr>
          <p:nvPr>
            <a:wavAudioFile r:embed="rId1" name="ringin.wav"/>
          </p:nvPr>
        </p:nvPicPr>
        <p:blipFill>
          <a:blip r:embed="rId4"/>
          <a:stretch>
            <a:fillRect/>
          </a:stretch>
        </p:blipFill>
        <p:spPr>
          <a:xfrm>
            <a:off x="6019800" y="6096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" name="AutoShape 13"/>
          <p:cNvSpPr/>
          <p:nvPr/>
        </p:nvSpPr>
        <p:spPr>
          <a:xfrm>
            <a:off x="6400800" y="4648200"/>
            <a:ext cx="3048000" cy="1676400"/>
          </a:xfrm>
          <a:prstGeom prst="irregularSeal1">
            <a:avLst/>
          </a:prstGeom>
          <a:solidFill>
            <a:srgbClr val="FF99FF"/>
          </a:solidFill>
          <a:ln w="9525" cap="flat" cmpd="sng">
            <a:solidFill>
              <a:srgbClr val="FF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sz="5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Hết giờ!</a:t>
            </a:r>
          </a:p>
        </p:txBody>
      </p:sp>
      <p:sp>
        <p:nvSpPr>
          <p:cNvPr id="84" name="Rectangle 46"/>
          <p:cNvSpPr>
            <a:spLocks noChangeArrowheads="1"/>
          </p:cNvSpPr>
          <p:nvPr/>
        </p:nvSpPr>
        <p:spPr bwMode="auto">
          <a:xfrm>
            <a:off x="1676400" y="2362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54"/>
          <p:cNvSpPr>
            <a:spLocks noChangeArrowheads="1"/>
          </p:cNvSpPr>
          <p:nvPr/>
        </p:nvSpPr>
        <p:spPr bwMode="auto">
          <a:xfrm>
            <a:off x="3124200" y="2590800"/>
            <a:ext cx="533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1752600" y="2895600"/>
            <a:ext cx="1350963" cy="127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1143000" y="2590800"/>
            <a:ext cx="609600" cy="533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</a:rPr>
              <a:t>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8" name="Rectangle 46"/>
          <p:cNvSpPr>
            <a:spLocks noChangeArrowheads="1"/>
          </p:cNvSpPr>
          <p:nvPr/>
        </p:nvSpPr>
        <p:spPr bwMode="auto">
          <a:xfrm>
            <a:off x="6038340" y="2362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54"/>
          <p:cNvSpPr>
            <a:spLocks noChangeArrowheads="1"/>
          </p:cNvSpPr>
          <p:nvPr/>
        </p:nvSpPr>
        <p:spPr bwMode="auto">
          <a:xfrm>
            <a:off x="7350213" y="2590800"/>
            <a:ext cx="533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flipV="1">
            <a:off x="5978613" y="2895600"/>
            <a:ext cx="1350963" cy="127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504940" y="2590800"/>
            <a:ext cx="609600" cy="533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6" name="Rectangle 46"/>
          <p:cNvSpPr>
            <a:spLocks noChangeArrowheads="1"/>
          </p:cNvSpPr>
          <p:nvPr/>
        </p:nvSpPr>
        <p:spPr bwMode="auto">
          <a:xfrm>
            <a:off x="1600200" y="3581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Rectangle 54"/>
          <p:cNvSpPr>
            <a:spLocks noChangeArrowheads="1"/>
          </p:cNvSpPr>
          <p:nvPr/>
        </p:nvSpPr>
        <p:spPr bwMode="auto">
          <a:xfrm>
            <a:off x="3124200" y="3810000"/>
            <a:ext cx="533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 flipV="1">
            <a:off x="1752600" y="4114800"/>
            <a:ext cx="1350963" cy="127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1143000" y="3810000"/>
            <a:ext cx="609600" cy="533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</a:rPr>
              <a:t>7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0" name="Rectangle 46"/>
          <p:cNvSpPr>
            <a:spLocks noChangeArrowheads="1"/>
          </p:cNvSpPr>
          <p:nvPr/>
        </p:nvSpPr>
        <p:spPr bwMode="auto">
          <a:xfrm>
            <a:off x="6019800" y="3505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ấp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Rectangle 54"/>
          <p:cNvSpPr>
            <a:spLocks noChangeArrowheads="1"/>
          </p:cNvSpPr>
          <p:nvPr/>
        </p:nvSpPr>
        <p:spPr bwMode="auto">
          <a:xfrm>
            <a:off x="7467600" y="3733800"/>
            <a:ext cx="533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 flipV="1">
            <a:off x="6096000" y="4038600"/>
            <a:ext cx="1350963" cy="1270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486400" y="3733800"/>
            <a:ext cx="609600" cy="533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</a:rPr>
              <a:t>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124200" y="2590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FF00"/>
                </a:solidFill>
              </a:rPr>
              <a:t>24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391400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FF00"/>
                </a:solidFill>
              </a:rPr>
              <a:t>40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124200" y="3810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FF00"/>
                </a:solidFill>
              </a:rPr>
              <a:t>35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467600" y="3733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solidFill>
                  <a:srgbClr val="FFFF00"/>
                </a:solidFill>
              </a:rPr>
              <a:t>42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6" dur="1" fill="hold"/>
                                        <p:tgtEl>
                                          <p:spTgt spid="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1" fill="hold"/>
                                        <p:tgtEl>
                                          <p:spTgt spid="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>
                <p:cTn id="114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1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"/>
                </p:tgtEl>
              </p:cMediaNode>
            </p:audio>
            <p:audio>
              <p:cMediaNode vol="90000">
                <p:cTn id="116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"/>
                </p:tgtEl>
              </p:cMediaNode>
            </p:audio>
          </p:childTnLst>
        </p:cTn>
      </p:par>
    </p:tnLst>
    <p:bldLst>
      <p:bldP spid="25" grpId="0"/>
      <p:bldP spid="65" grpId="0" animBg="1"/>
      <p:bldP spid="66" grpId="0" animBg="1"/>
      <p:bldP spid="69" grpId="0" animBg="1"/>
      <p:bldP spid="84" grpId="0"/>
      <p:bldP spid="85" grpId="0" animBg="1"/>
      <p:bldP spid="87" grpId="0" animBg="1"/>
      <p:bldP spid="88" grpId="0"/>
      <p:bldP spid="89" grpId="0" animBg="1"/>
      <p:bldP spid="91" grpId="0" animBg="1"/>
      <p:bldP spid="96" grpId="0"/>
      <p:bldP spid="97" grpId="0" animBg="1"/>
      <p:bldP spid="99" grpId="0" animBg="1"/>
      <p:bldP spid="100" grpId="0"/>
      <p:bldP spid="101" grpId="0" animBg="1"/>
      <p:bldP spid="103" grpId="0" animBg="1"/>
      <p:bldP spid="108" grpId="0"/>
      <p:bldP spid="109" grpId="0"/>
      <p:bldP spid="111" grpId="0"/>
      <p:bldP spid="1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 7"/>
          <p:cNvSpPr/>
          <p:nvPr/>
        </p:nvSpPr>
        <p:spPr>
          <a:xfrm>
            <a:off x="381000" y="1905000"/>
            <a:ext cx="2514600" cy="838200"/>
          </a:xfrm>
          <a:prstGeom prst="hex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Tính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4"/>
          <p:cNvSpPr txBox="1">
            <a:spLocks noChangeArrowheads="1"/>
          </p:cNvSpPr>
          <p:nvPr/>
        </p:nvSpPr>
        <p:spPr bwMode="auto">
          <a:xfrm>
            <a:off x="1981200" y="4267200"/>
            <a:ext cx="990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>
                <a:solidFill>
                  <a:srgbClr val="FF0000"/>
                </a:solidFill>
                <a:cs typeface="Times New Roman" pitchFamily="18" charset="0"/>
              </a:rPr>
              <a:t>7</a:t>
            </a:r>
            <a:r>
              <a:rPr lang="en-US" sz="6000" b="1" u="none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2057400" y="2743200"/>
            <a:ext cx="1143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12</a:t>
            </a:r>
          </a:p>
        </p:txBody>
      </p:sp>
      <p:sp>
        <p:nvSpPr>
          <p:cNvPr id="34" name="Text Box 57"/>
          <p:cNvSpPr txBox="1">
            <a:spLocks noChangeArrowheads="1"/>
          </p:cNvSpPr>
          <p:nvPr/>
        </p:nvSpPr>
        <p:spPr bwMode="auto">
          <a:xfrm>
            <a:off x="1676400" y="3200400"/>
            <a:ext cx="490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36" name="Text Box 59"/>
          <p:cNvSpPr txBox="1">
            <a:spLocks noChangeArrowheads="1"/>
          </p:cNvSpPr>
          <p:nvPr/>
        </p:nvSpPr>
        <p:spPr bwMode="auto">
          <a:xfrm>
            <a:off x="2362200" y="3505200"/>
            <a:ext cx="784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>
                <a:solidFill>
                  <a:srgbClr val="000066"/>
                </a:solidFill>
                <a:cs typeface="Times New Roman" pitchFamily="18" charset="0"/>
              </a:rPr>
              <a:t>6</a:t>
            </a:r>
            <a:endParaRPr lang="en-US" sz="6000" b="1" u="none" dirty="0" smtClean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37" name="Line 70"/>
          <p:cNvSpPr>
            <a:spLocks noChangeShapeType="1"/>
          </p:cNvSpPr>
          <p:nvPr/>
        </p:nvSpPr>
        <p:spPr bwMode="auto">
          <a:xfrm>
            <a:off x="1905000" y="4343400"/>
            <a:ext cx="117633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1400" u="sng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en-US" sz="1400" u="sng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0" name="Text Box 74"/>
          <p:cNvSpPr txBox="1">
            <a:spLocks noChangeArrowheads="1"/>
          </p:cNvSpPr>
          <p:nvPr/>
        </p:nvSpPr>
        <p:spPr bwMode="auto">
          <a:xfrm>
            <a:off x="4495800" y="4267200"/>
            <a:ext cx="990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sz="6000" b="1" u="none" dirty="0" smtClean="0">
                <a:solidFill>
                  <a:srgbClr val="FF0000"/>
                </a:solidFill>
                <a:cs typeface="Times New Roman" pitchFamily="18" charset="0"/>
              </a:rPr>
              <a:t>98</a:t>
            </a:r>
            <a:endParaRPr lang="en-US" sz="6000" b="1" u="none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4495800" y="2743200"/>
            <a:ext cx="106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14</a:t>
            </a:r>
          </a:p>
        </p:txBody>
      </p:sp>
      <p:sp>
        <p:nvSpPr>
          <p:cNvPr id="62" name="Text Box 57"/>
          <p:cNvSpPr txBox="1">
            <a:spLocks noChangeArrowheads="1"/>
          </p:cNvSpPr>
          <p:nvPr/>
        </p:nvSpPr>
        <p:spPr bwMode="auto">
          <a:xfrm>
            <a:off x="4114800" y="3200400"/>
            <a:ext cx="490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63" name="Text Box 59"/>
          <p:cNvSpPr txBox="1">
            <a:spLocks noChangeArrowheads="1"/>
          </p:cNvSpPr>
          <p:nvPr/>
        </p:nvSpPr>
        <p:spPr bwMode="auto">
          <a:xfrm>
            <a:off x="4876800" y="3429000"/>
            <a:ext cx="784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>
                <a:solidFill>
                  <a:srgbClr val="000066"/>
                </a:solidFill>
                <a:cs typeface="Times New Roman" pitchFamily="18" charset="0"/>
              </a:rPr>
              <a:t>7</a:t>
            </a:r>
            <a:endParaRPr lang="en-US" sz="6000" b="1" u="none" dirty="0" smtClean="0">
              <a:solidFill>
                <a:srgbClr val="000066"/>
              </a:solidFill>
              <a:cs typeface="Times New Roman" pitchFamily="18" charset="0"/>
            </a:endParaRPr>
          </a:p>
        </p:txBody>
      </p:sp>
      <p:sp>
        <p:nvSpPr>
          <p:cNvPr id="64" name="Line 70"/>
          <p:cNvSpPr>
            <a:spLocks noChangeShapeType="1"/>
          </p:cNvSpPr>
          <p:nvPr/>
        </p:nvSpPr>
        <p:spPr bwMode="auto">
          <a:xfrm>
            <a:off x="4343400" y="4343400"/>
            <a:ext cx="117633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u="sng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5" name="Text Box 74"/>
          <p:cNvSpPr txBox="1">
            <a:spLocks noChangeArrowheads="1"/>
          </p:cNvSpPr>
          <p:nvPr/>
        </p:nvSpPr>
        <p:spPr bwMode="auto">
          <a:xfrm>
            <a:off x="6781800" y="4267200"/>
            <a:ext cx="1447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sz="6000" b="1" u="none" dirty="0" smtClean="0">
                <a:solidFill>
                  <a:srgbClr val="FF0000"/>
                </a:solidFill>
                <a:cs typeface="Times New Roman" pitchFamily="18" charset="0"/>
              </a:rPr>
              <a:t>210</a:t>
            </a:r>
            <a:endParaRPr lang="en-US" sz="6000" b="1" u="none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7162800" y="2743200"/>
            <a:ext cx="106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35</a:t>
            </a:r>
          </a:p>
        </p:txBody>
      </p:sp>
      <p:sp>
        <p:nvSpPr>
          <p:cNvPr id="67" name="Text Box 57"/>
          <p:cNvSpPr txBox="1">
            <a:spLocks noChangeArrowheads="1"/>
          </p:cNvSpPr>
          <p:nvPr/>
        </p:nvSpPr>
        <p:spPr bwMode="auto">
          <a:xfrm>
            <a:off x="6858000" y="3200400"/>
            <a:ext cx="4143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68" name="Text Box 59"/>
          <p:cNvSpPr txBox="1">
            <a:spLocks noChangeArrowheads="1"/>
          </p:cNvSpPr>
          <p:nvPr/>
        </p:nvSpPr>
        <p:spPr bwMode="auto">
          <a:xfrm>
            <a:off x="7543800" y="3429000"/>
            <a:ext cx="784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000" b="1" u="none" dirty="0" smtClean="0">
                <a:solidFill>
                  <a:srgbClr val="000066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69" name="Line 70"/>
          <p:cNvSpPr>
            <a:spLocks noChangeShapeType="1"/>
          </p:cNvSpPr>
          <p:nvPr/>
        </p:nvSpPr>
        <p:spPr bwMode="auto">
          <a:xfrm>
            <a:off x="6858000" y="4343400"/>
            <a:ext cx="1176338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u="sng" smtClean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0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15" descr="A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103" name="Text Box 103"/>
          <p:cNvSpPr txBox="1">
            <a:spLocks noChangeArrowheads="1"/>
          </p:cNvSpPr>
          <p:nvPr/>
        </p:nvSpPr>
        <p:spPr bwMode="auto">
          <a:xfrm>
            <a:off x="5410200" y="3200400"/>
            <a:ext cx="22367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800000"/>
                </a:solidFill>
              </a:rPr>
              <a:t>Bài</a:t>
            </a: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en-US" sz="3200" b="1" dirty="0" err="1" smtClean="0">
                <a:solidFill>
                  <a:srgbClr val="800000"/>
                </a:solidFill>
              </a:rPr>
              <a:t>giải</a:t>
            </a:r>
            <a:r>
              <a:rPr lang="vi-VN" sz="3200" b="1" dirty="0" smtClean="0">
                <a:solidFill>
                  <a:srgbClr val="800000"/>
                </a:solidFill>
              </a:rPr>
              <a:t>:</a:t>
            </a:r>
            <a:endParaRPr lang="en-US" sz="3200" b="1" dirty="0" smtClean="0">
              <a:solidFill>
                <a:srgbClr val="800000"/>
              </a:solidFill>
            </a:endParaRPr>
          </a:p>
        </p:txBody>
      </p:sp>
      <p:sp>
        <p:nvSpPr>
          <p:cNvPr id="128104" name="Text Box 104"/>
          <p:cNvSpPr txBox="1">
            <a:spLocks noChangeArrowheads="1"/>
          </p:cNvSpPr>
          <p:nvPr/>
        </p:nvSpPr>
        <p:spPr bwMode="auto">
          <a:xfrm>
            <a:off x="4191000" y="3733800"/>
            <a:ext cx="548639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000" b="1" u="none" dirty="0" err="1" smtClean="0"/>
              <a:t>Buổi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tập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múa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có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số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bạn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nữ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là</a:t>
            </a:r>
            <a:r>
              <a:rPr lang="en-US" sz="3000" b="1" u="none" dirty="0" smtClean="0"/>
              <a:t>:</a:t>
            </a:r>
          </a:p>
        </p:txBody>
      </p:sp>
      <p:sp>
        <p:nvSpPr>
          <p:cNvPr id="128105" name="Text Box 105"/>
          <p:cNvSpPr txBox="1">
            <a:spLocks noChangeArrowheads="1"/>
          </p:cNvSpPr>
          <p:nvPr/>
        </p:nvSpPr>
        <p:spPr bwMode="auto">
          <a:xfrm>
            <a:off x="5410200" y="4267200"/>
            <a:ext cx="49942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000" b="1" u="none" dirty="0" smtClean="0"/>
              <a:t>6 </a:t>
            </a:r>
            <a:r>
              <a:rPr lang="vi-VN" sz="3000" b="1" u="none" dirty="0" smtClean="0"/>
              <a:t> </a:t>
            </a:r>
            <a:r>
              <a:rPr lang="en-US" sz="3000" b="1" u="none" dirty="0" smtClean="0"/>
              <a:t>x  3  =  18</a:t>
            </a:r>
            <a:r>
              <a:rPr lang="vi-VN" sz="3000" b="1" u="none" dirty="0" smtClean="0"/>
              <a:t> </a:t>
            </a:r>
            <a:r>
              <a:rPr lang="en-US" sz="3000" b="1" u="none" dirty="0" smtClean="0"/>
              <a:t>(</a:t>
            </a:r>
            <a:r>
              <a:rPr lang="en-US" sz="3000" b="1" u="none" dirty="0" err="1" smtClean="0"/>
              <a:t>nữ</a:t>
            </a:r>
            <a:r>
              <a:rPr lang="en-US" sz="3000" b="1" u="none" dirty="0" smtClean="0"/>
              <a:t>)</a:t>
            </a:r>
          </a:p>
        </p:txBody>
      </p:sp>
      <p:sp>
        <p:nvSpPr>
          <p:cNvPr id="128106" name="Text Box 106"/>
          <p:cNvSpPr txBox="1">
            <a:spLocks noChangeArrowheads="1"/>
          </p:cNvSpPr>
          <p:nvPr/>
        </p:nvSpPr>
        <p:spPr bwMode="auto">
          <a:xfrm>
            <a:off x="5562600" y="4800600"/>
            <a:ext cx="335438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000" b="1" u="none" dirty="0" err="1" smtClean="0"/>
              <a:t>Đáp</a:t>
            </a:r>
            <a:r>
              <a:rPr lang="en-US" sz="3000" b="1" u="none" dirty="0" smtClean="0"/>
              <a:t> </a:t>
            </a:r>
            <a:r>
              <a:rPr lang="en-US" sz="3000" b="1" u="none" dirty="0" err="1" smtClean="0"/>
              <a:t>số</a:t>
            </a:r>
            <a:r>
              <a:rPr lang="en-US" sz="3000" b="1" u="none" dirty="0" smtClean="0"/>
              <a:t>: 18 </a:t>
            </a:r>
            <a:r>
              <a:rPr lang="en-US" sz="3000" b="1" u="none" dirty="0" err="1" smtClean="0"/>
              <a:t>nữ</a:t>
            </a:r>
            <a:r>
              <a:rPr lang="en-US" sz="3000" b="1" u="none" dirty="0" smtClean="0"/>
              <a:t>.   </a:t>
            </a:r>
          </a:p>
        </p:txBody>
      </p:sp>
      <p:pic>
        <p:nvPicPr>
          <p:cNvPr id="6152" name="Picture 125" descr="Copy (2) of chim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096000"/>
            <a:ext cx="175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26" descr="Copy (2) of chim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0"/>
            <a:ext cx="175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27" descr="Copy (2) of chim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175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28" descr="Copy (2) of chim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6096000"/>
            <a:ext cx="175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9" descr="Copy (2) of chim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96000"/>
            <a:ext cx="175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131" name="Text Box 131"/>
          <p:cNvSpPr txBox="1">
            <a:spLocks noChangeArrowheads="1"/>
          </p:cNvSpPr>
          <p:nvPr/>
        </p:nvSpPr>
        <p:spPr bwMode="auto">
          <a:xfrm>
            <a:off x="0" y="1524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u="none" dirty="0" smtClean="0">
                <a:solidFill>
                  <a:srgbClr val="000066"/>
                </a:solidFill>
              </a:rPr>
              <a:t>* </a:t>
            </a:r>
            <a:r>
              <a:rPr lang="en-US" sz="3200" b="1" dirty="0" err="1" smtClean="0">
                <a:solidFill>
                  <a:srgbClr val="000066"/>
                </a:solidFill>
              </a:rPr>
              <a:t>Bài</a:t>
            </a:r>
            <a:r>
              <a:rPr lang="en-US" sz="3200" b="1" dirty="0" smtClean="0">
                <a:solidFill>
                  <a:srgbClr val="000066"/>
                </a:solidFill>
              </a:rPr>
              <a:t> 3</a:t>
            </a:r>
            <a:r>
              <a:rPr lang="en-US" sz="3200" b="1" u="none" dirty="0" smtClean="0">
                <a:solidFill>
                  <a:srgbClr val="000066"/>
                </a:solidFill>
              </a:rPr>
              <a:t>: 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Một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buổi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tập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múa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có</a:t>
            </a:r>
            <a:r>
              <a:rPr lang="en-US" sz="3200" b="1" u="none" dirty="0" smtClean="0">
                <a:solidFill>
                  <a:srgbClr val="000066"/>
                </a:solidFill>
              </a:rPr>
              <a:t> 6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bạn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nam</a:t>
            </a:r>
            <a:r>
              <a:rPr lang="en-US" sz="3200" b="1" u="none" dirty="0" smtClean="0">
                <a:solidFill>
                  <a:srgbClr val="000066"/>
                </a:solidFill>
              </a:rPr>
              <a:t>,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số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bạn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nữ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gấp</a:t>
            </a:r>
            <a:r>
              <a:rPr lang="en-US" sz="3200" b="1" u="none" dirty="0" smtClean="0">
                <a:solidFill>
                  <a:srgbClr val="000066"/>
                </a:solidFill>
              </a:rPr>
              <a:t> 3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lần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số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bạn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nam</a:t>
            </a:r>
            <a:r>
              <a:rPr lang="en-US" sz="3200" b="1" u="none" dirty="0" smtClean="0">
                <a:solidFill>
                  <a:srgbClr val="000066"/>
                </a:solidFill>
              </a:rPr>
              <a:t>.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Hỏi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buổi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tập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múa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có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bao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nhiêu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bạn</a:t>
            </a:r>
            <a:r>
              <a:rPr lang="en-US" sz="3200" b="1" u="none" dirty="0" smtClean="0">
                <a:solidFill>
                  <a:srgbClr val="000066"/>
                </a:solidFill>
              </a:rPr>
              <a:t> </a:t>
            </a:r>
            <a:r>
              <a:rPr lang="en-US" sz="3200" b="1" u="none" dirty="0" err="1" smtClean="0">
                <a:solidFill>
                  <a:srgbClr val="000066"/>
                </a:solidFill>
              </a:rPr>
              <a:t>nữ</a:t>
            </a:r>
            <a:r>
              <a:rPr lang="en-US" sz="3200" b="1" u="none" dirty="0" smtClean="0">
                <a:solidFill>
                  <a:srgbClr val="000066"/>
                </a:solidFill>
              </a:rPr>
              <a:t>?</a:t>
            </a:r>
            <a:endParaRPr lang="en-US" sz="3200" b="1" dirty="0" smtClean="0">
              <a:solidFill>
                <a:srgbClr val="000066"/>
              </a:solidFill>
            </a:endParaRPr>
          </a:p>
        </p:txBody>
      </p:sp>
      <p:sp>
        <p:nvSpPr>
          <p:cNvPr id="128135" name="Text Box 135"/>
          <p:cNvSpPr txBox="1">
            <a:spLocks noChangeArrowheads="1"/>
          </p:cNvSpPr>
          <p:nvPr/>
        </p:nvSpPr>
        <p:spPr bwMode="auto">
          <a:xfrm>
            <a:off x="228600" y="3149025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800000"/>
                </a:solidFill>
              </a:rPr>
              <a:t>Tóm</a:t>
            </a: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en-US" sz="3200" b="1" dirty="0" err="1" smtClean="0">
                <a:solidFill>
                  <a:srgbClr val="800000"/>
                </a:solidFill>
              </a:rPr>
              <a:t>tắt</a:t>
            </a:r>
            <a:r>
              <a:rPr lang="vi-VN" sz="3200" b="1" dirty="0" smtClean="0">
                <a:solidFill>
                  <a:srgbClr val="800000"/>
                </a:solidFill>
              </a:rPr>
              <a:t>:</a:t>
            </a:r>
            <a:endParaRPr lang="en-US" sz="3200" b="1" dirty="0" smtClean="0">
              <a:solidFill>
                <a:srgbClr val="800000"/>
              </a:solidFill>
            </a:endParaRPr>
          </a:p>
        </p:txBody>
      </p:sp>
      <p:sp>
        <p:nvSpPr>
          <p:cNvPr id="128136" name="Text Box 136"/>
          <p:cNvSpPr txBox="1">
            <a:spLocks noChangeArrowheads="1"/>
          </p:cNvSpPr>
          <p:nvPr/>
        </p:nvSpPr>
        <p:spPr bwMode="auto">
          <a:xfrm>
            <a:off x="0" y="4007737"/>
            <a:ext cx="480060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endParaRPr lang="en-US" sz="2800" u="none" dirty="0" smtClean="0"/>
          </a:p>
          <a:p>
            <a:r>
              <a:rPr lang="en-US" sz="2800" b="1" u="none" dirty="0" smtClean="0"/>
              <a:t>Nam: </a:t>
            </a:r>
            <a:r>
              <a:rPr lang="en-US" sz="2800" u="none" dirty="0" smtClean="0"/>
              <a:t>|--------|</a:t>
            </a:r>
          </a:p>
          <a:p>
            <a:r>
              <a:rPr lang="en-US" sz="2800" u="none" dirty="0" smtClean="0"/>
              <a:t> </a:t>
            </a:r>
            <a:r>
              <a:rPr lang="en-US" sz="2800" b="1" u="none" dirty="0" err="1" smtClean="0"/>
              <a:t>Nữ</a:t>
            </a:r>
            <a:r>
              <a:rPr lang="en-US" sz="2800" b="1" u="none" dirty="0" smtClean="0"/>
              <a:t> :  </a:t>
            </a:r>
            <a:r>
              <a:rPr lang="en-US" sz="2800" u="none" dirty="0" smtClean="0"/>
              <a:t>|--------|--------|--------|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16" name="Right Brace 15"/>
          <p:cNvSpPr/>
          <p:nvPr/>
        </p:nvSpPr>
        <p:spPr>
          <a:xfrm rot="16200000">
            <a:off x="1409700" y="4000500"/>
            <a:ext cx="304800" cy="990600"/>
          </a:xfrm>
          <a:prstGeom prst="rightBrace">
            <a:avLst>
              <a:gd name="adj1" fmla="val 8333"/>
              <a:gd name="adj2" fmla="val 4898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3810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2362200" y="3886200"/>
            <a:ext cx="381000" cy="2971800"/>
          </a:xfrm>
          <a:prstGeom prst="rightBrace">
            <a:avLst>
              <a:gd name="adj1" fmla="val 25000"/>
              <a:gd name="adj2" fmla="val 5087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05000" y="5562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207264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8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03" grpId="0"/>
      <p:bldP spid="128104" grpId="0"/>
      <p:bldP spid="128105" grpId="0"/>
      <p:bldP spid="128106" grpId="0"/>
      <p:bldP spid="128135" grpId="0"/>
      <p:bldP spid="16" grpId="0" animBg="1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9" descr="A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2895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cs typeface="Times New Roman" pitchFamily="18" charset="0"/>
              </a:rPr>
              <a:t>Bài</a:t>
            </a:r>
            <a:r>
              <a:rPr lang="en-US" sz="3200" b="1" dirty="0" smtClean="0">
                <a:cs typeface="Times New Roman" pitchFamily="18" charset="0"/>
              </a:rPr>
              <a:t> 4</a:t>
            </a:r>
            <a:r>
              <a:rPr lang="en-US" sz="3200" b="1" u="none" dirty="0" smtClean="0">
                <a:cs typeface="Times New Roman" pitchFamily="18" charset="0"/>
              </a:rPr>
              <a:t>: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505200" y="182880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216125" name="Text Box 61"/>
          <p:cNvSpPr txBox="1">
            <a:spLocks noChangeArrowheads="1"/>
          </p:cNvSpPr>
          <p:nvPr/>
        </p:nvSpPr>
        <p:spPr bwMode="auto">
          <a:xfrm>
            <a:off x="152400" y="1905000"/>
            <a:ext cx="899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600" b="1" u="none" dirty="0" smtClean="0">
                <a:cs typeface="Times New Roman" pitchFamily="18" charset="0"/>
              </a:rPr>
              <a:t>a) </a:t>
            </a:r>
            <a:r>
              <a:rPr lang="en-US" sz="3600" b="1" u="none" dirty="0" err="1" smtClean="0">
                <a:cs typeface="Times New Roman" pitchFamily="18" charset="0"/>
              </a:rPr>
              <a:t>Vẽ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đoạn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thẳng</a:t>
            </a:r>
            <a:r>
              <a:rPr lang="en-US" sz="3600" b="1" u="none" dirty="0" smtClean="0">
                <a:cs typeface="Times New Roman" pitchFamily="18" charset="0"/>
              </a:rPr>
              <a:t> AB </a:t>
            </a:r>
            <a:r>
              <a:rPr lang="en-US" sz="3600" b="1" u="none" dirty="0" err="1" smtClean="0">
                <a:cs typeface="Times New Roman" pitchFamily="18" charset="0"/>
              </a:rPr>
              <a:t>dài</a:t>
            </a:r>
            <a:r>
              <a:rPr lang="en-US" sz="3600" b="1" u="none" dirty="0" smtClean="0">
                <a:cs typeface="Times New Roman" pitchFamily="18" charset="0"/>
              </a:rPr>
              <a:t> 6cm</a:t>
            </a:r>
          </a:p>
        </p:txBody>
      </p:sp>
      <p:sp>
        <p:nvSpPr>
          <p:cNvPr id="20" name="Text Box 61"/>
          <p:cNvSpPr txBox="1">
            <a:spLocks noChangeArrowheads="1"/>
          </p:cNvSpPr>
          <p:nvPr/>
        </p:nvSpPr>
        <p:spPr bwMode="auto">
          <a:xfrm>
            <a:off x="152400" y="32766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600" b="1" u="none" dirty="0">
                <a:cs typeface="Times New Roman" pitchFamily="18" charset="0"/>
              </a:rPr>
              <a:t>b</a:t>
            </a:r>
            <a:r>
              <a:rPr lang="en-US" sz="3600" b="1" u="none" dirty="0" smtClean="0">
                <a:cs typeface="Times New Roman" pitchFamily="18" charset="0"/>
              </a:rPr>
              <a:t>) </a:t>
            </a:r>
            <a:r>
              <a:rPr lang="en-US" sz="3600" b="1" u="none" dirty="0" err="1" smtClean="0">
                <a:cs typeface="Times New Roman" pitchFamily="18" charset="0"/>
              </a:rPr>
              <a:t>Vẽ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đoạn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thẳng</a:t>
            </a:r>
            <a:r>
              <a:rPr lang="en-US" sz="3600" b="1" u="none" dirty="0" smtClean="0">
                <a:cs typeface="Times New Roman" pitchFamily="18" charset="0"/>
              </a:rPr>
              <a:t> CD </a:t>
            </a:r>
            <a:r>
              <a:rPr lang="en-US" sz="3600" b="1" u="none" dirty="0" err="1" smtClean="0">
                <a:cs typeface="Times New Roman" pitchFamily="18" charset="0"/>
              </a:rPr>
              <a:t>dài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gấp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đôi</a:t>
            </a:r>
            <a:r>
              <a:rPr lang="en-US" sz="3600" b="1" u="none" dirty="0" smtClean="0">
                <a:cs typeface="Times New Roman" pitchFamily="18" charset="0"/>
              </a:rPr>
              <a:t> (</a:t>
            </a:r>
            <a:r>
              <a:rPr lang="en-US" sz="3600" b="1" u="none" dirty="0" err="1" smtClean="0">
                <a:cs typeface="Times New Roman" pitchFamily="18" charset="0"/>
              </a:rPr>
              <a:t>gấp</a:t>
            </a:r>
            <a:r>
              <a:rPr lang="en-US" sz="3600" b="1" u="none" dirty="0" smtClean="0">
                <a:cs typeface="Times New Roman" pitchFamily="18" charset="0"/>
              </a:rPr>
              <a:t> 2 </a:t>
            </a:r>
            <a:r>
              <a:rPr lang="en-US" sz="3600" b="1" u="none" dirty="0" err="1" smtClean="0">
                <a:cs typeface="Times New Roman" pitchFamily="18" charset="0"/>
              </a:rPr>
              <a:t>lần</a:t>
            </a:r>
            <a:r>
              <a:rPr lang="en-US" sz="3600" b="1" u="none" dirty="0" smtClean="0">
                <a:cs typeface="Times New Roman" pitchFamily="18" charset="0"/>
              </a:rPr>
              <a:t>)</a:t>
            </a:r>
            <a:r>
              <a:rPr lang="vi-VN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đoạn</a:t>
            </a:r>
            <a:r>
              <a:rPr lang="en-US" sz="3600" b="1" u="none" dirty="0" smtClean="0">
                <a:cs typeface="Times New Roman" pitchFamily="18" charset="0"/>
              </a:rPr>
              <a:t> </a:t>
            </a:r>
            <a:r>
              <a:rPr lang="en-US" sz="3600" b="1" u="none" dirty="0" err="1" smtClean="0">
                <a:cs typeface="Times New Roman" pitchFamily="18" charset="0"/>
              </a:rPr>
              <a:t>thẳng</a:t>
            </a:r>
            <a:r>
              <a:rPr lang="en-US" sz="3600" b="1" u="none" dirty="0" smtClean="0">
                <a:cs typeface="Times New Roman" pitchFamily="18" charset="0"/>
              </a:rPr>
              <a:t> AB.</a:t>
            </a: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76200" y="2428671"/>
            <a:ext cx="899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4000" b="1" u="none" dirty="0" smtClean="0">
                <a:latin typeface="Arial" charset="0"/>
                <a:cs typeface="Arial" charset="0"/>
              </a:rPr>
              <a:t>       </a:t>
            </a:r>
            <a:r>
              <a:rPr lang="en-US" sz="3200" b="1" u="none" dirty="0" smtClean="0">
                <a:solidFill>
                  <a:srgbClr val="FF0000"/>
                </a:solidFill>
                <a:cs typeface="Times New Roman" pitchFamily="18" charset="0"/>
              </a:rPr>
              <a:t>A    6cm     B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447800" y="3225800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1447800" y="3038411"/>
            <a:ext cx="0" cy="2889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3352800" y="3124200"/>
            <a:ext cx="0" cy="2889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 Box 61"/>
          <p:cNvSpPr txBox="1">
            <a:spLocks noChangeArrowheads="1"/>
          </p:cNvSpPr>
          <p:nvPr/>
        </p:nvSpPr>
        <p:spPr bwMode="auto">
          <a:xfrm>
            <a:off x="685800" y="4343400"/>
            <a:ext cx="89916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400" b="1" u="none" dirty="0" err="1" smtClean="0">
                <a:solidFill>
                  <a:srgbClr val="FF0000"/>
                </a:solidFill>
                <a:cs typeface="Times New Roman" pitchFamily="18" charset="0"/>
              </a:rPr>
              <a:t>Độ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400" b="1" u="none" dirty="0" err="1" smtClean="0">
                <a:solidFill>
                  <a:srgbClr val="FF0000"/>
                </a:solidFill>
                <a:cs typeface="Times New Roman" pitchFamily="18" charset="0"/>
              </a:rPr>
              <a:t>dài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400" b="1" u="none" dirty="0" err="1" smtClean="0">
                <a:solidFill>
                  <a:srgbClr val="FF0000"/>
                </a:solidFill>
                <a:cs typeface="Times New Roman" pitchFamily="18" charset="0"/>
              </a:rPr>
              <a:t>đoạn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400" b="1" u="none" dirty="0" err="1" smtClean="0">
                <a:solidFill>
                  <a:srgbClr val="FF0000"/>
                </a:solidFill>
                <a:cs typeface="Times New Roman" pitchFamily="18" charset="0"/>
              </a:rPr>
              <a:t>thẳng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 CD </a:t>
            </a:r>
            <a:r>
              <a:rPr lang="en-US" sz="3400" b="1" u="none" dirty="0" err="1" smtClean="0">
                <a:solidFill>
                  <a:srgbClr val="FF0000"/>
                </a:solidFill>
                <a:cs typeface="Times New Roman" pitchFamily="18" charset="0"/>
              </a:rPr>
              <a:t>là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: </a:t>
            </a: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0" y="4876800"/>
            <a:ext cx="89916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400" b="1" u="none" dirty="0" smtClean="0">
                <a:latin typeface="Arial" charset="0"/>
                <a:cs typeface="Arial" charset="0"/>
              </a:rPr>
              <a:t>              </a:t>
            </a:r>
            <a:r>
              <a:rPr lang="en-US" sz="3400" b="1" u="none" dirty="0" smtClean="0">
                <a:solidFill>
                  <a:srgbClr val="FF0000"/>
                </a:solidFill>
                <a:cs typeface="Times New Roman" pitchFamily="18" charset="0"/>
              </a:rPr>
              <a:t>6 x 2 = 12cm</a:t>
            </a:r>
          </a:p>
        </p:txBody>
      </p:sp>
      <p:sp>
        <p:nvSpPr>
          <p:cNvPr id="32" name="Text Box 61"/>
          <p:cNvSpPr txBox="1">
            <a:spLocks noChangeArrowheads="1"/>
          </p:cNvSpPr>
          <p:nvPr/>
        </p:nvSpPr>
        <p:spPr bwMode="auto">
          <a:xfrm>
            <a:off x="0" y="5410200"/>
            <a:ext cx="899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 u="sng">
                <a:solidFill>
                  <a:srgbClr val="0000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u="sng">
                <a:solidFill>
                  <a:srgbClr val="0000FF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4000" b="1" u="none" dirty="0" smtClean="0">
                <a:latin typeface="Arial" charset="0"/>
                <a:cs typeface="Arial" charset="0"/>
              </a:rPr>
              <a:t>     </a:t>
            </a:r>
            <a:r>
              <a:rPr lang="en-US" sz="3200" b="1" u="none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          12cm               D                                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4400" y="6172200"/>
            <a:ext cx="41433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914400" y="6019800"/>
            <a:ext cx="0" cy="2889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5105400" y="6019800"/>
            <a:ext cx="0" cy="2889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949850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16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16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16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/>
      <p:bldP spid="216125" grpId="0"/>
      <p:bldP spid="20" grpId="0"/>
      <p:bldP spid="21" grpId="0"/>
      <p:bldP spid="30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3031</TotalTime>
  <Words>380</Words>
  <Application>Microsoft Office PowerPoint</Application>
  <PresentationFormat>On-screen Show (4:3)</PresentationFormat>
  <Paragraphs>101</Paragraphs>
  <Slides>13</Slides>
  <Notes>1</Notes>
  <HiddenSlides>0</HiddenSlides>
  <MMClips>6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.VnTime</vt:lpstr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Chọn đáp án trước câu trả lời đúng:</vt:lpstr>
      <vt:lpstr>Chọn đáp án trước câu trả lời đúng: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DELL</cp:lastModifiedBy>
  <cp:revision>118</cp:revision>
  <dcterms:created xsi:type="dcterms:W3CDTF">2019-10-26T15:10:01Z</dcterms:created>
  <dcterms:modified xsi:type="dcterms:W3CDTF">2021-02-27T16:57:46Z</dcterms:modified>
</cp:coreProperties>
</file>