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79" r:id="rId3"/>
    <p:sldId id="262" r:id="rId4"/>
    <p:sldId id="268" r:id="rId5"/>
    <p:sldId id="291" r:id="rId6"/>
    <p:sldId id="284" r:id="rId7"/>
    <p:sldId id="257" r:id="rId8"/>
    <p:sldId id="269" r:id="rId9"/>
    <p:sldId id="270" r:id="rId10"/>
    <p:sldId id="292" r:id="rId11"/>
    <p:sldId id="285" r:id="rId12"/>
    <p:sldId id="263" r:id="rId13"/>
    <p:sldId id="265" r:id="rId14"/>
    <p:sldId id="266" r:id="rId15"/>
    <p:sldId id="294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2C1C6"/>
    <a:srgbClr val="CC0066"/>
    <a:srgbClr val="5FF9FD"/>
    <a:srgbClr val="FF99CC"/>
    <a:srgbClr val="1EB222"/>
    <a:srgbClr val="CCFF33"/>
    <a:srgbClr val="B30D7C"/>
    <a:srgbClr val="A34FBD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179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330" cy="7633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04FF3-1C67-4D6B-953A-098967801BA7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9FA27-00D6-4346-9428-99A3A5CC2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9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710A-419C-4ABC-9A43-9A0EC4D72F2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710A-419C-4ABC-9A43-9A0EC4D72F2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0C9C-045E-4318-8264-DB3C02B8303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1147-745F-47FF-8BE5-49F6B237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0C9C-045E-4318-8264-DB3C02B8303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1147-745F-47FF-8BE5-49F6B237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0C9C-045E-4318-8264-DB3C02B8303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1147-745F-47FF-8BE5-49F6B237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C3132-9C9E-45A9-B79C-253FD8CE1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0C9C-045E-4318-8264-DB3C02B8303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1147-745F-47FF-8BE5-49F6B237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0C9C-045E-4318-8264-DB3C02B8303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1147-745F-47FF-8BE5-49F6B237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0C9C-045E-4318-8264-DB3C02B8303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1147-745F-47FF-8BE5-49F6B237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0C9C-045E-4318-8264-DB3C02B8303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1147-745F-47FF-8BE5-49F6B237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0C9C-045E-4318-8264-DB3C02B8303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1147-745F-47FF-8BE5-49F6B237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0C9C-045E-4318-8264-DB3C02B8303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1147-745F-47FF-8BE5-49F6B237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0C9C-045E-4318-8264-DB3C02B8303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1147-745F-47FF-8BE5-49F6B237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0C9C-045E-4318-8264-DB3C02B8303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1147-745F-47FF-8BE5-49F6B237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50C9C-045E-4318-8264-DB3C02B8303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61147-745F-47FF-8BE5-49F6B237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6.gif"/><Relationship Id="rId3" Type="http://schemas.openxmlformats.org/officeDocument/2006/relationships/slide" Target="slide22.xml"/><Relationship Id="rId7" Type="http://schemas.openxmlformats.org/officeDocument/2006/relationships/slide" Target="slide17.xml"/><Relationship Id="rId12" Type="http://schemas.openxmlformats.org/officeDocument/2006/relationships/image" Target="../media/image15.gif"/><Relationship Id="rId2" Type="http://schemas.openxmlformats.org/officeDocument/2006/relationships/slide" Target="slide2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image" Target="../media/image14.gif"/><Relationship Id="rId5" Type="http://schemas.openxmlformats.org/officeDocument/2006/relationships/slide" Target="slide19.xml"/><Relationship Id="rId15" Type="http://schemas.openxmlformats.org/officeDocument/2006/relationships/slide" Target="slide24.xml"/><Relationship Id="rId10" Type="http://schemas.openxmlformats.org/officeDocument/2006/relationships/image" Target="../media/image13.gif"/><Relationship Id="rId4" Type="http://schemas.openxmlformats.org/officeDocument/2006/relationships/slide" Target="slide21.xml"/><Relationship Id="rId9" Type="http://schemas.openxmlformats.org/officeDocument/2006/relationships/image" Target="../media/image12.gif"/><Relationship Id="rId1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dirty="0" smtClean="0"/>
          </a:p>
        </p:txBody>
      </p:sp>
      <p:pic>
        <p:nvPicPr>
          <p:cNvPr id="2052" name="Picture 4" descr="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0" y="685800"/>
            <a:ext cx="9144000" cy="2743200"/>
            <a:chOff x="0" y="685800"/>
            <a:chExt cx="9144000" cy="2743200"/>
          </a:xfrm>
        </p:grpSpPr>
        <p:sp>
          <p:nvSpPr>
            <p:cNvPr id="205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0" y="685800"/>
              <a:ext cx="9144000" cy="1447800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6000" b="1" kern="10" dirty="0">
                  <a:ln w="10541" cmpd="sng">
                    <a:solidFill>
                      <a:schemeClr val="tx2"/>
                    </a:solidFill>
                    <a:prstDash val="solid"/>
                  </a:ln>
                  <a:solidFill>
                    <a:srgbClr val="0070C0"/>
                  </a:solidFill>
                  <a:latin typeface="Arial Black" pitchFamily="34" charset="0"/>
                  <a:cs typeface="Times New Roman"/>
                </a:rPr>
                <a:t>TRÂN TRỌNG KÍNH CHÀO QUÝ THẦY CÔ </a:t>
              </a:r>
            </a:p>
          </p:txBody>
        </p:sp>
        <p:sp>
          <p:nvSpPr>
            <p:cNvPr id="2054" name="WordArt 7"/>
            <p:cNvSpPr>
              <a:spLocks noChangeArrowheads="1" noChangeShapeType="1" noTextEdit="1"/>
            </p:cNvSpPr>
            <p:nvPr/>
          </p:nvSpPr>
          <p:spPr bwMode="auto">
            <a:xfrm>
              <a:off x="0" y="1981200"/>
              <a:ext cx="9144000" cy="1447800"/>
            </a:xfrm>
            <a:prstGeom prst="rect">
              <a:avLst/>
            </a:prstGeom>
          </p:spPr>
          <p:txBody>
            <a:bodyPr wrap="none" fromWordArt="1">
              <a:prstTxWarp prst="textDeflateTop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400" b="1" kern="10" dirty="0">
                  <a:ln w="10541" cmpd="sng">
                    <a:solidFill>
                      <a:schemeClr val="tx2"/>
                    </a:solidFill>
                    <a:prstDash val="solid"/>
                  </a:ln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CÙNG CÁC EM HỌC SINH THÂN MẾN! </a:t>
              </a:r>
            </a:p>
          </p:txBody>
        </p:sp>
      </p:grpSp>
      <p:pic>
        <p:nvPicPr>
          <p:cNvPr id="2057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524000"/>
            <a:ext cx="198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3188677" y="0"/>
            <a:ext cx="3200400" cy="1231106"/>
            <a:chOff x="3124200" y="233268"/>
            <a:chExt cx="3200400" cy="1582354"/>
          </a:xfrm>
        </p:grpSpPr>
        <p:sp>
          <p:nvSpPr>
            <p:cNvPr id="5" name="TextBox 4"/>
            <p:cNvSpPr txBox="1"/>
            <p:nvPr/>
          </p:nvSpPr>
          <p:spPr>
            <a:xfrm>
              <a:off x="3575542" y="233268"/>
              <a:ext cx="2133600" cy="751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 smtClean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Toán</a:t>
              </a:r>
              <a:endParaRPr lang="en-US" sz="3200" b="1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Arial" pitchFamily="34" charset="0"/>
                <a:ea typeface="HP001 5H" pitchFamily="34" charset="-127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4200" y="984885"/>
              <a:ext cx="3200400" cy="830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 smtClean="0">
                  <a:ln>
                    <a:solidFill>
                      <a:srgbClr val="CC0066"/>
                    </a:solidFill>
                  </a:ln>
                  <a:solidFill>
                    <a:srgbClr val="CC0066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Bảng nhân </a:t>
              </a:r>
              <a:r>
                <a:rPr lang="en-US" sz="3600" b="1" dirty="0" smtClean="0">
                  <a:ln>
                    <a:solidFill>
                      <a:srgbClr val="CC0066"/>
                    </a:solidFill>
                  </a:ln>
                  <a:solidFill>
                    <a:srgbClr val="CC0066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7</a:t>
              </a:r>
              <a:endParaRPr lang="en-US" sz="3600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ea typeface="HP001 5H" pitchFamily="34" charset="-127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3188677" y="0"/>
            <a:ext cx="3200400" cy="1231106"/>
            <a:chOff x="3124200" y="233268"/>
            <a:chExt cx="3200400" cy="1582354"/>
          </a:xfrm>
        </p:grpSpPr>
        <p:sp>
          <p:nvSpPr>
            <p:cNvPr id="3" name="TextBox 2"/>
            <p:cNvSpPr txBox="1"/>
            <p:nvPr/>
          </p:nvSpPr>
          <p:spPr>
            <a:xfrm>
              <a:off x="3575542" y="233268"/>
              <a:ext cx="2133600" cy="751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 smtClean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Toán</a:t>
              </a:r>
              <a:endParaRPr lang="en-US" sz="3200" b="1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Arial" pitchFamily="34" charset="0"/>
                <a:ea typeface="HP001 5H" pitchFamily="34" charset="-127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24200" y="984885"/>
              <a:ext cx="3200400" cy="830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 smtClean="0">
                  <a:ln>
                    <a:solidFill>
                      <a:srgbClr val="CC0066"/>
                    </a:solidFill>
                  </a:ln>
                  <a:solidFill>
                    <a:srgbClr val="CC0066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Bảng nhân </a:t>
              </a:r>
              <a:r>
                <a:rPr lang="en-US" sz="3600" b="1" dirty="0" smtClean="0">
                  <a:ln>
                    <a:solidFill>
                      <a:srgbClr val="CC0066"/>
                    </a:solidFill>
                  </a:ln>
                  <a:solidFill>
                    <a:srgbClr val="CC0066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7</a:t>
              </a:r>
              <a:endParaRPr lang="en-US" sz="3600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ea typeface="HP001 5H" pitchFamily="34" charset="-127"/>
                <a:cs typeface="Arial" pitchFamily="34" charset="0"/>
              </a:endParaRPr>
            </a:p>
          </p:txBody>
        </p:sp>
      </p:grpSp>
      <p:pic>
        <p:nvPicPr>
          <p:cNvPr id="37" name="Picture 11" descr="Digit 3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0019" y="2374900"/>
            <a:ext cx="20574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6585440" y="4343400"/>
            <a:ext cx="2482360" cy="1828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56490" y="2296180"/>
            <a:ext cx="32590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u="sng" dirty="0" smtClean="0">
                <a:latin typeface="Arial" pitchFamily="34" charset="0"/>
                <a:cs typeface="Arial" pitchFamily="34" charset="0"/>
              </a:rPr>
              <a:t>Bài 1: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nhẩm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2400" y="5420380"/>
            <a:ext cx="133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x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362200" y="3591580"/>
            <a:ext cx="1327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x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362200" y="4495800"/>
            <a:ext cx="1327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x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362200" y="5420380"/>
            <a:ext cx="15723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x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488480" y="3581400"/>
            <a:ext cx="1759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x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   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495800" y="4495800"/>
            <a:ext cx="1531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x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488480" y="5420380"/>
            <a:ext cx="1531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x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9 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7010400" y="359158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x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371600" y="3591580"/>
            <a:ext cx="76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1371600" y="4505980"/>
            <a:ext cx="76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371600" y="5420380"/>
            <a:ext cx="76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8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581400" y="359158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en-US" sz="28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3581400" y="450598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42</a:t>
            </a:r>
            <a:endParaRPr lang="en-US" sz="28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5791200" y="3591580"/>
            <a:ext cx="718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vi-VN" sz="2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5715000" y="4505980"/>
            <a:ext cx="914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28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5715000" y="542038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63</a:t>
            </a:r>
            <a:endParaRPr lang="en-US" sz="28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8305800" y="359158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152400" y="4495800"/>
            <a:ext cx="132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x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52400" y="3591580"/>
            <a:ext cx="133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x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33" name="Oval 17"/>
          <p:cNvSpPr>
            <a:spLocks noChangeArrowheads="1"/>
          </p:cNvSpPr>
          <p:nvPr/>
        </p:nvSpPr>
        <p:spPr bwMode="auto">
          <a:xfrm rot="10800000" flipV="1">
            <a:off x="812797" y="1371598"/>
            <a:ext cx="3039699" cy="685802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A991F"/>
            </a:prstShdw>
          </a:effectLst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32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7"/>
          <p:cNvGrpSpPr/>
          <p:nvPr/>
        </p:nvGrpSpPr>
        <p:grpSpPr>
          <a:xfrm>
            <a:off x="3188677" y="0"/>
            <a:ext cx="3200400" cy="1231106"/>
            <a:chOff x="3124200" y="233268"/>
            <a:chExt cx="3200400" cy="1582354"/>
          </a:xfrm>
        </p:grpSpPr>
        <p:sp>
          <p:nvSpPr>
            <p:cNvPr id="37" name="TextBox 36"/>
            <p:cNvSpPr txBox="1"/>
            <p:nvPr/>
          </p:nvSpPr>
          <p:spPr>
            <a:xfrm>
              <a:off x="3575542" y="233268"/>
              <a:ext cx="2133600" cy="751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 smtClean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Toán</a:t>
              </a:r>
              <a:endParaRPr lang="en-US" sz="3200" b="1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Arial" pitchFamily="34" charset="0"/>
                <a:ea typeface="HP001 5H" pitchFamily="34" charset="-127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24200" y="984885"/>
              <a:ext cx="3200400" cy="830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 smtClean="0">
                  <a:ln>
                    <a:solidFill>
                      <a:srgbClr val="CC0066"/>
                    </a:solidFill>
                  </a:ln>
                  <a:solidFill>
                    <a:srgbClr val="CC0066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Bảng nhân </a:t>
              </a:r>
              <a:r>
                <a:rPr lang="en-US" sz="3600" b="1" dirty="0" smtClean="0">
                  <a:ln>
                    <a:solidFill>
                      <a:srgbClr val="CC0066"/>
                    </a:solidFill>
                  </a:ln>
                  <a:solidFill>
                    <a:srgbClr val="CC0066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7</a:t>
              </a:r>
              <a:endParaRPr lang="en-US" sz="3600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ea typeface="HP001 5H" pitchFamily="34" charset="-127"/>
                <a:cs typeface="Arial" pitchFamily="34" charset="0"/>
              </a:endParaRPr>
            </a:p>
          </p:txBody>
        </p:sp>
      </p:grp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7010400" y="44958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x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7010400" y="542038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x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8274050" y="4419600"/>
            <a:ext cx="368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8242300" y="5358825"/>
            <a:ext cx="368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3581400" y="542038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sz="28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1" dur="500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500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0" dur="500"/>
                                        <p:tgtEl>
                                          <p:spTgt spid="5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500"/>
                                        <p:tgtEl>
                                          <p:spTgt spid="5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 tmFilter="0,0; .5, 1; 1, 1"/>
                                        <p:tgtEl>
                                          <p:spTgt spid="5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 tmFilter="0,0; .5, 1; 1, 1"/>
                                        <p:tgtEl>
                                          <p:spTgt spid="5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 tmFilter="0,0; .5, 1; 1, 1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 tmFilter="0,0; .5, 1; 1, 1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127" grpId="0"/>
      <p:bldP spid="5130" grpId="0"/>
      <p:bldP spid="5131" grpId="0"/>
      <p:bldP spid="5132" grpId="0"/>
      <p:bldP spid="5133" grpId="0"/>
      <p:bldP spid="5134" grpId="0"/>
      <p:bldP spid="5135" grpId="0"/>
      <p:bldP spid="5136" grpId="0"/>
      <p:bldP spid="5137" grpId="0"/>
      <p:bldP spid="5149" grpId="0"/>
      <p:bldP spid="5150" grpId="0"/>
      <p:bldP spid="33" grpId="0" animBg="1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0499" y="2214564"/>
            <a:ext cx="86106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u="sng" dirty="0" smtClean="0">
                <a:latin typeface="Arial" pitchFamily="34" charset="0"/>
                <a:cs typeface="Arial" pitchFamily="34" charset="0"/>
              </a:rPr>
              <a:t>Bài 2</a:t>
            </a:r>
            <a:r>
              <a:rPr lang="vi-VN" sz="32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Một tuần lễ có 7 ngày. Hỏi 4 tuần lễ có tất cả bao nhiêu ngày?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38200" y="3644900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6200" y="43434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tuần lễ :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 ngày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0" y="4922838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 tuần lễ :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 ngày?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410200" y="36449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733800" y="4419600"/>
            <a:ext cx="550398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Bốn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tuần lễ có tất cả số ngày là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953000" y="5181600"/>
            <a:ext cx="358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x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28</a:t>
            </a:r>
            <a:r>
              <a:rPr lang="vi-VN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(ngày)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067300" y="5911057"/>
            <a:ext cx="358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Đáp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số: 28 ngày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524000" y="2741612"/>
            <a:ext cx="4038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53200" y="2733672"/>
            <a:ext cx="1676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57400" y="3201988"/>
            <a:ext cx="2895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328863" y="5049837"/>
            <a:ext cx="281146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7"/>
          <p:cNvGrpSpPr/>
          <p:nvPr/>
        </p:nvGrpSpPr>
        <p:grpSpPr>
          <a:xfrm>
            <a:off x="3188677" y="0"/>
            <a:ext cx="3200400" cy="1231106"/>
            <a:chOff x="3124200" y="233268"/>
            <a:chExt cx="3200400" cy="1582354"/>
          </a:xfrm>
        </p:grpSpPr>
        <p:sp>
          <p:nvSpPr>
            <p:cNvPr id="26" name="TextBox 25"/>
            <p:cNvSpPr txBox="1"/>
            <p:nvPr/>
          </p:nvSpPr>
          <p:spPr>
            <a:xfrm>
              <a:off x="3575542" y="233268"/>
              <a:ext cx="2133600" cy="751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 smtClean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Toán</a:t>
              </a:r>
              <a:endParaRPr lang="en-US" sz="3200" b="1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Arial" pitchFamily="34" charset="0"/>
                <a:ea typeface="HP001 5H" pitchFamily="34" charset="-127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24200" y="984885"/>
              <a:ext cx="3200400" cy="830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 smtClean="0">
                  <a:ln>
                    <a:solidFill>
                      <a:srgbClr val="CC0066"/>
                    </a:solidFill>
                  </a:ln>
                  <a:solidFill>
                    <a:srgbClr val="CC0066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Bảng nhân </a:t>
              </a:r>
              <a:r>
                <a:rPr lang="en-US" sz="3600" b="1" dirty="0" smtClean="0">
                  <a:ln>
                    <a:solidFill>
                      <a:srgbClr val="CC0066"/>
                    </a:solidFill>
                  </a:ln>
                  <a:solidFill>
                    <a:srgbClr val="CC0066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7</a:t>
              </a:r>
              <a:endParaRPr lang="en-US" sz="3600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ea typeface="HP001 5H" pitchFamily="34" charset="-127"/>
                <a:cs typeface="Arial" pitchFamily="34" charset="0"/>
              </a:endParaRPr>
            </a:p>
          </p:txBody>
        </p:sp>
      </p:grpSp>
      <p:sp>
        <p:nvSpPr>
          <p:cNvPr id="29" name="Oval 17"/>
          <p:cNvSpPr>
            <a:spLocks noChangeArrowheads="1"/>
          </p:cNvSpPr>
          <p:nvPr/>
        </p:nvSpPr>
        <p:spPr bwMode="auto">
          <a:xfrm rot="10800000" flipV="1">
            <a:off x="888999" y="1231106"/>
            <a:ext cx="2921001" cy="842966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A991F"/>
            </a:prstShdw>
          </a:effectLst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32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2" grpId="0"/>
      <p:bldP spid="6154" grpId="0"/>
      <p:bldP spid="6155" grpId="0"/>
      <p:bldP spid="6156" grpId="0"/>
      <p:bldP spid="61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29057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800" b="1" u="sng" dirty="0" smtClean="0">
                <a:latin typeface="Arial" pitchFamily="34" charset="0"/>
                <a:cs typeface="Arial" pitchFamily="34" charset="0"/>
              </a:rPr>
              <a:t>Bài 3: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Đếm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thêm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rồi viết số thích hợp vào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ô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trống:</a:t>
            </a:r>
          </a:p>
        </p:txBody>
      </p:sp>
      <p:graphicFrame>
        <p:nvGraphicFramePr>
          <p:cNvPr id="7231" name="Group 63"/>
          <p:cNvGraphicFramePr>
            <a:graphicFrameLocks noGrp="1"/>
          </p:cNvGraphicFramePr>
          <p:nvPr>
            <p:ph/>
          </p:nvPr>
        </p:nvGraphicFramePr>
        <p:xfrm>
          <a:off x="203198" y="4210488"/>
          <a:ext cx="8610600" cy="6400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60425"/>
                <a:gridCol w="862013"/>
                <a:gridCol w="860425"/>
                <a:gridCol w="862012"/>
                <a:gridCol w="860425"/>
                <a:gridCol w="860425"/>
                <a:gridCol w="862013"/>
                <a:gridCol w="860425"/>
                <a:gridCol w="862012"/>
                <a:gridCol w="860425"/>
              </a:tblGrid>
              <a:tr h="584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42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r>
                        <a:rPr kumimoji="0" 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7175498" y="4215825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2819401" y="4215825"/>
            <a:ext cx="8206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36" name="Text Box 68"/>
          <p:cNvSpPr txBox="1">
            <a:spLocks noChangeArrowheads="1"/>
          </p:cNvSpPr>
          <p:nvPr/>
        </p:nvSpPr>
        <p:spPr bwMode="auto">
          <a:xfrm>
            <a:off x="3733800" y="4202483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37" name="Text Box 69"/>
          <p:cNvSpPr txBox="1">
            <a:spLocks noChangeArrowheads="1"/>
          </p:cNvSpPr>
          <p:nvPr/>
        </p:nvSpPr>
        <p:spPr bwMode="auto">
          <a:xfrm>
            <a:off x="5430719" y="4202483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38" name="Text Box 70"/>
          <p:cNvSpPr txBox="1">
            <a:spLocks noChangeArrowheads="1"/>
          </p:cNvSpPr>
          <p:nvPr/>
        </p:nvSpPr>
        <p:spPr bwMode="auto">
          <a:xfrm>
            <a:off x="6324600" y="4197146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24" name="Text Box 81"/>
          <p:cNvSpPr txBox="1">
            <a:spLocks noChangeArrowheads="1"/>
          </p:cNvSpPr>
          <p:nvPr/>
        </p:nvSpPr>
        <p:spPr bwMode="auto">
          <a:xfrm>
            <a:off x="2362200" y="381000"/>
            <a:ext cx="640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143000" y="3350862"/>
            <a:ext cx="2045677" cy="1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7"/>
          <p:cNvGrpSpPr/>
          <p:nvPr/>
        </p:nvGrpSpPr>
        <p:grpSpPr>
          <a:xfrm>
            <a:off x="3188677" y="0"/>
            <a:ext cx="3200400" cy="1231106"/>
            <a:chOff x="3124200" y="233268"/>
            <a:chExt cx="3200400" cy="1582354"/>
          </a:xfrm>
        </p:grpSpPr>
        <p:sp>
          <p:nvSpPr>
            <p:cNvPr id="24" name="TextBox 23"/>
            <p:cNvSpPr txBox="1"/>
            <p:nvPr/>
          </p:nvSpPr>
          <p:spPr>
            <a:xfrm>
              <a:off x="3575542" y="233268"/>
              <a:ext cx="2133600" cy="751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 smtClean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Toán</a:t>
              </a:r>
              <a:endParaRPr lang="en-US" sz="3200" b="1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Arial" pitchFamily="34" charset="0"/>
                <a:ea typeface="HP001 5H" pitchFamily="34" charset="-127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984885"/>
              <a:ext cx="3200400" cy="830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 smtClean="0">
                  <a:ln>
                    <a:solidFill>
                      <a:srgbClr val="CC0066"/>
                    </a:solidFill>
                  </a:ln>
                  <a:solidFill>
                    <a:srgbClr val="CC0066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Bảng nhân </a:t>
              </a:r>
              <a:r>
                <a:rPr lang="en-US" sz="3600" b="1" dirty="0" smtClean="0">
                  <a:ln>
                    <a:solidFill>
                      <a:srgbClr val="CC0066"/>
                    </a:solidFill>
                  </a:ln>
                  <a:solidFill>
                    <a:srgbClr val="CC0066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7</a:t>
              </a:r>
              <a:endParaRPr lang="en-US" sz="3600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ea typeface="HP001 5H" pitchFamily="34" charset="-127"/>
                <a:cs typeface="Arial" pitchFamily="34" charset="0"/>
              </a:endParaRPr>
            </a:p>
          </p:txBody>
        </p:sp>
      </p:grpSp>
      <p:sp>
        <p:nvSpPr>
          <p:cNvPr id="26" name="Oval 17"/>
          <p:cNvSpPr>
            <a:spLocks noChangeArrowheads="1"/>
          </p:cNvSpPr>
          <p:nvPr/>
        </p:nvSpPr>
        <p:spPr bwMode="auto">
          <a:xfrm rot="10800000" flipV="1">
            <a:off x="812799" y="1523997"/>
            <a:ext cx="2921001" cy="762002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A991F"/>
            </a:prstShdw>
          </a:effectLst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32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879852" y="3351212"/>
            <a:ext cx="53974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2" descr="Digit 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3619" y="5181600"/>
            <a:ext cx="20574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loud 18"/>
          <p:cNvSpPr/>
          <p:nvPr/>
        </p:nvSpPr>
        <p:spPr>
          <a:xfrm>
            <a:off x="609600" y="5181600"/>
            <a:ext cx="3810000" cy="1371600"/>
          </a:xfrm>
          <a:prstGeom prst="cloud">
            <a:avLst/>
          </a:prstGeom>
          <a:solidFill>
            <a:srgbClr val="FF99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Thảo luận nhóm</a:t>
            </a: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233" grpId="0"/>
      <p:bldP spid="7236" grpId="0"/>
      <p:bldP spid="7237" grpId="0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4038600"/>
            <a:ext cx="80883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 altLang="vi-VN" sz="3200" b="1">
              <a:solidFill>
                <a:srgbClr val="3333CC"/>
              </a:solidFill>
              <a:latin typeface=".VnArial" pitchFamily="34" charset="0"/>
              <a:cs typeface="Arial" charset="0"/>
            </a:endParaRPr>
          </a:p>
        </p:txBody>
      </p:sp>
      <p:pic>
        <p:nvPicPr>
          <p:cNvPr id="14339" name="Picture 5" descr="flower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2763" y="5762625"/>
            <a:ext cx="10112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flower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62625"/>
            <a:ext cx="10112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" descr="an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2300" y="5270500"/>
            <a:ext cx="2438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2" descr="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4314825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3" descr="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119563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4" descr="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6550" y="4232275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7"/>
          <p:cNvGrpSpPr/>
          <p:nvPr/>
        </p:nvGrpSpPr>
        <p:grpSpPr>
          <a:xfrm>
            <a:off x="3200400" y="140494"/>
            <a:ext cx="3200400" cy="1231106"/>
            <a:chOff x="3124200" y="233268"/>
            <a:chExt cx="3200400" cy="1582354"/>
          </a:xfrm>
        </p:grpSpPr>
        <p:sp>
          <p:nvSpPr>
            <p:cNvPr id="10" name="TextBox 9"/>
            <p:cNvSpPr txBox="1"/>
            <p:nvPr/>
          </p:nvSpPr>
          <p:spPr>
            <a:xfrm>
              <a:off x="3575542" y="233268"/>
              <a:ext cx="2133600" cy="751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 smtClean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Toán</a:t>
              </a:r>
              <a:endParaRPr lang="en-US" sz="3200" b="1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Arial" pitchFamily="34" charset="0"/>
                <a:ea typeface="HP001 5H" pitchFamily="34" charset="-127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984885"/>
              <a:ext cx="3200400" cy="830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 smtClean="0">
                  <a:ln>
                    <a:solidFill>
                      <a:srgbClr val="CC0066"/>
                    </a:solidFill>
                  </a:ln>
                  <a:solidFill>
                    <a:srgbClr val="CC0066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Bảng nhân </a:t>
              </a:r>
              <a:r>
                <a:rPr lang="en-US" sz="3600" b="1" dirty="0" smtClean="0">
                  <a:ln>
                    <a:solidFill>
                      <a:srgbClr val="CC0066"/>
                    </a:solidFill>
                  </a:ln>
                  <a:solidFill>
                    <a:srgbClr val="CC0066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7</a:t>
              </a:r>
              <a:endParaRPr lang="en-US" sz="3600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ea typeface="HP001 5H" pitchFamily="34" charset="-127"/>
                <a:cs typeface="Arial" pitchFamily="34" charset="0"/>
              </a:endParaRPr>
            </a:p>
          </p:txBody>
        </p:sp>
      </p:grpSp>
      <p:sp>
        <p:nvSpPr>
          <p:cNvPr id="12" name="Cloud 11"/>
          <p:cNvSpPr/>
          <p:nvPr/>
        </p:nvSpPr>
        <p:spPr>
          <a:xfrm>
            <a:off x="2438400" y="1982787"/>
            <a:ext cx="4476750" cy="2332038"/>
          </a:xfrm>
          <a:prstGeom prst="cloud">
            <a:avLst/>
          </a:prstGeom>
          <a:solidFill>
            <a:srgbClr val="02C1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 smtClean="0">
                <a:solidFill>
                  <a:srgbClr val="CC0066"/>
                </a:solidFill>
              </a:rPr>
              <a:t>Củng cố</a:t>
            </a:r>
            <a:endParaRPr lang="en-US" sz="50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Pictur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2514600"/>
            <a:ext cx="7315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TRÒ CHƠI</a:t>
            </a:r>
          </a:p>
          <a:p>
            <a:pPr algn="ctr">
              <a:defRPr/>
            </a:pP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NGỌN 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NẾN 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MAY 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MẮN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Hexagon 40">
            <a:hlinkClick r:id="rId2" action="ppaction://hlinksldjump"/>
          </p:cNvPr>
          <p:cNvSpPr/>
          <p:nvPr/>
        </p:nvSpPr>
        <p:spPr>
          <a:xfrm>
            <a:off x="1924050" y="1533525"/>
            <a:ext cx="1981200" cy="1828800"/>
          </a:xfrm>
          <a:prstGeom prst="hexagon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Hexagon 41">
            <a:hlinkClick r:id="rId3" action="ppaction://hlinksldjump"/>
          </p:cNvPr>
          <p:cNvSpPr/>
          <p:nvPr/>
        </p:nvSpPr>
        <p:spPr>
          <a:xfrm>
            <a:off x="1924050" y="3362325"/>
            <a:ext cx="1981200" cy="1828800"/>
          </a:xfrm>
          <a:prstGeom prst="hexagon">
            <a:avLst/>
          </a:prstGeom>
          <a:solidFill>
            <a:srgbClr val="CCFF3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Hexagon 42"/>
          <p:cNvSpPr/>
          <p:nvPr/>
        </p:nvSpPr>
        <p:spPr>
          <a:xfrm>
            <a:off x="3448050" y="2447925"/>
            <a:ext cx="1981200" cy="1828800"/>
          </a:xfrm>
          <a:prstGeom prst="hexagon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Hexagon 43">
            <a:hlinkClick r:id="rId4" action="ppaction://hlinksldjump"/>
          </p:cNvPr>
          <p:cNvSpPr/>
          <p:nvPr/>
        </p:nvSpPr>
        <p:spPr>
          <a:xfrm>
            <a:off x="3429000" y="4267200"/>
            <a:ext cx="1981200" cy="1828800"/>
          </a:xfrm>
          <a:prstGeom prst="hexagon">
            <a:avLst/>
          </a:prstGeom>
          <a:solidFill>
            <a:srgbClr val="FF99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Hexagon 44">
            <a:hlinkClick r:id="rId5" action="ppaction://hlinksldjump"/>
          </p:cNvPr>
          <p:cNvSpPr/>
          <p:nvPr/>
        </p:nvSpPr>
        <p:spPr>
          <a:xfrm>
            <a:off x="4972050" y="1533525"/>
            <a:ext cx="1981200" cy="1828800"/>
          </a:xfrm>
          <a:prstGeom prst="hexagon">
            <a:avLst/>
          </a:prstGeom>
          <a:solidFill>
            <a:srgbClr val="9933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Hexagon 45">
            <a:hlinkClick r:id="rId6" action="ppaction://hlinksldjump"/>
          </p:cNvPr>
          <p:cNvSpPr/>
          <p:nvPr/>
        </p:nvSpPr>
        <p:spPr>
          <a:xfrm>
            <a:off x="4972050" y="3362325"/>
            <a:ext cx="1981200" cy="1828800"/>
          </a:xfrm>
          <a:prstGeom prst="hexagon">
            <a:avLst/>
          </a:prstGeom>
          <a:solidFill>
            <a:srgbClr val="A34FB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Hexagon 46">
            <a:hlinkClick r:id="rId7" action="ppaction://hlinksldjump"/>
          </p:cNvPr>
          <p:cNvSpPr/>
          <p:nvPr/>
        </p:nvSpPr>
        <p:spPr>
          <a:xfrm>
            <a:off x="3448050" y="619125"/>
            <a:ext cx="1981200" cy="1828800"/>
          </a:xfrm>
          <a:prstGeom prst="hexagon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8" name="Picture 15" descr="birthday_cupcake_1_mc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79863" y="866775"/>
            <a:ext cx="952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5" descr="birthday_cupcake_2_mc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86400" y="1676400"/>
            <a:ext cx="952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1" descr="birthday_cupcake_3_mc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86400" y="3581400"/>
            <a:ext cx="952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5" descr="birthday_cupcake_4_mc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62400" y="4419600"/>
            <a:ext cx="952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5" descr="birthday_cupcake_5_mc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14600" y="3429000"/>
            <a:ext cx="952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7" descr="birthday_cupcake_6_mc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38400" y="1828800"/>
            <a:ext cx="91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657600" y="2667000"/>
            <a:ext cx="15176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62200" y="2057400"/>
            <a:ext cx="4191000" cy="2667000"/>
            <a:chOff x="0" y="480"/>
            <a:chExt cx="2640" cy="168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flipH="1" flipV="1">
              <a:off x="0" y="480"/>
              <a:ext cx="2640" cy="1680"/>
              <a:chOff x="-240" y="2046"/>
              <a:chExt cx="1225" cy="1231"/>
            </a:xfrm>
          </p:grpSpPr>
          <p:sp>
            <p:nvSpPr>
              <p:cNvPr id="15374" name="AutoShape 4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5375" name="AutoShape 5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5376" name="AutoShape 6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1537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768" y="1200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7</a:t>
              </a:r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 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x </a:t>
              </a:r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6 = 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42</a:t>
              </a:r>
            </a:p>
          </p:txBody>
        </p:sp>
      </p:grpSp>
      <p:sp>
        <p:nvSpPr>
          <p:cNvPr id="39944" name="AutoShape 8"/>
          <p:cNvSpPr>
            <a:spLocks noChangeArrowheads="1"/>
          </p:cNvSpPr>
          <p:nvPr/>
        </p:nvSpPr>
        <p:spPr bwMode="auto">
          <a:xfrm rot="885673">
            <a:off x="6096000" y="533400"/>
            <a:ext cx="2362200" cy="1752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000">
              <a:latin typeface="VNI-Times" pitchFamily="2" charset="0"/>
            </a:endParaRPr>
          </a:p>
          <a:p>
            <a:pPr algn="ctr"/>
            <a:r>
              <a:rPr lang="en-US" sz="3000">
                <a:cs typeface="Times New Roman" pitchFamily="18" charset="0"/>
              </a:rPr>
              <a:t>Đúng rồi!!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327988" y="2057400"/>
            <a:ext cx="4191000" cy="2667000"/>
            <a:chOff x="1632" y="2256"/>
            <a:chExt cx="2640" cy="1680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 flipH="1" flipV="1">
              <a:off x="1632" y="2256"/>
              <a:ext cx="2640" cy="1680"/>
              <a:chOff x="-240" y="2046"/>
              <a:chExt cx="1225" cy="1231"/>
            </a:xfrm>
          </p:grpSpPr>
          <p:sp>
            <p:nvSpPr>
              <p:cNvPr id="15369" name="AutoShape 11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5370" name="AutoShape 12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5371" name="AutoShape 13"/>
              <p:cNvSpPr>
                <a:spLocks noChangeArrowheads="1"/>
              </p:cNvSpPr>
              <p:nvPr/>
            </p:nvSpPr>
            <p:spPr bwMode="gray">
              <a:xfrm>
                <a:off x="-159" y="2116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1536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00" y="2976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7</a:t>
              </a:r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 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x </a:t>
              </a:r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6 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=</a:t>
              </a:r>
            </a:p>
          </p:txBody>
        </p:sp>
      </p:grpSp>
      <p:pic>
        <p:nvPicPr>
          <p:cNvPr id="15365" name="Picture 15" descr="birthday_cupcake_1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09600"/>
            <a:ext cx="952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miley Face 15">
            <a:hlinkClick r:id="rId4" action="ppaction://hlinksldjump"/>
          </p:cNvPr>
          <p:cNvSpPr/>
          <p:nvPr/>
        </p:nvSpPr>
        <p:spPr>
          <a:xfrm>
            <a:off x="7543800" y="5715000"/>
            <a:ext cx="1143000" cy="685800"/>
          </a:xfrm>
          <a:prstGeom prst="smileyFac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92400" y="2057400"/>
            <a:ext cx="4191000" cy="2667000"/>
            <a:chOff x="96" y="576"/>
            <a:chExt cx="2640" cy="168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flipH="1" flipV="1">
              <a:off x="96" y="576"/>
              <a:ext cx="2640" cy="1680"/>
              <a:chOff x="-240" y="2046"/>
              <a:chExt cx="1225" cy="1231"/>
            </a:xfrm>
          </p:grpSpPr>
          <p:sp>
            <p:nvSpPr>
              <p:cNvPr id="16398" name="AutoShape 4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6399" name="AutoShape 5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6400" name="AutoShape 6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1639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864" y="1296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7</a:t>
              </a:r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 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x 8= </a:t>
              </a:r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56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</p:grpSp>
      <p:sp>
        <p:nvSpPr>
          <p:cNvPr id="46088" name="AutoShape 8"/>
          <p:cNvSpPr>
            <a:spLocks noChangeArrowheads="1"/>
          </p:cNvSpPr>
          <p:nvPr/>
        </p:nvSpPr>
        <p:spPr bwMode="auto">
          <a:xfrm rot="885673">
            <a:off x="6096000" y="533400"/>
            <a:ext cx="2362200" cy="1752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000">
              <a:latin typeface="VNI-Times" pitchFamily="2" charset="0"/>
            </a:endParaRPr>
          </a:p>
          <a:p>
            <a:pPr algn="ctr"/>
            <a:r>
              <a:rPr lang="en-US" sz="3000">
                <a:cs typeface="Times New Roman" pitchFamily="18" charset="0"/>
              </a:rPr>
              <a:t>Đúng rồi!!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651125" y="2103437"/>
            <a:ext cx="4232275" cy="2620963"/>
            <a:chOff x="1728" y="2353"/>
            <a:chExt cx="2666" cy="1651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 flipH="1" flipV="1">
              <a:off x="1728" y="2353"/>
              <a:ext cx="2666" cy="1651"/>
              <a:chOff x="-252" y="2068"/>
              <a:chExt cx="1237" cy="1210"/>
            </a:xfrm>
          </p:grpSpPr>
          <p:sp>
            <p:nvSpPr>
              <p:cNvPr id="16393" name="AutoShape 11"/>
              <p:cNvSpPr>
                <a:spLocks noChangeArrowheads="1"/>
              </p:cNvSpPr>
              <p:nvPr/>
            </p:nvSpPr>
            <p:spPr bwMode="gray">
              <a:xfrm>
                <a:off x="-252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6394" name="AutoShape 12"/>
              <p:cNvSpPr>
                <a:spLocks noChangeArrowheads="1"/>
              </p:cNvSpPr>
              <p:nvPr/>
            </p:nvSpPr>
            <p:spPr bwMode="gray">
              <a:xfrm>
                <a:off x="-230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6395" name="AutoShape 13"/>
              <p:cNvSpPr>
                <a:spLocks noChangeArrowheads="1"/>
              </p:cNvSpPr>
              <p:nvPr/>
            </p:nvSpPr>
            <p:spPr bwMode="gray">
              <a:xfrm>
                <a:off x="-172" y="2143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1639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96" y="3072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7</a:t>
              </a:r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 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x </a:t>
              </a:r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8</a:t>
              </a:r>
              <a:r>
                <a:rPr lang="vi-VN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 </a:t>
              </a:r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=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</p:grpSp>
      <p:pic>
        <p:nvPicPr>
          <p:cNvPr id="16389" name="Picture 15" descr="birthday_cupcake_2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14400"/>
            <a:ext cx="952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miley Face 15">
            <a:hlinkClick r:id="rId4" action="ppaction://hlinksldjump"/>
          </p:cNvPr>
          <p:cNvSpPr/>
          <p:nvPr/>
        </p:nvSpPr>
        <p:spPr>
          <a:xfrm>
            <a:off x="7467600" y="5715000"/>
            <a:ext cx="1143000" cy="685800"/>
          </a:xfrm>
          <a:prstGeom prst="smileyFac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176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7200" b="1" dirty="0">
              <a:ln>
                <a:solidFill>
                  <a:srgbClr val="000099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815" y="32763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BẢNG NHÂN 7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0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92400" y="2057400"/>
            <a:ext cx="4191000" cy="2667000"/>
            <a:chOff x="96" y="576"/>
            <a:chExt cx="2640" cy="168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flipH="1" flipV="1">
              <a:off x="96" y="576"/>
              <a:ext cx="2640" cy="1680"/>
              <a:chOff x="-240" y="2046"/>
              <a:chExt cx="1225" cy="1231"/>
            </a:xfrm>
          </p:grpSpPr>
          <p:sp>
            <p:nvSpPr>
              <p:cNvPr id="17422" name="AutoShape 4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3" name="AutoShape 5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AutoShape 6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2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864" y="1296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7</a:t>
              </a:r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 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x 4= </a:t>
              </a:r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28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</p:grpSp>
      <p:sp>
        <p:nvSpPr>
          <p:cNvPr id="46088" name="AutoShape 8"/>
          <p:cNvSpPr>
            <a:spLocks noChangeArrowheads="1"/>
          </p:cNvSpPr>
          <p:nvPr/>
        </p:nvSpPr>
        <p:spPr bwMode="auto">
          <a:xfrm rot="885673">
            <a:off x="6096000" y="533400"/>
            <a:ext cx="2362200" cy="1752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000">
              <a:latin typeface="VNI-Times" pitchFamily="2" charset="0"/>
            </a:endParaRPr>
          </a:p>
          <a:p>
            <a:pPr algn="ctr"/>
            <a:r>
              <a:rPr lang="en-US" sz="3000">
                <a:cs typeface="Times New Roman" pitchFamily="18" charset="0"/>
              </a:rPr>
              <a:t>Đúng rồi!!</a:t>
            </a:r>
          </a:p>
        </p:txBody>
      </p:sp>
      <p:pic>
        <p:nvPicPr>
          <p:cNvPr id="17412" name="Picture 41" descr="birthday_cupcake_3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952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miley Face 16">
            <a:hlinkClick r:id="rId4" action="ppaction://hlinksldjump"/>
          </p:cNvPr>
          <p:cNvSpPr/>
          <p:nvPr/>
        </p:nvSpPr>
        <p:spPr>
          <a:xfrm>
            <a:off x="7467600" y="5715000"/>
            <a:ext cx="1143000" cy="685800"/>
          </a:xfrm>
          <a:prstGeom prst="smileyFac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692400" y="2057940"/>
            <a:ext cx="4232275" cy="2620963"/>
            <a:chOff x="1728" y="2353"/>
            <a:chExt cx="2666" cy="1651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 flipH="1" flipV="1">
              <a:off x="1728" y="2353"/>
              <a:ext cx="2666" cy="1651"/>
              <a:chOff x="-252" y="2068"/>
              <a:chExt cx="1237" cy="1210"/>
            </a:xfrm>
          </p:grpSpPr>
          <p:sp>
            <p:nvSpPr>
              <p:cNvPr id="17417" name="AutoShape 11"/>
              <p:cNvSpPr>
                <a:spLocks noChangeArrowheads="1"/>
              </p:cNvSpPr>
              <p:nvPr/>
            </p:nvSpPr>
            <p:spPr bwMode="gray">
              <a:xfrm>
                <a:off x="-252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7418" name="AutoShape 12"/>
              <p:cNvSpPr>
                <a:spLocks noChangeArrowheads="1"/>
              </p:cNvSpPr>
              <p:nvPr/>
            </p:nvSpPr>
            <p:spPr bwMode="gray">
              <a:xfrm>
                <a:off x="-230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7419" name="AutoShape 13"/>
              <p:cNvSpPr>
                <a:spLocks noChangeArrowheads="1"/>
              </p:cNvSpPr>
              <p:nvPr/>
            </p:nvSpPr>
            <p:spPr bwMode="gray">
              <a:xfrm>
                <a:off x="-172" y="2143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chemeClr val="folHlink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1741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96" y="3072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7</a:t>
              </a:r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 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x 4 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14600" y="1981200"/>
            <a:ext cx="4191000" cy="2667000"/>
            <a:chOff x="192" y="672"/>
            <a:chExt cx="2640" cy="168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flipH="1" flipV="1">
              <a:off x="192" y="672"/>
              <a:ext cx="2640" cy="1680"/>
              <a:chOff x="-240" y="2046"/>
              <a:chExt cx="1225" cy="1231"/>
            </a:xfrm>
          </p:grpSpPr>
          <p:sp>
            <p:nvSpPr>
              <p:cNvPr id="18446" name="AutoShape 4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7" name="AutoShape 5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8" name="AutoShape 6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56" y="1392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7</a:t>
              </a:r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 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x 9 = </a:t>
              </a:r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63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</p:grpSp>
      <p:sp>
        <p:nvSpPr>
          <p:cNvPr id="48136" name="AutoShape 8"/>
          <p:cNvSpPr>
            <a:spLocks noChangeArrowheads="1"/>
          </p:cNvSpPr>
          <p:nvPr/>
        </p:nvSpPr>
        <p:spPr bwMode="auto">
          <a:xfrm rot="885673">
            <a:off x="6096000" y="533400"/>
            <a:ext cx="2362200" cy="1752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000">
              <a:latin typeface="VNI-Times" pitchFamily="2" charset="0"/>
            </a:endParaRPr>
          </a:p>
          <a:p>
            <a:pPr algn="ctr"/>
            <a:r>
              <a:rPr lang="en-US" sz="3000">
                <a:cs typeface="Times New Roman" pitchFamily="18" charset="0"/>
              </a:rPr>
              <a:t>Đúng rồi!!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480388" y="1981200"/>
            <a:ext cx="4191000" cy="2667000"/>
            <a:chOff x="1824" y="2448"/>
            <a:chExt cx="2640" cy="1680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 flipH="1" flipV="1">
              <a:off x="1824" y="2448"/>
              <a:ext cx="2640" cy="1680"/>
              <a:chOff x="-240" y="2046"/>
              <a:chExt cx="1225" cy="1231"/>
            </a:xfrm>
          </p:grpSpPr>
          <p:sp>
            <p:nvSpPr>
              <p:cNvPr id="18441" name="AutoShape 11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8442" name="AutoShape 12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8443" name="AutoShape 13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1844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592" y="3168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7</a:t>
              </a:r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 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x 9=</a:t>
              </a:r>
            </a:p>
          </p:txBody>
        </p:sp>
      </p:grpSp>
      <p:pic>
        <p:nvPicPr>
          <p:cNvPr id="18437" name="Picture 15" descr="birthday_cupcake_4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85800"/>
            <a:ext cx="952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miley Face 15">
            <a:hlinkClick r:id="rId4" action="ppaction://hlinksldjump"/>
          </p:cNvPr>
          <p:cNvSpPr/>
          <p:nvPr/>
        </p:nvSpPr>
        <p:spPr>
          <a:xfrm>
            <a:off x="7467600" y="5715000"/>
            <a:ext cx="1143000" cy="685800"/>
          </a:xfrm>
          <a:prstGeom prst="smileyFac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90800" y="1981200"/>
            <a:ext cx="4191000" cy="2667000"/>
            <a:chOff x="192" y="672"/>
            <a:chExt cx="2640" cy="168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flipH="1" flipV="1">
              <a:off x="192" y="672"/>
              <a:ext cx="2640" cy="1680"/>
              <a:chOff x="-240" y="2046"/>
              <a:chExt cx="1225" cy="1231"/>
            </a:xfrm>
          </p:grpSpPr>
          <p:sp>
            <p:nvSpPr>
              <p:cNvPr id="19470" name="AutoShape 4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1" name="AutoShape 5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2" name="AutoShape 6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960" y="1392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7</a:t>
              </a:r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 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x 2= </a:t>
              </a:r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14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</p:grpSp>
      <p:sp>
        <p:nvSpPr>
          <p:cNvPr id="44040" name="AutoShape 8"/>
          <p:cNvSpPr>
            <a:spLocks noChangeArrowheads="1"/>
          </p:cNvSpPr>
          <p:nvPr/>
        </p:nvSpPr>
        <p:spPr bwMode="auto">
          <a:xfrm rot="885673">
            <a:off x="6096000" y="533400"/>
            <a:ext cx="2362200" cy="1752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000">
              <a:latin typeface="VNI-Times" pitchFamily="2" charset="0"/>
            </a:endParaRPr>
          </a:p>
          <a:p>
            <a:pPr algn="ctr"/>
            <a:r>
              <a:rPr lang="en-US" sz="3000">
                <a:cs typeface="Times New Roman" pitchFamily="18" charset="0"/>
              </a:rPr>
              <a:t>Đúng rồi!!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590800" y="1981200"/>
            <a:ext cx="4191000" cy="2620963"/>
            <a:chOff x="1824" y="2512"/>
            <a:chExt cx="2640" cy="1651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 flipH="1" flipV="1">
              <a:off x="1824" y="2512"/>
              <a:ext cx="2640" cy="1651"/>
              <a:chOff x="-240" y="2017"/>
              <a:chExt cx="1225" cy="1212"/>
            </a:xfrm>
          </p:grpSpPr>
          <p:sp>
            <p:nvSpPr>
              <p:cNvPr id="19465" name="AutoShape 11"/>
              <p:cNvSpPr>
                <a:spLocks noChangeArrowheads="1"/>
              </p:cNvSpPr>
              <p:nvPr/>
            </p:nvSpPr>
            <p:spPr bwMode="gray">
              <a:xfrm>
                <a:off x="-230" y="2017"/>
                <a:ext cx="1215" cy="1201"/>
              </a:xfrm>
              <a:prstGeom prst="hexagon">
                <a:avLst>
                  <a:gd name="adj" fmla="val 25104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9466" name="AutoShape 12"/>
              <p:cNvSpPr>
                <a:spLocks noChangeArrowheads="1"/>
              </p:cNvSpPr>
              <p:nvPr/>
            </p:nvSpPr>
            <p:spPr bwMode="gray">
              <a:xfrm>
                <a:off x="-240" y="2027"/>
                <a:ext cx="1215" cy="1202"/>
              </a:xfrm>
              <a:prstGeom prst="hexagon">
                <a:avLst>
                  <a:gd name="adj" fmla="val 25102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9467" name="AutoShape 13"/>
              <p:cNvSpPr>
                <a:spLocks noChangeArrowheads="1"/>
              </p:cNvSpPr>
              <p:nvPr/>
            </p:nvSpPr>
            <p:spPr bwMode="gray">
              <a:xfrm>
                <a:off x="-152" y="2112"/>
                <a:ext cx="1068" cy="1066"/>
              </a:xfrm>
              <a:prstGeom prst="hexagon">
                <a:avLst>
                  <a:gd name="adj" fmla="val 25093"/>
                  <a:gd name="vf" fmla="val 115470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1946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592" y="3159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7</a:t>
              </a:r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 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x 2 =</a:t>
              </a:r>
            </a:p>
          </p:txBody>
        </p:sp>
      </p:grpSp>
      <p:pic>
        <p:nvPicPr>
          <p:cNvPr id="19461" name="Picture 15" descr="birthday_cupcake_5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14400"/>
            <a:ext cx="952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miley Face 15">
            <a:hlinkClick r:id="rId4" action="ppaction://hlinksldjump"/>
          </p:cNvPr>
          <p:cNvSpPr/>
          <p:nvPr/>
        </p:nvSpPr>
        <p:spPr>
          <a:xfrm>
            <a:off x="7467600" y="5715000"/>
            <a:ext cx="1143000" cy="685800"/>
          </a:xfrm>
          <a:prstGeom prst="smileyFac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70163" y="1973263"/>
            <a:ext cx="4191000" cy="2667000"/>
            <a:chOff x="192" y="672"/>
            <a:chExt cx="2640" cy="168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flipH="1" flipV="1">
              <a:off x="192" y="672"/>
              <a:ext cx="2640" cy="1680"/>
              <a:chOff x="-240" y="2046"/>
              <a:chExt cx="1225" cy="1231"/>
            </a:xfrm>
          </p:grpSpPr>
          <p:sp>
            <p:nvSpPr>
              <p:cNvPr id="20494" name="AutoShape 6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5" name="AutoShape 7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6" name="AutoShape 8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9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960" y="1392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7</a:t>
              </a:r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 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x 0 = 0</a:t>
              </a:r>
            </a:p>
          </p:txBody>
        </p:sp>
      </p:grpSp>
      <p:sp>
        <p:nvSpPr>
          <p:cNvPr id="50186" name="AutoShape 10"/>
          <p:cNvSpPr>
            <a:spLocks noChangeArrowheads="1"/>
          </p:cNvSpPr>
          <p:nvPr/>
        </p:nvSpPr>
        <p:spPr bwMode="auto">
          <a:xfrm rot="885673">
            <a:off x="6096000" y="533400"/>
            <a:ext cx="2362200" cy="1752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000">
              <a:latin typeface="VNI-Times" pitchFamily="2" charset="0"/>
            </a:endParaRPr>
          </a:p>
          <a:p>
            <a:pPr algn="ctr"/>
            <a:r>
              <a:rPr lang="en-US" sz="3000">
                <a:cs typeface="Times New Roman" pitchFamily="18" charset="0"/>
              </a:rPr>
              <a:t>Đúng rồi!!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570163" y="1973263"/>
            <a:ext cx="4160837" cy="2708275"/>
            <a:chOff x="1832" y="3722"/>
            <a:chExt cx="2621" cy="1706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 flipH="1" flipV="1">
              <a:off x="1832" y="3722"/>
              <a:ext cx="2621" cy="1706"/>
              <a:chOff x="-234" y="1069"/>
              <a:chExt cx="1217" cy="1257"/>
            </a:xfrm>
          </p:grpSpPr>
          <p:sp>
            <p:nvSpPr>
              <p:cNvPr id="20489" name="AutoShape 13"/>
              <p:cNvSpPr>
                <a:spLocks noChangeArrowheads="1"/>
              </p:cNvSpPr>
              <p:nvPr/>
            </p:nvSpPr>
            <p:spPr bwMode="gray">
              <a:xfrm>
                <a:off x="-234" y="1069"/>
                <a:ext cx="1215" cy="1215"/>
              </a:xfrm>
              <a:prstGeom prst="hexagon">
                <a:avLst>
                  <a:gd name="adj" fmla="val 25102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0490" name="AutoShape 14"/>
              <p:cNvSpPr>
                <a:spLocks noChangeArrowheads="1"/>
              </p:cNvSpPr>
              <p:nvPr/>
            </p:nvSpPr>
            <p:spPr bwMode="gray">
              <a:xfrm>
                <a:off x="-233" y="1078"/>
                <a:ext cx="1216" cy="1248"/>
              </a:xfrm>
              <a:prstGeom prst="hexagon">
                <a:avLst>
                  <a:gd name="adj" fmla="val 25102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0491" name="AutoShape 15"/>
              <p:cNvSpPr>
                <a:spLocks noChangeArrowheads="1"/>
              </p:cNvSpPr>
              <p:nvPr/>
            </p:nvSpPr>
            <p:spPr bwMode="gray">
              <a:xfrm>
                <a:off x="-149" y="1184"/>
                <a:ext cx="1069" cy="1055"/>
              </a:xfrm>
              <a:prstGeom prst="hexagon">
                <a:avLst>
                  <a:gd name="adj" fmla="val 25093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20488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592" y="4357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7</a:t>
              </a:r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 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x 0 =</a:t>
              </a:r>
            </a:p>
          </p:txBody>
        </p:sp>
      </p:grpSp>
      <p:pic>
        <p:nvPicPr>
          <p:cNvPr id="20485" name="Picture 17" descr="birthday_cupcake_6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85800"/>
            <a:ext cx="114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miley Face 15">
            <a:hlinkClick r:id="rId4" action="ppaction://hlinksldjump"/>
          </p:cNvPr>
          <p:cNvSpPr/>
          <p:nvPr/>
        </p:nvSpPr>
        <p:spPr>
          <a:xfrm>
            <a:off x="7467600" y="5715000"/>
            <a:ext cx="1143000" cy="685800"/>
          </a:xfrm>
          <a:prstGeom prst="smileyFac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-15875" y="-28575"/>
            <a:ext cx="9159875" cy="6900863"/>
            <a:chOff x="-10" y="-18"/>
            <a:chExt cx="5770" cy="4347"/>
          </a:xfrm>
        </p:grpSpPr>
        <p:pic>
          <p:nvPicPr>
            <p:cNvPr id="28679" name="Picture 21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" y="-18"/>
              <a:ext cx="921" cy="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22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4800" y="2976"/>
              <a:ext cx="960" cy="1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23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317" y="3139"/>
              <a:ext cx="1488" cy="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24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4695" y="183"/>
              <a:ext cx="1266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28711" name="AutoShape 26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2" name="AutoShape 27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3" name="AutoShape 28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4" name="AutoShape 29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5" name="AutoShape 30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6" name="AutoShape 31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7" name="AutoShape 32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8" name="AutoShape 33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9" name="AutoShape 34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0" name="AutoShape 35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1" name="AutoShape 36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2" name="AutoShape 37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8699" name="AutoShape 3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AutoShape 4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1" name="AutoShape 4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2" name="AutoShape 4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3" name="AutoShape 4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4" name="AutoShape 4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5" name="AutoShape 4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6" name="AutoShape 4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7" name="AutoShape 4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8" name="AutoShape 4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9" name="AutoShape 4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0" name="AutoShape 5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28693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4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5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6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7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8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28687" name="AutoShape 59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8" name="AutoShape 60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9" name="AutoShape 61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0" name="AutoShape 62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1" name="AutoShape 63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2" name="AutoShape 64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8675" name="Picture 4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4876800"/>
            <a:ext cx="358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8006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WordArt 4"/>
          <p:cNvSpPr>
            <a:spLocks noChangeArrowheads="1" noChangeShapeType="1" noTextEdit="1"/>
          </p:cNvSpPr>
          <p:nvPr/>
        </p:nvSpPr>
        <p:spPr bwMode="auto">
          <a:xfrm>
            <a:off x="457200" y="679450"/>
            <a:ext cx="8229600" cy="12255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200" b="1" kern="10" dirty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XIN CHÂN THÀNH CÁM ƠN !</a:t>
            </a:r>
            <a:endParaRPr lang="en-US" sz="3200" b="1" kern="10" dirty="0">
              <a:ln w="28575">
                <a:solidFill>
                  <a:srgbClr val="0000CC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/>
            </a:endParaRPr>
          </a:p>
        </p:txBody>
      </p:sp>
      <p:sp>
        <p:nvSpPr>
          <p:cNvPr id="28678" name="WordArt 5"/>
          <p:cNvSpPr>
            <a:spLocks noChangeArrowheads="1" noChangeShapeType="1" noTextEdit="1"/>
          </p:cNvSpPr>
          <p:nvPr/>
        </p:nvSpPr>
        <p:spPr bwMode="auto">
          <a:xfrm>
            <a:off x="376238" y="3293268"/>
            <a:ext cx="8458200" cy="1370807"/>
          </a:xfrm>
          <a:prstGeom prst="rect">
            <a:avLst/>
          </a:prstGeom>
        </p:spPr>
        <p:txBody>
          <a:bodyPr wrap="none" fromWordArt="1">
            <a:prstTxWarp prst="textArchDown">
              <a:avLst/>
            </a:prstTxWarp>
          </a:bodyPr>
          <a:lstStyle/>
          <a:p>
            <a:pPr algn="ctr"/>
            <a:r>
              <a:rPr lang="vi-VN" sz="3200" b="1" kern="10" dirty="0"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Chúc quý thầy cô mạnh </a:t>
            </a:r>
            <a:r>
              <a:rPr lang="vi-VN" sz="3200" b="1" kern="10" dirty="0" smtClean="0"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khỏe</a:t>
            </a:r>
          </a:p>
          <a:p>
            <a:pPr algn="ctr"/>
            <a:r>
              <a:rPr lang="vi-VN" sz="3200" b="1" kern="10" dirty="0" smtClean="0"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vi-VN" sz="3200" b="1" kern="10" dirty="0">
              <a:ln w="19050">
                <a:solidFill>
                  <a:srgbClr val="990099"/>
                </a:solidFill>
                <a:round/>
                <a:headEnd/>
                <a:tailEnd/>
              </a:ln>
              <a:solidFill>
                <a:srgbClr val="CC0066"/>
              </a:solidFill>
              <a:effectLst>
                <a:outerShdw dist="310007" dir="7679996" sy="30000" kx="1300191" algn="ctr" rotWithShape="0">
                  <a:srgbClr val="000000">
                    <a:alpha val="31998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vi-VN" sz="3200" b="1" kern="10" dirty="0"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các </a:t>
            </a:r>
            <a:r>
              <a:rPr lang="vi-VN" sz="3200" b="1" kern="10" dirty="0" smtClean="0"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em chăm </a:t>
            </a:r>
            <a:r>
              <a:rPr lang="vi-VN" sz="3200" b="1" kern="10" dirty="0" smtClean="0"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cs typeface="Arial"/>
              </a:rPr>
              <a:t>ngoan học giỏi.</a:t>
            </a:r>
            <a:endParaRPr lang="en-US" sz="3200" b="1" kern="10" dirty="0">
              <a:ln w="19050">
                <a:solidFill>
                  <a:srgbClr val="990099"/>
                </a:solidFill>
                <a:round/>
                <a:headEnd/>
                <a:tailEnd/>
              </a:ln>
              <a:solidFill>
                <a:srgbClr val="CC0066"/>
              </a:solidFill>
              <a:effectLst>
                <a:outerShdw dist="310007" dir="7679996" sy="30000" kx="1300191" algn="ctr" rotWithShape="0">
                  <a:srgbClr val="000000">
                    <a:alpha val="31998"/>
                  </a:srgbClr>
                </a:outerShdw>
              </a:effectLst>
              <a:latin typeface="Arial" pitchFamily="34" charset="0"/>
              <a:cs typeface="Arial"/>
            </a:endParaRPr>
          </a:p>
        </p:txBody>
      </p:sp>
      <p:pic>
        <p:nvPicPr>
          <p:cNvPr id="51" name="Picture 11" descr="blumen-pflanzen08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9938" y="1905000"/>
            <a:ext cx="2468883" cy="22559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362200" y="1371600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latin typeface="Arial" pitchFamily="34" charset="0"/>
                <a:cs typeface="Arial" pitchFamily="34" charset="0"/>
              </a:rPr>
              <a:t>7 được lấy 1 lần, ta viết: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00400" y="18389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 x 1 = </a:t>
            </a:r>
            <a:endParaRPr lang="en-US" sz="2800" b="1" dirty="0">
              <a:ln>
                <a:solidFill>
                  <a:srgbClr val="000099"/>
                </a:solidFill>
              </a:ln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53000" y="18389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b="1" dirty="0">
              <a:ln>
                <a:solidFill>
                  <a:srgbClr val="000099"/>
                </a:solidFill>
              </a:ln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ight Brace 36"/>
          <p:cNvSpPr/>
          <p:nvPr/>
        </p:nvSpPr>
        <p:spPr>
          <a:xfrm>
            <a:off x="2438400" y="1588665"/>
            <a:ext cx="152400" cy="544935"/>
          </a:xfrm>
          <a:prstGeom prst="rightBrace">
            <a:avLst>
              <a:gd name="adj1" fmla="val 833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ight Brace 37"/>
          <p:cNvSpPr/>
          <p:nvPr/>
        </p:nvSpPr>
        <p:spPr>
          <a:xfrm>
            <a:off x="2438400" y="2590800"/>
            <a:ext cx="152400" cy="137383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ight Brace 38"/>
          <p:cNvSpPr/>
          <p:nvPr/>
        </p:nvSpPr>
        <p:spPr>
          <a:xfrm>
            <a:off x="2438400" y="4419600"/>
            <a:ext cx="152400" cy="1953630"/>
          </a:xfrm>
          <a:prstGeom prst="rightBrace">
            <a:avLst>
              <a:gd name="adj1" fmla="val 8333"/>
              <a:gd name="adj2" fmla="val 50684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62200" y="244858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latin typeface="Arial" pitchFamily="34" charset="0"/>
                <a:cs typeface="Arial" pitchFamily="34" charset="0"/>
              </a:rPr>
              <a:t>7 được lấy 2 lần, ta có: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14600" y="30581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 x 2 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81400" y="3058180"/>
            <a:ext cx="1668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 + 7 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76800" y="3058180"/>
            <a:ext cx="785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38400" y="3591580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10000" y="3581400"/>
            <a:ext cx="128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 x 2 =</a:t>
            </a:r>
            <a:endParaRPr lang="en-US" sz="2800" b="1" dirty="0">
              <a:ln>
                <a:solidFill>
                  <a:srgbClr val="000099"/>
                </a:solidFill>
              </a:ln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29200" y="3591580"/>
            <a:ext cx="623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ln>
                <a:solidFill>
                  <a:srgbClr val="000099"/>
                </a:solidFill>
              </a:ln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62200" y="450598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latin typeface="Arial" pitchFamily="34" charset="0"/>
                <a:cs typeface="Arial" pitchFamily="34" charset="0"/>
              </a:rPr>
              <a:t>7 được lấy 3 lần, ta có: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62200" y="5191780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 x 3 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33800" y="5191780"/>
            <a:ext cx="196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 + 7 + 7 =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62600" y="51155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90800" y="5715000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19600" y="5725180"/>
            <a:ext cx="1293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 x 3 =</a:t>
            </a:r>
            <a:endParaRPr lang="en-US" sz="2800" b="1" dirty="0">
              <a:ln>
                <a:solidFill>
                  <a:srgbClr val="000099"/>
                </a:solidFill>
              </a:ln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38800" y="5725180"/>
            <a:ext cx="65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2800" b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 dirty="0">
              <a:ln>
                <a:solidFill>
                  <a:srgbClr val="000099"/>
                </a:solidFill>
              </a:ln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29400" y="1736972"/>
            <a:ext cx="1371600" cy="461665"/>
          </a:xfrm>
          <a:prstGeom prst="rect">
            <a:avLst/>
          </a:prstGeom>
          <a:solidFill>
            <a:srgbClr val="CCFF33"/>
          </a:solidFill>
          <a:ln>
            <a:solidFill>
              <a:srgbClr val="028D9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7 x 1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01000" y="1736972"/>
            <a:ext cx="533400" cy="461665"/>
          </a:xfrm>
          <a:prstGeom prst="rect">
            <a:avLst/>
          </a:prstGeom>
          <a:solidFill>
            <a:srgbClr val="CCFF33"/>
          </a:solidFill>
          <a:ln>
            <a:solidFill>
              <a:srgbClr val="028D9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ln>
                <a:solidFill>
                  <a:srgbClr val="CC0066"/>
                </a:solidFill>
              </a:ln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629400" y="2209800"/>
            <a:ext cx="1371600" cy="461665"/>
          </a:xfrm>
          <a:prstGeom prst="rect">
            <a:avLst/>
          </a:prstGeom>
          <a:solidFill>
            <a:srgbClr val="CCFF33"/>
          </a:solidFill>
          <a:ln>
            <a:solidFill>
              <a:srgbClr val="028D9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7 x 2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629400" y="2667000"/>
            <a:ext cx="1371600" cy="461665"/>
          </a:xfrm>
          <a:prstGeom prst="rect">
            <a:avLst/>
          </a:prstGeom>
          <a:solidFill>
            <a:srgbClr val="CCFF33"/>
          </a:solidFill>
          <a:ln>
            <a:solidFill>
              <a:srgbClr val="028D9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7 x 3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629400" y="3124200"/>
            <a:ext cx="1371600" cy="461665"/>
          </a:xfrm>
          <a:prstGeom prst="rect">
            <a:avLst/>
          </a:prstGeom>
          <a:solidFill>
            <a:srgbClr val="CCFF33"/>
          </a:solidFill>
          <a:ln>
            <a:solidFill>
              <a:srgbClr val="028D9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7 x 4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629400" y="3591580"/>
            <a:ext cx="1371600" cy="461665"/>
          </a:xfrm>
          <a:prstGeom prst="rect">
            <a:avLst/>
          </a:prstGeom>
          <a:solidFill>
            <a:srgbClr val="CCFF33"/>
          </a:solidFill>
          <a:ln>
            <a:solidFill>
              <a:srgbClr val="028D9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7 x 5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629400" y="4049762"/>
            <a:ext cx="1371600" cy="457200"/>
          </a:xfrm>
          <a:prstGeom prst="rect">
            <a:avLst/>
          </a:prstGeom>
          <a:solidFill>
            <a:srgbClr val="CCFF33"/>
          </a:solidFill>
          <a:ln>
            <a:solidFill>
              <a:srgbClr val="028D9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7 x 6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629400" y="4491334"/>
            <a:ext cx="1371600" cy="461665"/>
          </a:xfrm>
          <a:prstGeom prst="rect">
            <a:avLst/>
          </a:prstGeom>
          <a:solidFill>
            <a:srgbClr val="CCFF33"/>
          </a:solidFill>
          <a:ln>
            <a:solidFill>
              <a:srgbClr val="028D9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7 x 7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629400" y="4952999"/>
            <a:ext cx="1371600" cy="461665"/>
          </a:xfrm>
          <a:prstGeom prst="rect">
            <a:avLst/>
          </a:prstGeom>
          <a:solidFill>
            <a:srgbClr val="CCFF33"/>
          </a:solidFill>
          <a:ln>
            <a:solidFill>
              <a:srgbClr val="028D9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7 x 8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=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629400" y="5401270"/>
            <a:ext cx="1371600" cy="461665"/>
          </a:xfrm>
          <a:prstGeom prst="rect">
            <a:avLst/>
          </a:prstGeom>
          <a:solidFill>
            <a:srgbClr val="CCFF33"/>
          </a:solidFill>
          <a:ln>
            <a:solidFill>
              <a:srgbClr val="028D9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7 x 9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629400" y="5867400"/>
            <a:ext cx="1371600" cy="461665"/>
          </a:xfrm>
          <a:prstGeom prst="rect">
            <a:avLst/>
          </a:prstGeom>
          <a:solidFill>
            <a:srgbClr val="CCFF33"/>
          </a:solidFill>
          <a:ln>
            <a:solidFill>
              <a:srgbClr val="028D9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7 x 10 =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01000" y="2660302"/>
            <a:ext cx="533400" cy="461665"/>
          </a:xfrm>
          <a:prstGeom prst="rect">
            <a:avLst/>
          </a:prstGeom>
          <a:solidFill>
            <a:srgbClr val="CCFF33"/>
          </a:solidFill>
          <a:ln>
            <a:solidFill>
              <a:srgbClr val="028D9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24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ln>
                <a:solidFill>
                  <a:srgbClr val="CC0066"/>
                </a:solidFill>
              </a:ln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00" y="3124200"/>
            <a:ext cx="533400" cy="461665"/>
          </a:xfrm>
          <a:prstGeom prst="rect">
            <a:avLst/>
          </a:prstGeom>
          <a:solidFill>
            <a:srgbClr val="CCFF33"/>
          </a:solidFill>
          <a:ln>
            <a:solidFill>
              <a:srgbClr val="028D9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vi-VN" sz="24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ln>
                <a:solidFill>
                  <a:srgbClr val="CC0066"/>
                </a:solidFill>
              </a:ln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01000" y="3581400"/>
            <a:ext cx="533400" cy="461665"/>
          </a:xfrm>
          <a:prstGeom prst="rect">
            <a:avLst/>
          </a:prstGeom>
          <a:solidFill>
            <a:srgbClr val="CCFF33"/>
          </a:solidFill>
          <a:ln>
            <a:solidFill>
              <a:srgbClr val="028D90"/>
            </a:solidFill>
          </a:ln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400" b="1" dirty="0">
              <a:ln>
                <a:solidFill>
                  <a:srgbClr val="CC0066"/>
                </a:solidFill>
              </a:ln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01000" y="4049762"/>
            <a:ext cx="533400" cy="461665"/>
          </a:xfrm>
          <a:prstGeom prst="rect">
            <a:avLst/>
          </a:prstGeom>
          <a:solidFill>
            <a:srgbClr val="CCFF33"/>
          </a:solidFill>
          <a:ln>
            <a:solidFill>
              <a:srgbClr val="028D9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42</a:t>
            </a:r>
            <a:endParaRPr lang="en-US" sz="2400" b="1" dirty="0">
              <a:ln>
                <a:solidFill>
                  <a:srgbClr val="CC0066"/>
                </a:solidFill>
              </a:ln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1000" y="4506962"/>
            <a:ext cx="533400" cy="461665"/>
          </a:xfrm>
          <a:prstGeom prst="rect">
            <a:avLst/>
          </a:prstGeom>
          <a:solidFill>
            <a:srgbClr val="CCFF33"/>
          </a:solidFill>
          <a:ln>
            <a:solidFill>
              <a:srgbClr val="028D9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49</a:t>
            </a:r>
            <a:endParaRPr lang="en-US" sz="2400" b="1" dirty="0">
              <a:ln>
                <a:solidFill>
                  <a:srgbClr val="CC0066"/>
                </a:solidFill>
              </a:ln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001000" y="4952999"/>
            <a:ext cx="533400" cy="461665"/>
          </a:xfrm>
          <a:prstGeom prst="rect">
            <a:avLst/>
          </a:prstGeom>
          <a:solidFill>
            <a:srgbClr val="CCFF33"/>
          </a:solidFill>
          <a:ln>
            <a:solidFill>
              <a:srgbClr val="028D9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en-US" sz="2000" b="1" dirty="0">
              <a:ln>
                <a:solidFill>
                  <a:srgbClr val="CC0066"/>
                </a:solidFill>
              </a:ln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001000" y="5410200"/>
            <a:ext cx="533400" cy="461665"/>
          </a:xfrm>
          <a:prstGeom prst="rect">
            <a:avLst/>
          </a:prstGeom>
          <a:solidFill>
            <a:srgbClr val="CCFF33"/>
          </a:solidFill>
          <a:ln>
            <a:solidFill>
              <a:srgbClr val="028D9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63</a:t>
            </a:r>
            <a:endParaRPr lang="en-US" sz="2400" b="1" dirty="0">
              <a:ln>
                <a:solidFill>
                  <a:srgbClr val="CC0066"/>
                </a:solidFill>
              </a:ln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001000" y="5867400"/>
            <a:ext cx="533400" cy="461665"/>
          </a:xfrm>
          <a:prstGeom prst="rect">
            <a:avLst/>
          </a:prstGeom>
          <a:solidFill>
            <a:srgbClr val="CCFF33"/>
          </a:solidFill>
          <a:ln>
            <a:solidFill>
              <a:srgbClr val="028D9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2400" b="1" dirty="0">
              <a:ln>
                <a:solidFill>
                  <a:srgbClr val="CC0066"/>
                </a:solidFill>
              </a:ln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001000" y="2198637"/>
            <a:ext cx="533400" cy="461665"/>
          </a:xfrm>
          <a:prstGeom prst="rect">
            <a:avLst/>
          </a:prstGeom>
          <a:solidFill>
            <a:srgbClr val="CCFF33"/>
          </a:solidFill>
          <a:ln>
            <a:solidFill>
              <a:srgbClr val="028D9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vi-VN" sz="24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ln>
                <a:solidFill>
                  <a:srgbClr val="CC0066"/>
                </a:solidFill>
              </a:ln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505200" y="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Arial" pitchFamily="34" charset="0"/>
                <a:ea typeface="HP001 5H" pitchFamily="34" charset="-127"/>
                <a:cs typeface="Arial" pitchFamily="34" charset="0"/>
              </a:rPr>
              <a:t>Toán</a:t>
            </a:r>
            <a:endParaRPr lang="en-US" sz="3200" b="1" dirty="0">
              <a:ln>
                <a:solidFill>
                  <a:srgbClr val="000099"/>
                </a:solidFill>
              </a:ln>
              <a:solidFill>
                <a:srgbClr val="000099"/>
              </a:solidFill>
              <a:latin typeface="Arial" pitchFamily="34" charset="0"/>
              <a:ea typeface="HP001 5H" pitchFamily="34" charset="-127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0" y="5232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ea typeface="HP001 5H" pitchFamily="34" charset="-127"/>
                <a:cs typeface="Arial" pitchFamily="34" charset="0"/>
              </a:rPr>
              <a:t>Bảng nhân </a:t>
            </a:r>
            <a:r>
              <a:rPr lang="en-US" sz="36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ea typeface="HP001 5H" pitchFamily="34" charset="-127"/>
                <a:cs typeface="Arial" pitchFamily="34" charset="0"/>
              </a:rPr>
              <a:t>7</a:t>
            </a:r>
            <a:endParaRPr lang="en-US" sz="3600" b="1" dirty="0">
              <a:ln>
                <a:solidFill>
                  <a:srgbClr val="CC0066"/>
                </a:solidFill>
              </a:ln>
              <a:solidFill>
                <a:srgbClr val="CC0066"/>
              </a:solidFill>
              <a:latin typeface="Arial" pitchFamily="34" charset="0"/>
              <a:ea typeface="HP001 5H" pitchFamily="34" charset="-127"/>
              <a:cs typeface="Arial" pitchFamily="34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rot="5400000">
            <a:off x="3837384" y="3976528"/>
            <a:ext cx="5433220" cy="1588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0" y="1636906"/>
            <a:ext cx="2305050" cy="420494"/>
            <a:chOff x="76200" y="1408306"/>
            <a:chExt cx="2305050" cy="420494"/>
          </a:xfrm>
        </p:grpSpPr>
        <p:sp>
          <p:nvSpPr>
            <p:cNvPr id="89" name="Rectangle 49"/>
            <p:cNvSpPr>
              <a:spLocks noChangeArrowheads="1"/>
            </p:cNvSpPr>
            <p:nvPr/>
          </p:nvSpPr>
          <p:spPr bwMode="auto">
            <a:xfrm>
              <a:off x="76200" y="1408306"/>
              <a:ext cx="2305050" cy="420494"/>
            </a:xfrm>
            <a:prstGeom prst="rect">
              <a:avLst/>
            </a:prstGeom>
            <a:solidFill>
              <a:srgbClr val="5FF9FD"/>
            </a:solidFill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50"/>
            <p:cNvSpPr>
              <a:spLocks noChangeArrowheads="1"/>
            </p:cNvSpPr>
            <p:nvPr/>
          </p:nvSpPr>
          <p:spPr bwMode="auto">
            <a:xfrm>
              <a:off x="4826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51"/>
            <p:cNvSpPr>
              <a:spLocks noChangeArrowheads="1"/>
            </p:cNvSpPr>
            <p:nvPr/>
          </p:nvSpPr>
          <p:spPr bwMode="auto">
            <a:xfrm>
              <a:off x="7874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52"/>
            <p:cNvSpPr>
              <a:spLocks noChangeArrowheads="1"/>
            </p:cNvSpPr>
            <p:nvPr/>
          </p:nvSpPr>
          <p:spPr bwMode="auto">
            <a:xfrm>
              <a:off x="1397000" y="1524000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53"/>
            <p:cNvSpPr>
              <a:spLocks noChangeArrowheads="1"/>
            </p:cNvSpPr>
            <p:nvPr/>
          </p:nvSpPr>
          <p:spPr bwMode="auto">
            <a:xfrm>
              <a:off x="10922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54"/>
            <p:cNvSpPr>
              <a:spLocks noChangeArrowheads="1"/>
            </p:cNvSpPr>
            <p:nvPr/>
          </p:nvSpPr>
          <p:spPr bwMode="auto">
            <a:xfrm>
              <a:off x="20066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55"/>
            <p:cNvSpPr>
              <a:spLocks noChangeArrowheads="1"/>
            </p:cNvSpPr>
            <p:nvPr/>
          </p:nvSpPr>
          <p:spPr bwMode="auto">
            <a:xfrm>
              <a:off x="17018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50"/>
            <p:cNvSpPr>
              <a:spLocks noChangeArrowheads="1"/>
            </p:cNvSpPr>
            <p:nvPr/>
          </p:nvSpPr>
          <p:spPr bwMode="auto">
            <a:xfrm>
              <a:off x="1778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0" y="2685846"/>
            <a:ext cx="2305050" cy="420494"/>
            <a:chOff x="76200" y="1408306"/>
            <a:chExt cx="2305050" cy="420494"/>
          </a:xfrm>
        </p:grpSpPr>
        <p:sp>
          <p:nvSpPr>
            <p:cNvPr id="158" name="Rectangle 49"/>
            <p:cNvSpPr>
              <a:spLocks noChangeArrowheads="1"/>
            </p:cNvSpPr>
            <p:nvPr/>
          </p:nvSpPr>
          <p:spPr bwMode="auto">
            <a:xfrm>
              <a:off x="76200" y="1408306"/>
              <a:ext cx="2305050" cy="420494"/>
            </a:xfrm>
            <a:prstGeom prst="rect">
              <a:avLst/>
            </a:prstGeom>
            <a:solidFill>
              <a:srgbClr val="5FF9FD"/>
            </a:solidFill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Oval 50"/>
            <p:cNvSpPr>
              <a:spLocks noChangeArrowheads="1"/>
            </p:cNvSpPr>
            <p:nvPr/>
          </p:nvSpPr>
          <p:spPr bwMode="auto">
            <a:xfrm>
              <a:off x="4826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Oval 51"/>
            <p:cNvSpPr>
              <a:spLocks noChangeArrowheads="1"/>
            </p:cNvSpPr>
            <p:nvPr/>
          </p:nvSpPr>
          <p:spPr bwMode="auto">
            <a:xfrm>
              <a:off x="7874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Oval 52"/>
            <p:cNvSpPr>
              <a:spLocks noChangeArrowheads="1"/>
            </p:cNvSpPr>
            <p:nvPr/>
          </p:nvSpPr>
          <p:spPr bwMode="auto">
            <a:xfrm>
              <a:off x="1397000" y="1524000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Oval 53"/>
            <p:cNvSpPr>
              <a:spLocks noChangeArrowheads="1"/>
            </p:cNvSpPr>
            <p:nvPr/>
          </p:nvSpPr>
          <p:spPr bwMode="auto">
            <a:xfrm>
              <a:off x="10922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Oval 54"/>
            <p:cNvSpPr>
              <a:spLocks noChangeArrowheads="1"/>
            </p:cNvSpPr>
            <p:nvPr/>
          </p:nvSpPr>
          <p:spPr bwMode="auto">
            <a:xfrm>
              <a:off x="20066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Oval 55"/>
            <p:cNvSpPr>
              <a:spLocks noChangeArrowheads="1"/>
            </p:cNvSpPr>
            <p:nvPr/>
          </p:nvSpPr>
          <p:spPr bwMode="auto">
            <a:xfrm>
              <a:off x="17018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Oval 50"/>
            <p:cNvSpPr>
              <a:spLocks noChangeArrowheads="1"/>
            </p:cNvSpPr>
            <p:nvPr/>
          </p:nvSpPr>
          <p:spPr bwMode="auto">
            <a:xfrm>
              <a:off x="1778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0" y="3367950"/>
            <a:ext cx="2305050" cy="420494"/>
            <a:chOff x="76200" y="1408306"/>
            <a:chExt cx="2305050" cy="420494"/>
          </a:xfrm>
        </p:grpSpPr>
        <p:sp>
          <p:nvSpPr>
            <p:cNvPr id="167" name="Rectangle 49"/>
            <p:cNvSpPr>
              <a:spLocks noChangeArrowheads="1"/>
            </p:cNvSpPr>
            <p:nvPr/>
          </p:nvSpPr>
          <p:spPr bwMode="auto">
            <a:xfrm>
              <a:off x="76200" y="1408306"/>
              <a:ext cx="2305050" cy="420494"/>
            </a:xfrm>
            <a:prstGeom prst="rect">
              <a:avLst/>
            </a:prstGeom>
            <a:solidFill>
              <a:srgbClr val="5FF9FD"/>
            </a:solidFill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Oval 50"/>
            <p:cNvSpPr>
              <a:spLocks noChangeArrowheads="1"/>
            </p:cNvSpPr>
            <p:nvPr/>
          </p:nvSpPr>
          <p:spPr bwMode="auto">
            <a:xfrm>
              <a:off x="4826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Oval 51"/>
            <p:cNvSpPr>
              <a:spLocks noChangeArrowheads="1"/>
            </p:cNvSpPr>
            <p:nvPr/>
          </p:nvSpPr>
          <p:spPr bwMode="auto">
            <a:xfrm>
              <a:off x="7874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Oval 52"/>
            <p:cNvSpPr>
              <a:spLocks noChangeArrowheads="1"/>
            </p:cNvSpPr>
            <p:nvPr/>
          </p:nvSpPr>
          <p:spPr bwMode="auto">
            <a:xfrm>
              <a:off x="1397000" y="1524000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Oval 53"/>
            <p:cNvSpPr>
              <a:spLocks noChangeArrowheads="1"/>
            </p:cNvSpPr>
            <p:nvPr/>
          </p:nvSpPr>
          <p:spPr bwMode="auto">
            <a:xfrm>
              <a:off x="10922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Oval 54"/>
            <p:cNvSpPr>
              <a:spLocks noChangeArrowheads="1"/>
            </p:cNvSpPr>
            <p:nvPr/>
          </p:nvSpPr>
          <p:spPr bwMode="auto">
            <a:xfrm>
              <a:off x="20066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Oval 55"/>
            <p:cNvSpPr>
              <a:spLocks noChangeArrowheads="1"/>
            </p:cNvSpPr>
            <p:nvPr/>
          </p:nvSpPr>
          <p:spPr bwMode="auto">
            <a:xfrm>
              <a:off x="17018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Oval 50"/>
            <p:cNvSpPr>
              <a:spLocks noChangeArrowheads="1"/>
            </p:cNvSpPr>
            <p:nvPr/>
          </p:nvSpPr>
          <p:spPr bwMode="auto">
            <a:xfrm>
              <a:off x="1778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0" y="4495800"/>
            <a:ext cx="2305050" cy="420494"/>
            <a:chOff x="76200" y="1408306"/>
            <a:chExt cx="2305050" cy="420494"/>
          </a:xfrm>
        </p:grpSpPr>
        <p:sp>
          <p:nvSpPr>
            <p:cNvPr id="176" name="Rectangle 49"/>
            <p:cNvSpPr>
              <a:spLocks noChangeArrowheads="1"/>
            </p:cNvSpPr>
            <p:nvPr/>
          </p:nvSpPr>
          <p:spPr bwMode="auto">
            <a:xfrm>
              <a:off x="76200" y="1408306"/>
              <a:ext cx="2305050" cy="420494"/>
            </a:xfrm>
            <a:prstGeom prst="rect">
              <a:avLst/>
            </a:prstGeom>
            <a:solidFill>
              <a:srgbClr val="5FF9FD"/>
            </a:solidFill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Oval 50"/>
            <p:cNvSpPr>
              <a:spLocks noChangeArrowheads="1"/>
            </p:cNvSpPr>
            <p:nvPr/>
          </p:nvSpPr>
          <p:spPr bwMode="auto">
            <a:xfrm>
              <a:off x="4826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Oval 51"/>
            <p:cNvSpPr>
              <a:spLocks noChangeArrowheads="1"/>
            </p:cNvSpPr>
            <p:nvPr/>
          </p:nvSpPr>
          <p:spPr bwMode="auto">
            <a:xfrm>
              <a:off x="7874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Oval 52"/>
            <p:cNvSpPr>
              <a:spLocks noChangeArrowheads="1"/>
            </p:cNvSpPr>
            <p:nvPr/>
          </p:nvSpPr>
          <p:spPr bwMode="auto">
            <a:xfrm>
              <a:off x="1397000" y="1524000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Oval 53"/>
            <p:cNvSpPr>
              <a:spLocks noChangeArrowheads="1"/>
            </p:cNvSpPr>
            <p:nvPr/>
          </p:nvSpPr>
          <p:spPr bwMode="auto">
            <a:xfrm>
              <a:off x="10922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Oval 54"/>
            <p:cNvSpPr>
              <a:spLocks noChangeArrowheads="1"/>
            </p:cNvSpPr>
            <p:nvPr/>
          </p:nvSpPr>
          <p:spPr bwMode="auto">
            <a:xfrm>
              <a:off x="20066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Oval 55"/>
            <p:cNvSpPr>
              <a:spLocks noChangeArrowheads="1"/>
            </p:cNvSpPr>
            <p:nvPr/>
          </p:nvSpPr>
          <p:spPr bwMode="auto">
            <a:xfrm>
              <a:off x="17018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Oval 50"/>
            <p:cNvSpPr>
              <a:spLocks noChangeArrowheads="1"/>
            </p:cNvSpPr>
            <p:nvPr/>
          </p:nvSpPr>
          <p:spPr bwMode="auto">
            <a:xfrm>
              <a:off x="1778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0" y="5181600"/>
            <a:ext cx="2305050" cy="420494"/>
            <a:chOff x="76200" y="1408306"/>
            <a:chExt cx="2305050" cy="420494"/>
          </a:xfrm>
        </p:grpSpPr>
        <p:sp>
          <p:nvSpPr>
            <p:cNvPr id="185" name="Rectangle 49"/>
            <p:cNvSpPr>
              <a:spLocks noChangeArrowheads="1"/>
            </p:cNvSpPr>
            <p:nvPr/>
          </p:nvSpPr>
          <p:spPr bwMode="auto">
            <a:xfrm>
              <a:off x="76200" y="1408306"/>
              <a:ext cx="2305050" cy="420494"/>
            </a:xfrm>
            <a:prstGeom prst="rect">
              <a:avLst/>
            </a:prstGeom>
            <a:solidFill>
              <a:srgbClr val="5FF9FD"/>
            </a:solidFill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Oval 50"/>
            <p:cNvSpPr>
              <a:spLocks noChangeArrowheads="1"/>
            </p:cNvSpPr>
            <p:nvPr/>
          </p:nvSpPr>
          <p:spPr bwMode="auto">
            <a:xfrm>
              <a:off x="4826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Oval 51"/>
            <p:cNvSpPr>
              <a:spLocks noChangeArrowheads="1"/>
            </p:cNvSpPr>
            <p:nvPr/>
          </p:nvSpPr>
          <p:spPr bwMode="auto">
            <a:xfrm>
              <a:off x="7874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Oval 52"/>
            <p:cNvSpPr>
              <a:spLocks noChangeArrowheads="1"/>
            </p:cNvSpPr>
            <p:nvPr/>
          </p:nvSpPr>
          <p:spPr bwMode="auto">
            <a:xfrm>
              <a:off x="1397000" y="1524000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Oval 53"/>
            <p:cNvSpPr>
              <a:spLocks noChangeArrowheads="1"/>
            </p:cNvSpPr>
            <p:nvPr/>
          </p:nvSpPr>
          <p:spPr bwMode="auto">
            <a:xfrm>
              <a:off x="10922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Oval 54"/>
            <p:cNvSpPr>
              <a:spLocks noChangeArrowheads="1"/>
            </p:cNvSpPr>
            <p:nvPr/>
          </p:nvSpPr>
          <p:spPr bwMode="auto">
            <a:xfrm>
              <a:off x="20066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Oval 55"/>
            <p:cNvSpPr>
              <a:spLocks noChangeArrowheads="1"/>
            </p:cNvSpPr>
            <p:nvPr/>
          </p:nvSpPr>
          <p:spPr bwMode="auto">
            <a:xfrm>
              <a:off x="17018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Oval 50"/>
            <p:cNvSpPr>
              <a:spLocks noChangeArrowheads="1"/>
            </p:cNvSpPr>
            <p:nvPr/>
          </p:nvSpPr>
          <p:spPr bwMode="auto">
            <a:xfrm>
              <a:off x="1778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0" y="5904106"/>
            <a:ext cx="2305050" cy="420494"/>
            <a:chOff x="76200" y="1408306"/>
            <a:chExt cx="2305050" cy="420494"/>
          </a:xfrm>
        </p:grpSpPr>
        <p:sp>
          <p:nvSpPr>
            <p:cNvPr id="194" name="Rectangle 49"/>
            <p:cNvSpPr>
              <a:spLocks noChangeArrowheads="1"/>
            </p:cNvSpPr>
            <p:nvPr/>
          </p:nvSpPr>
          <p:spPr bwMode="auto">
            <a:xfrm>
              <a:off x="76200" y="1408306"/>
              <a:ext cx="2305050" cy="420494"/>
            </a:xfrm>
            <a:prstGeom prst="rect">
              <a:avLst/>
            </a:prstGeom>
            <a:solidFill>
              <a:srgbClr val="5FF9FD"/>
            </a:solidFill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Oval 50"/>
            <p:cNvSpPr>
              <a:spLocks noChangeArrowheads="1"/>
            </p:cNvSpPr>
            <p:nvPr/>
          </p:nvSpPr>
          <p:spPr bwMode="auto">
            <a:xfrm>
              <a:off x="4826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Oval 51"/>
            <p:cNvSpPr>
              <a:spLocks noChangeArrowheads="1"/>
            </p:cNvSpPr>
            <p:nvPr/>
          </p:nvSpPr>
          <p:spPr bwMode="auto">
            <a:xfrm>
              <a:off x="7874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Oval 52"/>
            <p:cNvSpPr>
              <a:spLocks noChangeArrowheads="1"/>
            </p:cNvSpPr>
            <p:nvPr/>
          </p:nvSpPr>
          <p:spPr bwMode="auto">
            <a:xfrm>
              <a:off x="1397000" y="1524000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Oval 53"/>
            <p:cNvSpPr>
              <a:spLocks noChangeArrowheads="1"/>
            </p:cNvSpPr>
            <p:nvPr/>
          </p:nvSpPr>
          <p:spPr bwMode="auto">
            <a:xfrm>
              <a:off x="10922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Oval 54"/>
            <p:cNvSpPr>
              <a:spLocks noChangeArrowheads="1"/>
            </p:cNvSpPr>
            <p:nvPr/>
          </p:nvSpPr>
          <p:spPr bwMode="auto">
            <a:xfrm>
              <a:off x="20066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Oval 55"/>
            <p:cNvSpPr>
              <a:spLocks noChangeArrowheads="1"/>
            </p:cNvSpPr>
            <p:nvPr/>
          </p:nvSpPr>
          <p:spPr bwMode="auto">
            <a:xfrm>
              <a:off x="17018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Oval 50"/>
            <p:cNvSpPr>
              <a:spLocks noChangeArrowheads="1"/>
            </p:cNvSpPr>
            <p:nvPr/>
          </p:nvSpPr>
          <p:spPr bwMode="auto">
            <a:xfrm>
              <a:off x="177800" y="1514912"/>
              <a:ext cx="203200" cy="161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" name="AutoShape 33"/>
          <p:cNvSpPr>
            <a:spLocks noChangeArrowheads="1"/>
          </p:cNvSpPr>
          <p:nvPr/>
        </p:nvSpPr>
        <p:spPr bwMode="auto">
          <a:xfrm>
            <a:off x="8534400" y="2413753"/>
            <a:ext cx="152400" cy="549275"/>
          </a:xfrm>
          <a:prstGeom prst="curvedLeftArrow">
            <a:avLst>
              <a:gd name="adj1" fmla="val 30000"/>
              <a:gd name="adj2" fmla="val 60000"/>
              <a:gd name="adj3" fmla="val 33333"/>
            </a:avLst>
          </a:prstGeom>
          <a:solidFill>
            <a:srgbClr val="000099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Text Box 34"/>
          <p:cNvSpPr txBox="1">
            <a:spLocks noChangeArrowheads="1"/>
          </p:cNvSpPr>
          <p:nvPr/>
        </p:nvSpPr>
        <p:spPr bwMode="auto">
          <a:xfrm>
            <a:off x="8686800" y="236220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" name="Picture 9" descr="Digit 15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"/>
            <a:ext cx="20574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Rounded Rectangle 102"/>
          <p:cNvSpPr/>
          <p:nvPr/>
        </p:nvSpPr>
        <p:spPr>
          <a:xfrm>
            <a:off x="8001000" y="4114800"/>
            <a:ext cx="1143000" cy="1812109"/>
          </a:xfrm>
          <a:prstGeom prst="roundRect">
            <a:avLst/>
          </a:prstGeom>
          <a:solidFill>
            <a:srgbClr val="02C1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Thảo luận nhóm 4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500"/>
                            </p:stCondLst>
                            <p:childTnLst>
                              <p:par>
                                <p:cTn id="19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000"/>
                            </p:stCondLst>
                            <p:childTnLst>
                              <p:par>
                                <p:cTn id="19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nodeType="withEffect">
                                  <p:stCondLst>
                                    <p:cond delay="15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 animBg="1"/>
      <p:bldP spid="38" grpId="0" animBg="1"/>
      <p:bldP spid="39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 animBg="1"/>
      <p:bldP spid="60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4" grpId="0"/>
      <p:bldP spid="85" grpId="0"/>
      <p:bldP spid="99" grpId="0" animBg="1"/>
      <p:bldP spid="100" grpId="0"/>
      <p:bldP spid="103" grpId="0" animBg="1"/>
      <p:bldP spid="10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5562600" y="685800"/>
            <a:ext cx="533400" cy="60198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4343400" y="685800"/>
            <a:ext cx="533400" cy="6019800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3124200" y="655638"/>
            <a:ext cx="381000" cy="6019800"/>
          </a:xfrm>
          <a:prstGeom prst="rect">
            <a:avLst/>
          </a:prstGeom>
          <a:solidFill>
            <a:srgbClr val="CCFF33"/>
          </a:solidFill>
          <a:ln w="9525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419600" y="7159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486400" y="1325562"/>
            <a:ext cx="762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14 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410200" y="1935162"/>
            <a:ext cx="838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21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486400" y="2544762"/>
            <a:ext cx="762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28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334000" y="3154362"/>
            <a:ext cx="1066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35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334000" y="3733800"/>
            <a:ext cx="1066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42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5334000" y="4373563"/>
            <a:ext cx="1066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49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5334000" y="4983162"/>
            <a:ext cx="1066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56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5410200" y="5592762"/>
            <a:ext cx="914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63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5410200" y="6202362"/>
            <a:ext cx="914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0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638800" y="9144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3048000" y="685800"/>
            <a:ext cx="533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3657600" y="685800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4953000" y="7159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5486400" y="715962"/>
            <a:ext cx="914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4419600" y="13255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3048000" y="1325562"/>
            <a:ext cx="533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3657600" y="1295400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4953000" y="1371600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4419600" y="19351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3048000" y="1981200"/>
            <a:ext cx="533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3657600" y="19351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4953000" y="20113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4419600" y="2544763"/>
            <a:ext cx="60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3048000" y="2544763"/>
            <a:ext cx="533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3657600" y="2544763"/>
            <a:ext cx="60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4953000" y="2590800"/>
            <a:ext cx="60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4419600" y="31543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3048000" y="3154362"/>
            <a:ext cx="533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3657600" y="31543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4953000" y="31543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4419600" y="3733800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>
            <a:off x="3048000" y="3763962"/>
            <a:ext cx="533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3657600" y="3733800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4953000" y="37639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8239" name="Rectangle 47"/>
          <p:cNvSpPr>
            <a:spLocks noChangeArrowheads="1"/>
          </p:cNvSpPr>
          <p:nvPr/>
        </p:nvSpPr>
        <p:spPr bwMode="auto">
          <a:xfrm>
            <a:off x="4419600" y="43735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40" name="Rectangle 48"/>
          <p:cNvSpPr>
            <a:spLocks noChangeArrowheads="1"/>
          </p:cNvSpPr>
          <p:nvPr/>
        </p:nvSpPr>
        <p:spPr bwMode="auto">
          <a:xfrm>
            <a:off x="3048000" y="4343400"/>
            <a:ext cx="533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41" name="Rectangle 49"/>
          <p:cNvSpPr>
            <a:spLocks noChangeArrowheads="1"/>
          </p:cNvSpPr>
          <p:nvPr/>
        </p:nvSpPr>
        <p:spPr bwMode="auto">
          <a:xfrm>
            <a:off x="3657600" y="42973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242" name="Rectangle 50"/>
          <p:cNvSpPr>
            <a:spLocks noChangeArrowheads="1"/>
          </p:cNvSpPr>
          <p:nvPr/>
        </p:nvSpPr>
        <p:spPr bwMode="auto">
          <a:xfrm>
            <a:off x="4953000" y="43735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8243" name="Rectangle 51"/>
          <p:cNvSpPr>
            <a:spLocks noChangeArrowheads="1"/>
          </p:cNvSpPr>
          <p:nvPr/>
        </p:nvSpPr>
        <p:spPr bwMode="auto">
          <a:xfrm>
            <a:off x="4419600" y="49831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244" name="Rectangle 52"/>
          <p:cNvSpPr>
            <a:spLocks noChangeArrowheads="1"/>
          </p:cNvSpPr>
          <p:nvPr/>
        </p:nvSpPr>
        <p:spPr bwMode="auto">
          <a:xfrm>
            <a:off x="3048000" y="4983162"/>
            <a:ext cx="533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45" name="Rectangle 53"/>
          <p:cNvSpPr>
            <a:spLocks noChangeArrowheads="1"/>
          </p:cNvSpPr>
          <p:nvPr/>
        </p:nvSpPr>
        <p:spPr bwMode="auto">
          <a:xfrm>
            <a:off x="3657600" y="4953000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246" name="Rectangle 54"/>
          <p:cNvSpPr>
            <a:spLocks noChangeArrowheads="1"/>
          </p:cNvSpPr>
          <p:nvPr/>
        </p:nvSpPr>
        <p:spPr bwMode="auto">
          <a:xfrm>
            <a:off x="4953000" y="49831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8247" name="Rectangle 55"/>
          <p:cNvSpPr>
            <a:spLocks noChangeArrowheads="1"/>
          </p:cNvSpPr>
          <p:nvPr/>
        </p:nvSpPr>
        <p:spPr bwMode="auto">
          <a:xfrm>
            <a:off x="4419600" y="55927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8248" name="Rectangle 56"/>
          <p:cNvSpPr>
            <a:spLocks noChangeArrowheads="1"/>
          </p:cNvSpPr>
          <p:nvPr/>
        </p:nvSpPr>
        <p:spPr bwMode="auto">
          <a:xfrm>
            <a:off x="3048000" y="5562600"/>
            <a:ext cx="533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49" name="Rectangle 57"/>
          <p:cNvSpPr>
            <a:spLocks noChangeArrowheads="1"/>
          </p:cNvSpPr>
          <p:nvPr/>
        </p:nvSpPr>
        <p:spPr bwMode="auto">
          <a:xfrm>
            <a:off x="3657600" y="5562600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250" name="Rectangle 58"/>
          <p:cNvSpPr>
            <a:spLocks noChangeArrowheads="1"/>
          </p:cNvSpPr>
          <p:nvPr/>
        </p:nvSpPr>
        <p:spPr bwMode="auto">
          <a:xfrm>
            <a:off x="4953000" y="55927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8251" name="Rectangle 59"/>
          <p:cNvSpPr>
            <a:spLocks noChangeArrowheads="1"/>
          </p:cNvSpPr>
          <p:nvPr/>
        </p:nvSpPr>
        <p:spPr bwMode="auto">
          <a:xfrm>
            <a:off x="4343400" y="62023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8252" name="Rectangle 60"/>
          <p:cNvSpPr>
            <a:spLocks noChangeArrowheads="1"/>
          </p:cNvSpPr>
          <p:nvPr/>
        </p:nvSpPr>
        <p:spPr bwMode="auto">
          <a:xfrm>
            <a:off x="3048000" y="6172200"/>
            <a:ext cx="533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53" name="Rectangle 61"/>
          <p:cNvSpPr>
            <a:spLocks noChangeArrowheads="1"/>
          </p:cNvSpPr>
          <p:nvPr/>
        </p:nvSpPr>
        <p:spPr bwMode="auto">
          <a:xfrm>
            <a:off x="3657600" y="6172200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254" name="Rectangle 62"/>
          <p:cNvSpPr>
            <a:spLocks noChangeArrowheads="1"/>
          </p:cNvSpPr>
          <p:nvPr/>
        </p:nvSpPr>
        <p:spPr bwMode="auto">
          <a:xfrm>
            <a:off x="4953000" y="62023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8256" name="Rectangle 22"/>
          <p:cNvSpPr>
            <a:spLocks noChangeArrowheads="1"/>
          </p:cNvSpPr>
          <p:nvPr/>
        </p:nvSpPr>
        <p:spPr bwMode="auto">
          <a:xfrm>
            <a:off x="2400300" y="0"/>
            <a:ext cx="3733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    Bảng nhân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7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" name="AutoShape 33"/>
          <p:cNvSpPr>
            <a:spLocks noChangeArrowheads="1"/>
          </p:cNvSpPr>
          <p:nvPr/>
        </p:nvSpPr>
        <p:spPr bwMode="auto">
          <a:xfrm>
            <a:off x="6019800" y="974725"/>
            <a:ext cx="304800" cy="549275"/>
          </a:xfrm>
          <a:prstGeom prst="curvedLeftArrow">
            <a:avLst>
              <a:gd name="adj1" fmla="val 30000"/>
              <a:gd name="adj2" fmla="val 60000"/>
              <a:gd name="adj3" fmla="val 33333"/>
            </a:avLst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70" name="AutoShape 33"/>
          <p:cNvSpPr>
            <a:spLocks noChangeArrowheads="1"/>
          </p:cNvSpPr>
          <p:nvPr/>
        </p:nvSpPr>
        <p:spPr bwMode="auto">
          <a:xfrm>
            <a:off x="6019800" y="1600200"/>
            <a:ext cx="304800" cy="549275"/>
          </a:xfrm>
          <a:prstGeom prst="curvedLeftArrow">
            <a:avLst>
              <a:gd name="adj1" fmla="val 30000"/>
              <a:gd name="adj2" fmla="val 60000"/>
              <a:gd name="adj3" fmla="val 33333"/>
            </a:avLst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71" name="Text Box 34"/>
          <p:cNvSpPr txBox="1">
            <a:spLocks noChangeArrowheads="1"/>
          </p:cNvSpPr>
          <p:nvPr/>
        </p:nvSpPr>
        <p:spPr bwMode="auto">
          <a:xfrm>
            <a:off x="6324600" y="92458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34"/>
          <p:cNvSpPr txBox="1">
            <a:spLocks noChangeArrowheads="1"/>
          </p:cNvSpPr>
          <p:nvPr/>
        </p:nvSpPr>
        <p:spPr bwMode="auto">
          <a:xfrm>
            <a:off x="6324600" y="161038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22883" grpId="0" animBg="1"/>
      <p:bldP spid="122884" grpId="0" animBg="1"/>
      <p:bldP spid="68" grpId="0" animBg="1"/>
      <p:bldP spid="70" grpId="0" animBg="1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419600" y="7159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486400" y="1325562"/>
            <a:ext cx="762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14 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410200" y="1935162"/>
            <a:ext cx="838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21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486400" y="2544762"/>
            <a:ext cx="762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28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334000" y="3154362"/>
            <a:ext cx="1066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35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334000" y="3733800"/>
            <a:ext cx="1066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42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5334000" y="4373563"/>
            <a:ext cx="1066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49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5334000" y="4983162"/>
            <a:ext cx="1066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56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5410200" y="5592762"/>
            <a:ext cx="914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63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5410200" y="6202362"/>
            <a:ext cx="914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0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638800" y="9144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3048000" y="685800"/>
            <a:ext cx="533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3657600" y="685800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4953000" y="7159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5486400" y="715962"/>
            <a:ext cx="914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4419600" y="13255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3048000" y="1325562"/>
            <a:ext cx="533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3657600" y="1295400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4953000" y="1371600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4419600" y="19351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3048000" y="1981200"/>
            <a:ext cx="533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3657600" y="19351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4953000" y="20113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4419600" y="2544763"/>
            <a:ext cx="60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3048000" y="2544763"/>
            <a:ext cx="533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3657600" y="2544763"/>
            <a:ext cx="60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4953000" y="2590800"/>
            <a:ext cx="60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4419600" y="31543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3048000" y="3154362"/>
            <a:ext cx="533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3657600" y="31543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4953000" y="31543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4419600" y="3733800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>
            <a:off x="3048000" y="3763962"/>
            <a:ext cx="533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3657600" y="3733800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4953000" y="37639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8239" name="Rectangle 47"/>
          <p:cNvSpPr>
            <a:spLocks noChangeArrowheads="1"/>
          </p:cNvSpPr>
          <p:nvPr/>
        </p:nvSpPr>
        <p:spPr bwMode="auto">
          <a:xfrm>
            <a:off x="4419600" y="43735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40" name="Rectangle 48"/>
          <p:cNvSpPr>
            <a:spLocks noChangeArrowheads="1"/>
          </p:cNvSpPr>
          <p:nvPr/>
        </p:nvSpPr>
        <p:spPr bwMode="auto">
          <a:xfrm>
            <a:off x="3048000" y="4343400"/>
            <a:ext cx="533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41" name="Rectangle 49"/>
          <p:cNvSpPr>
            <a:spLocks noChangeArrowheads="1"/>
          </p:cNvSpPr>
          <p:nvPr/>
        </p:nvSpPr>
        <p:spPr bwMode="auto">
          <a:xfrm>
            <a:off x="3657600" y="42973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242" name="Rectangle 50"/>
          <p:cNvSpPr>
            <a:spLocks noChangeArrowheads="1"/>
          </p:cNvSpPr>
          <p:nvPr/>
        </p:nvSpPr>
        <p:spPr bwMode="auto">
          <a:xfrm>
            <a:off x="4953000" y="43735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8243" name="Rectangle 51"/>
          <p:cNvSpPr>
            <a:spLocks noChangeArrowheads="1"/>
          </p:cNvSpPr>
          <p:nvPr/>
        </p:nvSpPr>
        <p:spPr bwMode="auto">
          <a:xfrm>
            <a:off x="4419600" y="49831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244" name="Rectangle 52"/>
          <p:cNvSpPr>
            <a:spLocks noChangeArrowheads="1"/>
          </p:cNvSpPr>
          <p:nvPr/>
        </p:nvSpPr>
        <p:spPr bwMode="auto">
          <a:xfrm>
            <a:off x="3048000" y="4983162"/>
            <a:ext cx="533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45" name="Rectangle 53"/>
          <p:cNvSpPr>
            <a:spLocks noChangeArrowheads="1"/>
          </p:cNvSpPr>
          <p:nvPr/>
        </p:nvSpPr>
        <p:spPr bwMode="auto">
          <a:xfrm>
            <a:off x="3657600" y="4953000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246" name="Rectangle 54"/>
          <p:cNvSpPr>
            <a:spLocks noChangeArrowheads="1"/>
          </p:cNvSpPr>
          <p:nvPr/>
        </p:nvSpPr>
        <p:spPr bwMode="auto">
          <a:xfrm>
            <a:off x="4953000" y="49831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8247" name="Rectangle 55"/>
          <p:cNvSpPr>
            <a:spLocks noChangeArrowheads="1"/>
          </p:cNvSpPr>
          <p:nvPr/>
        </p:nvSpPr>
        <p:spPr bwMode="auto">
          <a:xfrm>
            <a:off x="4419600" y="55927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8248" name="Rectangle 56"/>
          <p:cNvSpPr>
            <a:spLocks noChangeArrowheads="1"/>
          </p:cNvSpPr>
          <p:nvPr/>
        </p:nvSpPr>
        <p:spPr bwMode="auto">
          <a:xfrm>
            <a:off x="3048000" y="5562600"/>
            <a:ext cx="533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49" name="Rectangle 57"/>
          <p:cNvSpPr>
            <a:spLocks noChangeArrowheads="1"/>
          </p:cNvSpPr>
          <p:nvPr/>
        </p:nvSpPr>
        <p:spPr bwMode="auto">
          <a:xfrm>
            <a:off x="3657600" y="5562600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250" name="Rectangle 58"/>
          <p:cNvSpPr>
            <a:spLocks noChangeArrowheads="1"/>
          </p:cNvSpPr>
          <p:nvPr/>
        </p:nvSpPr>
        <p:spPr bwMode="auto">
          <a:xfrm>
            <a:off x="4953000" y="55927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8251" name="Rectangle 59"/>
          <p:cNvSpPr>
            <a:spLocks noChangeArrowheads="1"/>
          </p:cNvSpPr>
          <p:nvPr/>
        </p:nvSpPr>
        <p:spPr bwMode="auto">
          <a:xfrm>
            <a:off x="4343400" y="62023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8252" name="Rectangle 60"/>
          <p:cNvSpPr>
            <a:spLocks noChangeArrowheads="1"/>
          </p:cNvSpPr>
          <p:nvPr/>
        </p:nvSpPr>
        <p:spPr bwMode="auto">
          <a:xfrm>
            <a:off x="3048000" y="6172200"/>
            <a:ext cx="533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253" name="Rectangle 61"/>
          <p:cNvSpPr>
            <a:spLocks noChangeArrowheads="1"/>
          </p:cNvSpPr>
          <p:nvPr/>
        </p:nvSpPr>
        <p:spPr bwMode="auto">
          <a:xfrm>
            <a:off x="3657600" y="6172200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254" name="Rectangle 62"/>
          <p:cNvSpPr>
            <a:spLocks noChangeArrowheads="1"/>
          </p:cNvSpPr>
          <p:nvPr/>
        </p:nvSpPr>
        <p:spPr bwMode="auto">
          <a:xfrm>
            <a:off x="4953000" y="6202362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8256" name="Rectangle 22"/>
          <p:cNvSpPr>
            <a:spLocks noChangeArrowheads="1"/>
          </p:cNvSpPr>
          <p:nvPr/>
        </p:nvSpPr>
        <p:spPr bwMode="auto">
          <a:xfrm>
            <a:off x="2400300" y="0"/>
            <a:ext cx="3733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    Bảng nhân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7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3188677" y="0"/>
            <a:ext cx="3200400" cy="1231106"/>
            <a:chOff x="3124200" y="233268"/>
            <a:chExt cx="3200400" cy="1582354"/>
          </a:xfrm>
        </p:grpSpPr>
        <p:sp>
          <p:nvSpPr>
            <p:cNvPr id="5" name="TextBox 4"/>
            <p:cNvSpPr txBox="1"/>
            <p:nvPr/>
          </p:nvSpPr>
          <p:spPr>
            <a:xfrm>
              <a:off x="3575542" y="233268"/>
              <a:ext cx="2133600" cy="751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 smtClean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Toán</a:t>
              </a:r>
              <a:endParaRPr lang="en-US" sz="3200" b="1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Arial" pitchFamily="34" charset="0"/>
                <a:ea typeface="HP001 5H" pitchFamily="34" charset="-127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4200" y="984885"/>
              <a:ext cx="3200400" cy="830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 smtClean="0">
                  <a:ln>
                    <a:solidFill>
                      <a:srgbClr val="CC0066"/>
                    </a:solidFill>
                  </a:ln>
                  <a:solidFill>
                    <a:srgbClr val="CC0066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Bảng nhân </a:t>
              </a:r>
              <a:r>
                <a:rPr lang="en-US" sz="3600" b="1" dirty="0" smtClean="0">
                  <a:ln>
                    <a:solidFill>
                      <a:srgbClr val="CC0066"/>
                    </a:solidFill>
                  </a:ln>
                  <a:solidFill>
                    <a:srgbClr val="CC0066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7</a:t>
              </a:r>
              <a:endParaRPr lang="en-US" sz="3600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ea typeface="HP001 5H" pitchFamily="34" charset="-127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88677" y="0"/>
            <a:ext cx="3200400" cy="1231106"/>
            <a:chOff x="3124200" y="233268"/>
            <a:chExt cx="3200400" cy="1582354"/>
          </a:xfrm>
        </p:grpSpPr>
        <p:sp>
          <p:nvSpPr>
            <p:cNvPr id="5" name="TextBox 4"/>
            <p:cNvSpPr txBox="1"/>
            <p:nvPr/>
          </p:nvSpPr>
          <p:spPr>
            <a:xfrm>
              <a:off x="3575542" y="233268"/>
              <a:ext cx="2133600" cy="751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 smtClean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Toán</a:t>
              </a:r>
              <a:endParaRPr lang="en-US" sz="3200" b="1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Arial" pitchFamily="34" charset="0"/>
                <a:ea typeface="HP001 5H" pitchFamily="34" charset="-127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4200" y="984885"/>
              <a:ext cx="3200400" cy="830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 smtClean="0">
                  <a:ln>
                    <a:solidFill>
                      <a:srgbClr val="CC0066"/>
                    </a:solidFill>
                  </a:ln>
                  <a:solidFill>
                    <a:srgbClr val="CC0066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Bảng nhân </a:t>
              </a:r>
              <a:r>
                <a:rPr lang="en-US" sz="3600" b="1" dirty="0" smtClean="0">
                  <a:ln>
                    <a:solidFill>
                      <a:srgbClr val="CC0066"/>
                    </a:solidFill>
                  </a:ln>
                  <a:solidFill>
                    <a:srgbClr val="CC0066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7</a:t>
              </a:r>
              <a:endParaRPr lang="en-US" sz="3600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ea typeface="HP001 5H" pitchFamily="34" charset="-127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19500" y="1648219"/>
            <a:ext cx="2183421" cy="484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50" b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5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9500" y="2073918"/>
            <a:ext cx="2183421" cy="484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550" b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 1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5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19500" y="2558666"/>
            <a:ext cx="2183422" cy="484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55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5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19500" y="3020331"/>
            <a:ext cx="2183422" cy="484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550" b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 2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25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19500" y="3481996"/>
            <a:ext cx="2183422" cy="484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55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 3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5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19500" y="3968366"/>
            <a:ext cx="2183421" cy="484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55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42</a:t>
            </a:r>
            <a:endParaRPr lang="en-US" sz="25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19500" y="4430031"/>
            <a:ext cx="2183422" cy="484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55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7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 4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25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19500" y="4891696"/>
            <a:ext cx="2183421" cy="484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55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8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56</a:t>
            </a:r>
            <a:endParaRPr lang="en-US" sz="25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19500" y="5353361"/>
            <a:ext cx="2183422" cy="484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55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9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63</a:t>
            </a:r>
            <a:endParaRPr lang="en-US" sz="25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19499" y="5815026"/>
            <a:ext cx="2183422" cy="484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55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10 =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7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55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Picture 11" descr="AP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994398"/>
            <a:ext cx="533400" cy="56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1" descr="AP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043414"/>
            <a:ext cx="533400" cy="56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1" descr="AP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865763"/>
            <a:ext cx="533400" cy="56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1" descr="AP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350511"/>
            <a:ext cx="533400" cy="56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1" descr="AP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5250758"/>
            <a:ext cx="533400" cy="56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3188677" y="0"/>
            <a:ext cx="3200400" cy="1231106"/>
            <a:chOff x="3124200" y="233268"/>
            <a:chExt cx="3200400" cy="1582354"/>
          </a:xfrm>
        </p:grpSpPr>
        <p:sp>
          <p:nvSpPr>
            <p:cNvPr id="5" name="TextBox 4"/>
            <p:cNvSpPr txBox="1"/>
            <p:nvPr/>
          </p:nvSpPr>
          <p:spPr>
            <a:xfrm>
              <a:off x="3575542" y="233268"/>
              <a:ext cx="2133600" cy="751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 smtClean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Toán</a:t>
              </a:r>
              <a:endParaRPr lang="en-US" sz="3200" b="1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Arial" pitchFamily="34" charset="0"/>
                <a:ea typeface="HP001 5H" pitchFamily="34" charset="-127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4200" y="984885"/>
              <a:ext cx="3200400" cy="830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 smtClean="0">
                  <a:ln>
                    <a:solidFill>
                      <a:srgbClr val="CC0066"/>
                    </a:solidFill>
                  </a:ln>
                  <a:solidFill>
                    <a:srgbClr val="CC0066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Bảng nhân </a:t>
              </a:r>
              <a:r>
                <a:rPr lang="en-US" sz="3600" b="1" dirty="0" smtClean="0">
                  <a:ln>
                    <a:solidFill>
                      <a:srgbClr val="CC0066"/>
                    </a:solidFill>
                  </a:ln>
                  <a:solidFill>
                    <a:srgbClr val="CC0066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7</a:t>
              </a:r>
              <a:endParaRPr lang="en-US" sz="3600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ea typeface="HP001 5H" pitchFamily="34" charset="-127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19500" y="1648219"/>
            <a:ext cx="2154119" cy="484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50" b="1" dirty="0" smtClean="0">
                <a:latin typeface="Arial" pitchFamily="34" charset="0"/>
                <a:cs typeface="Arial" pitchFamily="34" charset="0"/>
              </a:rPr>
              <a:t>7  x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5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9500" y="2073918"/>
            <a:ext cx="2154119" cy="484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550" b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 1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5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19499" y="2558666"/>
            <a:ext cx="2183421" cy="484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55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5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19500" y="3020331"/>
            <a:ext cx="2183422" cy="484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55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 2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25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19500" y="3481996"/>
            <a:ext cx="2183422" cy="484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55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 3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5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19500" y="3968366"/>
            <a:ext cx="2183421" cy="484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55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42</a:t>
            </a:r>
            <a:endParaRPr lang="en-US" sz="25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19500" y="4430031"/>
            <a:ext cx="2183420" cy="484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55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7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 4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25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19500" y="4891696"/>
            <a:ext cx="2183421" cy="484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55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8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56</a:t>
            </a:r>
            <a:endParaRPr lang="en-US" sz="25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19500" y="5353361"/>
            <a:ext cx="2183422" cy="484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55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9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63</a:t>
            </a:r>
            <a:endParaRPr lang="en-US" sz="25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19499" y="5815026"/>
            <a:ext cx="2183422" cy="484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55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50" b="1" dirty="0" smtClean="0">
                <a:latin typeface="Arial" pitchFamily="34" charset="0"/>
                <a:cs typeface="Arial" pitchFamily="34" charset="0"/>
              </a:rPr>
              <a:t> 10 =</a:t>
            </a:r>
            <a:r>
              <a:rPr lang="vi-VN" sz="2550" b="1" dirty="0" smtClean="0">
                <a:latin typeface="Arial" pitchFamily="34" charset="0"/>
                <a:cs typeface="Arial" pitchFamily="34" charset="0"/>
              </a:rPr>
              <a:t> 70</a:t>
            </a:r>
            <a:endParaRPr lang="en-US" sz="255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Picture 11" descr="AP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2837" y="1590259"/>
            <a:ext cx="533400" cy="56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1" descr="AP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026532"/>
            <a:ext cx="533400" cy="56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1" descr="AP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456063"/>
            <a:ext cx="607037" cy="64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1" descr="AP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043414"/>
            <a:ext cx="533400" cy="56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1" descr="AP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396434"/>
            <a:ext cx="607037" cy="64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AP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865763"/>
            <a:ext cx="533400" cy="56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 descr="AP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388732"/>
            <a:ext cx="533400" cy="56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 descr="AP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844234"/>
            <a:ext cx="607037" cy="64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" descr="AP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5324517"/>
            <a:ext cx="585217" cy="61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AP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7963" y="5715000"/>
            <a:ext cx="607037" cy="64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3188677" y="0"/>
            <a:ext cx="3200400" cy="1231106"/>
            <a:chOff x="3124200" y="233268"/>
            <a:chExt cx="3200400" cy="1582354"/>
          </a:xfrm>
        </p:grpSpPr>
        <p:sp>
          <p:nvSpPr>
            <p:cNvPr id="3" name="TextBox 2"/>
            <p:cNvSpPr txBox="1"/>
            <p:nvPr/>
          </p:nvSpPr>
          <p:spPr>
            <a:xfrm>
              <a:off x="3575542" y="233268"/>
              <a:ext cx="2133600" cy="751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 smtClean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Toán</a:t>
              </a:r>
              <a:endParaRPr lang="en-US" sz="3200" b="1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Arial" pitchFamily="34" charset="0"/>
                <a:ea typeface="HP001 5H" pitchFamily="34" charset="-127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24200" y="984885"/>
              <a:ext cx="3200400" cy="830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 smtClean="0">
                  <a:ln>
                    <a:solidFill>
                      <a:srgbClr val="CC0066"/>
                    </a:solidFill>
                  </a:ln>
                  <a:solidFill>
                    <a:srgbClr val="CC0066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Bảng nhân </a:t>
              </a:r>
              <a:r>
                <a:rPr lang="en-US" sz="3600" b="1" dirty="0" smtClean="0">
                  <a:ln>
                    <a:solidFill>
                      <a:srgbClr val="CC0066"/>
                    </a:solidFill>
                  </a:ln>
                  <a:solidFill>
                    <a:srgbClr val="CC0066"/>
                  </a:solidFill>
                  <a:latin typeface="Arial" pitchFamily="34" charset="0"/>
                  <a:ea typeface="HP001 5H" pitchFamily="34" charset="-127"/>
                  <a:cs typeface="Arial" pitchFamily="34" charset="0"/>
                </a:rPr>
                <a:t>7</a:t>
              </a:r>
              <a:endParaRPr lang="en-US" sz="3600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Arial" pitchFamily="34" charset="0"/>
                <a:ea typeface="HP001 5H" pitchFamily="34" charset="-127"/>
                <a:cs typeface="Arial" pitchFamily="34" charset="0"/>
              </a:endParaRPr>
            </a:p>
          </p:txBody>
        </p:sp>
      </p:grpSp>
      <p:pic>
        <p:nvPicPr>
          <p:cNvPr id="5" name="Picture 12" descr="Digit 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514600"/>
            <a:ext cx="20574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698</Words>
  <Application>Microsoft Office PowerPoint</Application>
  <PresentationFormat>On-screen Show (4:3)</PresentationFormat>
  <Paragraphs>272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Windows User</cp:lastModifiedBy>
  <cp:revision>143</cp:revision>
  <dcterms:created xsi:type="dcterms:W3CDTF">2016-01-12T14:40:47Z</dcterms:created>
  <dcterms:modified xsi:type="dcterms:W3CDTF">2020-10-19T10:15:21Z</dcterms:modified>
</cp:coreProperties>
</file>