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3" r:id="rId2"/>
    <p:sldId id="278" r:id="rId3"/>
    <p:sldId id="274" r:id="rId4"/>
    <p:sldId id="305" r:id="rId5"/>
    <p:sldId id="422" r:id="rId6"/>
    <p:sldId id="423" r:id="rId7"/>
    <p:sldId id="424" r:id="rId8"/>
    <p:sldId id="386" r:id="rId9"/>
    <p:sldId id="425" r:id="rId10"/>
    <p:sldId id="426" r:id="rId11"/>
    <p:sldId id="440" r:id="rId12"/>
    <p:sldId id="427" r:id="rId13"/>
    <p:sldId id="428" r:id="rId14"/>
    <p:sldId id="429" r:id="rId15"/>
    <p:sldId id="431" r:id="rId16"/>
    <p:sldId id="432" r:id="rId17"/>
    <p:sldId id="430" r:id="rId18"/>
    <p:sldId id="436" r:id="rId19"/>
    <p:sldId id="435" r:id="rId20"/>
    <p:sldId id="437" r:id="rId21"/>
    <p:sldId id="438" r:id="rId22"/>
    <p:sldId id="439" r:id="rId23"/>
    <p:sldId id="442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>
        <p:scale>
          <a:sx n="81" d="100"/>
          <a:sy n="81" d="100"/>
        </p:scale>
        <p:origin x="-90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0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AAEE-6AD3-4B90-841D-7A515720B1A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26E4-954A-4CF0-AFEB-125E674D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xmlns="" id="{604C4950-5CC2-4948-B111-30DC8E07B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"/>
          <a:stretch>
            <a:fillRect/>
          </a:stretch>
        </p:blipFill>
        <p:spPr bwMode="auto">
          <a:xfrm>
            <a:off x="-19844" y="571500"/>
            <a:ext cx="916384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E37F34-B529-4404-9931-CBC0C31B77D1}"/>
              </a:ext>
            </a:extLst>
          </p:cNvPr>
          <p:cNvSpPr/>
          <p:nvPr/>
        </p:nvSpPr>
        <p:spPr>
          <a:xfrm>
            <a:off x="2092132" y="2177967"/>
            <a:ext cx="4940198" cy="398432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</a:rPr>
              <a:t>CHÀO MỪNG QUÝ PHỤ HUYNH VÀ </a:t>
            </a:r>
          </a:p>
          <a:p>
            <a:pPr algn="ctr">
              <a:defRPr/>
            </a:pP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</a:rPr>
              <a:t>CÁC EM HỌC SINH </a:t>
            </a:r>
            <a:r>
              <a:rPr lang="en-US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</a:rPr>
              <a:t>LỚP 4</a:t>
            </a:r>
            <a:endParaRPr lang="en-US" sz="4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EB5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2216DDD-40BC-481B-9E9B-6AE9FDFE9BD2}"/>
              </a:ext>
            </a:extLst>
          </p:cNvPr>
          <p:cNvSpPr/>
          <p:nvPr/>
        </p:nvSpPr>
        <p:spPr>
          <a:xfrm>
            <a:off x="952500" y="3631522"/>
            <a:ext cx="7411981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ĐẾN VỚI GIỜ HỌC MÔN</a:t>
            </a:r>
            <a:r>
              <a:rPr lang="vi-V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KHOA HỌC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216DDD-40BC-481B-9E9B-6AE9FDFE9BD2}"/>
              </a:ext>
            </a:extLst>
          </p:cNvPr>
          <p:cNvSpPr/>
          <p:nvPr/>
        </p:nvSpPr>
        <p:spPr>
          <a:xfrm>
            <a:off x="952500" y="705872"/>
            <a:ext cx="7411981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TR</a:t>
            </a:r>
            <a:r>
              <a:rPr lang="vi-VN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ƯỜNG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TIỂU HỌC ĐOÀN KẾT</a:t>
            </a:r>
          </a:p>
        </p:txBody>
      </p:sp>
    </p:spTree>
    <p:extLst>
      <p:ext uri="{BB962C8B-B14F-4D97-AF65-F5344CB8AC3E}">
        <p14:creationId xmlns:p14="http://schemas.microsoft.com/office/powerpoint/2010/main" val="32691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4" y="0"/>
            <a:ext cx="8856616" cy="668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40971" y="6230983"/>
            <a:ext cx="650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03561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243840" y="1026459"/>
            <a:ext cx="89001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B1: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B2: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B3: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vu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3682" y="457200"/>
            <a:ext cx="60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ĐO NHIỆT ĐỘ</a:t>
            </a:r>
          </a:p>
        </p:txBody>
      </p:sp>
    </p:spTree>
    <p:extLst>
      <p:ext uri="{BB962C8B-B14F-4D97-AF65-F5344CB8AC3E}">
        <p14:creationId xmlns:p14="http://schemas.microsoft.com/office/powerpoint/2010/main" val="29422138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" y="-30479"/>
            <a:ext cx="8647611" cy="67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6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0"/>
            <a:ext cx="8882743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61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91440"/>
            <a:ext cx="8464731" cy="67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7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352697"/>
            <a:ext cx="8791303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95E4BA15-50B2-42C7-A3E4-1F858C171A69}"/>
              </a:ext>
            </a:extLst>
          </p:cNvPr>
          <p:cNvSpPr txBox="1"/>
          <p:nvPr/>
        </p:nvSpPr>
        <p:spPr>
          <a:xfrm>
            <a:off x="832545" y="1275872"/>
            <a:ext cx="7685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</a:t>
            </a:r>
            <a:r>
              <a:rPr lang="en-US" sz="2800" b="1" baseline="30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30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3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4800" y="0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 descr="C:\Users\My PC\Pictures\hh\Nhiệt-kế-Sika-khoảng-đo-từ-0-đến-100-độ-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94936"/>
            <a:ext cx="510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y PC\Pictures\hh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2194" y="847248"/>
            <a:ext cx="3352800" cy="58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kien1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" y="847248"/>
            <a:ext cx="29337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2640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5FB960-F77E-45C1-AB53-67EE6B29E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095" y="2414749"/>
            <a:ext cx="3741898" cy="3987812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="" xmlns:a16="http://schemas.microsoft.com/office/drawing/2014/main" id="{AB16BFC1-5966-46BF-BD02-44FF6853C13F}"/>
              </a:ext>
            </a:extLst>
          </p:cNvPr>
          <p:cNvGrpSpPr/>
          <p:nvPr/>
        </p:nvGrpSpPr>
        <p:grpSpPr>
          <a:xfrm>
            <a:off x="2972980" y="265043"/>
            <a:ext cx="5947980" cy="2003649"/>
            <a:chOff x="4515526" y="714662"/>
            <a:chExt cx="6657980" cy="2300288"/>
          </a:xfrm>
        </p:grpSpPr>
        <p:sp>
          <p:nvSpPr>
            <p:cNvPr id="6" name="Thought Bubble: Cloud 21">
              <a:extLst>
                <a:ext uri="{FF2B5EF4-FFF2-40B4-BE49-F238E27FC236}">
                  <a16:creationId xmlns="" xmlns:a16="http://schemas.microsoft.com/office/drawing/2014/main" id="{5E549C55-BE71-40F3-8A68-B1007C8FAC11}"/>
                </a:ext>
              </a:extLst>
            </p:cNvPr>
            <p:cNvSpPr/>
            <p:nvPr/>
          </p:nvSpPr>
          <p:spPr>
            <a:xfrm>
              <a:off x="4515526" y="714662"/>
              <a:ext cx="6657980" cy="2300288"/>
            </a:xfrm>
            <a:prstGeom prst="cloudCallout">
              <a:avLst>
                <a:gd name="adj1" fmla="val -77673"/>
                <a:gd name="adj2" fmla="val 38645"/>
              </a:avLst>
            </a:prstGeom>
            <a:solidFill>
              <a:srgbClr val="077F07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>
                <a:defRPr/>
              </a:pPr>
              <a:endParaRPr lang="vi-VN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>
                <a:defRPr/>
              </a:pP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Quan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sát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và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cho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biết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tranh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vẽ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24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gì</a:t>
              </a:r>
              <a:r>
                <a:rPr lang="en-US" sz="2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?</a:t>
              </a: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26DC6F0A-9EDD-47DF-BC28-99F7D47B7236}"/>
                </a:ext>
              </a:extLst>
            </p:cNvPr>
            <p:cNvSpPr/>
            <p:nvPr/>
          </p:nvSpPr>
          <p:spPr>
            <a:xfrm>
              <a:off x="7629848" y="972620"/>
              <a:ext cx="24630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514350">
                <a:defRPr/>
              </a:pPr>
              <a:endParaRPr lang="en-US" sz="2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3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ien1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" y="152400"/>
            <a:ext cx="822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kien1005"/>
          <p:cNvPicPr>
            <a:picLocks noChangeAspect="1" noChangeArrowheads="1"/>
          </p:cNvPicPr>
          <p:nvPr/>
        </p:nvPicPr>
        <p:blipFill>
          <a:blip r:embed="rId2"/>
          <a:srcRect l="52873" b="58537"/>
          <a:stretch>
            <a:fillRect/>
          </a:stretch>
        </p:blipFill>
        <p:spPr bwMode="auto">
          <a:xfrm>
            <a:off x="4726963" y="152400"/>
            <a:ext cx="440471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1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218291" y="102772"/>
            <a:ext cx="8714342" cy="6510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5060" y="881349"/>
            <a:ext cx="712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+mj-lt"/>
              </a:rPr>
              <a:t>ÔN BÀI CŨ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A58F4A34-F48E-4CD2-9D20-32E3CA52A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662" y="1466124"/>
            <a:ext cx="7705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Tại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sao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không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nên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nhìn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trực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tiếp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mặt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trời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ánh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lửa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hàn</a:t>
            </a:r>
            <a:r>
              <a:rPr lang="en-US" altLang="en-US" sz="2800" b="1" dirty="0">
                <a:solidFill>
                  <a:schemeClr val="bg1"/>
                </a:solidFill>
              </a:rPr>
              <a:t> 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662" y="2885704"/>
            <a:ext cx="7161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2. </a:t>
            </a:r>
            <a:r>
              <a:rPr lang="en-US" altLang="en-US" sz="3200" b="1" dirty="0" err="1">
                <a:solidFill>
                  <a:schemeClr val="bg1"/>
                </a:solidFill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bảo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vệ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mắt</a:t>
            </a:r>
            <a:r>
              <a:rPr lang="en-US" altLang="en-US" sz="3200" b="1" dirty="0">
                <a:solidFill>
                  <a:schemeClr val="bg1"/>
                </a:solidFill>
              </a:rPr>
              <a:t> ta </a:t>
            </a:r>
            <a:r>
              <a:rPr lang="en-US" altLang="en-US" sz="3200" b="1" dirty="0" err="1">
                <a:solidFill>
                  <a:schemeClr val="bg1"/>
                </a:solidFill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làm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gì</a:t>
            </a:r>
            <a:r>
              <a:rPr lang="en-US" altLang="en-US" sz="3200" b="1" dirty="0">
                <a:solidFill>
                  <a:schemeClr val="bg1"/>
                </a:solidFill>
              </a:rPr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7" descr="kien1005"/>
          <p:cNvPicPr>
            <a:picLocks noChangeAspect="1" noChangeArrowheads="1"/>
          </p:cNvPicPr>
          <p:nvPr/>
        </p:nvPicPr>
        <p:blipFill>
          <a:blip r:embed="rId2"/>
          <a:srcRect l="52873" b="58537"/>
          <a:stretch>
            <a:fillRect/>
          </a:stretch>
        </p:blipFill>
        <p:spPr bwMode="auto">
          <a:xfrm>
            <a:off x="757646" y="182880"/>
            <a:ext cx="7589520" cy="53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5660288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Time" pitchFamily="34" charset="0"/>
              </a:rPr>
              <a:t>NhiÖt</a:t>
            </a:r>
            <a:r>
              <a:rPr lang="en-US" sz="4000" b="1" dirty="0">
                <a:latin typeface=".VnTime" pitchFamily="34" charset="0"/>
              </a:rPr>
              <a:t> </a:t>
            </a:r>
            <a:r>
              <a:rPr lang="en-US" sz="4000" b="1" dirty="0" err="1">
                <a:latin typeface=".VnTime" pitchFamily="34" charset="0"/>
              </a:rPr>
              <a:t>kÕ</a:t>
            </a:r>
            <a:r>
              <a:rPr lang="en-US" sz="4000" b="1" dirty="0">
                <a:latin typeface=".VnTime" pitchFamily="34" charset="0"/>
              </a:rPr>
              <a:t> </a:t>
            </a:r>
            <a:r>
              <a:rPr lang="en-US" sz="4000" b="1" dirty="0" err="1">
                <a:latin typeface=".VnTime" pitchFamily="34" charset="0"/>
              </a:rPr>
              <a:t>trong</a:t>
            </a:r>
            <a:r>
              <a:rPr lang="en-US" sz="4000" b="1" dirty="0">
                <a:latin typeface=".VnTime" pitchFamily="34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hình</a:t>
            </a:r>
            <a:r>
              <a:rPr lang="en-US" sz="4000" b="1" dirty="0">
                <a:latin typeface=".VnTime" pitchFamily="34" charset="0"/>
              </a:rPr>
              <a:t>  </a:t>
            </a:r>
            <a:r>
              <a:rPr lang="en-US" sz="4000" b="1" dirty="0" err="1">
                <a:latin typeface=".VnTime" pitchFamily="34" charset="0"/>
              </a:rPr>
              <a:t>chØ</a:t>
            </a:r>
            <a:r>
              <a:rPr lang="en-US" sz="4000" b="1" dirty="0">
                <a:latin typeface=".VnTime" pitchFamily="34" charset="0"/>
              </a:rPr>
              <a:t> </a:t>
            </a:r>
            <a:r>
              <a:rPr lang="en-US" sz="4000" b="1" dirty="0" err="1">
                <a:latin typeface=".VnTime" pitchFamily="34" charset="0"/>
              </a:rPr>
              <a:t>bao</a:t>
            </a:r>
            <a:r>
              <a:rPr lang="en-US" sz="4000" b="1" dirty="0">
                <a:latin typeface=".VnTime" pitchFamily="34" charset="0"/>
              </a:rPr>
              <a:t> </a:t>
            </a:r>
            <a:r>
              <a:rPr lang="en-US" sz="4000" b="1" dirty="0" err="1">
                <a:latin typeface=".VnTime" pitchFamily="34" charset="0"/>
              </a:rPr>
              <a:t>nhiªu</a:t>
            </a:r>
            <a:r>
              <a:rPr lang="en-US" sz="4000" b="1" dirty="0">
                <a:latin typeface=".VnTime" pitchFamily="34" charset="0"/>
              </a:rPr>
              <a:t> ®é ?</a:t>
            </a:r>
          </a:p>
        </p:txBody>
      </p:sp>
    </p:spTree>
    <p:extLst>
      <p:ext uri="{BB962C8B-B14F-4D97-AF65-F5344CB8AC3E}">
        <p14:creationId xmlns:p14="http://schemas.microsoft.com/office/powerpoint/2010/main" val="317812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7" descr="kien1005"/>
          <p:cNvPicPr>
            <a:picLocks noChangeAspect="1" noChangeArrowheads="1"/>
          </p:cNvPicPr>
          <p:nvPr/>
        </p:nvPicPr>
        <p:blipFill>
          <a:blip r:embed="rId2"/>
          <a:srcRect l="52873" b="58537"/>
          <a:stretch>
            <a:fillRect/>
          </a:stretch>
        </p:blipFill>
        <p:spPr bwMode="auto">
          <a:xfrm>
            <a:off x="613955" y="261256"/>
            <a:ext cx="7772400" cy="544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95897" y="5710645"/>
            <a:ext cx="283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Time" pitchFamily="34" charset="0"/>
              </a:rPr>
              <a:t>30 </a:t>
            </a:r>
            <a:r>
              <a:rPr lang="en-US" sz="5400" b="1" baseline="30000" dirty="0">
                <a:solidFill>
                  <a:srgbClr val="FF0000"/>
                </a:solidFill>
                <a:latin typeface=".VnTime" pitchFamily="34" charset="0"/>
              </a:rPr>
              <a:t>0</a:t>
            </a:r>
            <a:r>
              <a:rPr lang="en-US" sz="5400" b="1" dirty="0">
                <a:solidFill>
                  <a:srgbClr val="FF0000"/>
                </a:solidFill>
                <a:latin typeface=".VnTime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0359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701" y="668"/>
            <a:ext cx="8534235" cy="5432257"/>
            <a:chOff x="389" y="82"/>
            <a:chExt cx="5284" cy="3483"/>
          </a:xfrm>
        </p:grpSpPr>
        <p:pic>
          <p:nvPicPr>
            <p:cNvPr id="31752" name="Picture 6" descr="kien7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9" y="82"/>
              <a:ext cx="5284" cy="3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Hộp_Văn_Bản 6"/>
            <p:cNvSpPr txBox="1">
              <a:spLocks noChangeArrowheads="1"/>
            </p:cNvSpPr>
            <p:nvPr/>
          </p:nvSpPr>
          <p:spPr bwMode="auto">
            <a:xfrm>
              <a:off x="663" y="3269"/>
              <a:ext cx="1699" cy="2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đá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tan</a:t>
              </a:r>
              <a:endPara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4" name="Hộp_Văn_Bản 8"/>
            <p:cNvSpPr txBox="1">
              <a:spLocks noChangeArrowheads="1"/>
            </p:cNvSpPr>
            <p:nvPr/>
          </p:nvSpPr>
          <p:spPr bwMode="auto">
            <a:xfrm>
              <a:off x="3404" y="3197"/>
              <a:ext cx="1604" cy="2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sôi</a:t>
              </a:r>
              <a:endPara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3475" y="5202097"/>
            <a:ext cx="8321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 err="1">
                <a:solidFill>
                  <a:srgbClr val="0000FF"/>
                </a:solidFill>
              </a:rPr>
              <a:t>Nước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đang</a:t>
            </a:r>
            <a:r>
              <a:rPr lang="en-US" sz="2400" dirty="0">
                <a:solidFill>
                  <a:srgbClr val="0000FF"/>
                </a:solidFill>
              </a:rPr>
              <a:t> tan </a:t>
            </a:r>
            <a:r>
              <a:rPr lang="en-US" sz="2400" dirty="0" err="1">
                <a:solidFill>
                  <a:srgbClr val="0000FF"/>
                </a:solidFill>
              </a:rPr>
              <a:t>có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nhiệt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độ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bao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nhiêu</a:t>
            </a:r>
            <a:r>
              <a:rPr lang="en-US" sz="24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8754" y="5187740"/>
            <a:ext cx="1251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b="1" baseline="30000" dirty="0">
                <a:solidFill>
                  <a:srgbClr val="FF0000"/>
                </a:solidFill>
                <a:latin typeface=".VnTime" pitchFamily="34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C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475" y="5944184"/>
            <a:ext cx="534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sôi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sz="2400" dirty="0" err="1">
                <a:solidFill>
                  <a:srgbClr val="0000FF"/>
                </a:solidFill>
              </a:rPr>
              <a:t>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nhiệt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độ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bao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nhiêu</a:t>
            </a:r>
            <a:r>
              <a:rPr lang="en-US" sz="24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8754" y="5975405"/>
            <a:ext cx="125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100</a:t>
            </a:r>
            <a:r>
              <a:rPr lang="en-US" sz="2400" b="1" baseline="30000" dirty="0">
                <a:solidFill>
                  <a:srgbClr val="FF0000"/>
                </a:solidFill>
                <a:latin typeface=".VnTime" pitchFamily="34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177145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77117" y="88135"/>
            <a:ext cx="8956713" cy="664317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95E4BA15-50B2-42C7-A3E4-1F858C171A69}"/>
              </a:ext>
            </a:extLst>
          </p:cNvPr>
          <p:cNvSpPr txBox="1"/>
          <p:nvPr/>
        </p:nvSpPr>
        <p:spPr>
          <a:xfrm>
            <a:off x="679270" y="1798386"/>
            <a:ext cx="8008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-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Nhieät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ñoä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cuûa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hôi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nöôùc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ñang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soâi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laø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100</a:t>
            </a:r>
            <a:r>
              <a:rPr lang="fr-LU" sz="2800" b="1" baseline="30000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0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C,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cuûa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nöôùc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ñaù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ñang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tan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laø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0</a:t>
            </a:r>
            <a:r>
              <a:rPr lang="fr-LU" sz="2800" b="1" baseline="30000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0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C.</a:t>
            </a:r>
          </a:p>
          <a:p>
            <a:pPr algn="just"/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-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Nhieät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ñoä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theå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cuûa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ngöôøi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khoeû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maïnh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vaøo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khoaûng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37</a:t>
            </a:r>
            <a:r>
              <a:rPr lang="fr-LU" sz="2800" b="1" baseline="30000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0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C. Khi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nhieät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ñoä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theå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cao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hôn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hoaëc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thaáp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hôn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möùc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ñoù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laø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daáu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hieäu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cô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theå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bò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beänh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,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caàn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phaûi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ñi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khaùm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vaø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chöõa</a:t>
            </a:r>
            <a:r>
              <a:rPr lang="fr-LU" sz="2800" b="1" dirty="0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 </a:t>
            </a:r>
            <a:r>
              <a:rPr lang="fr-LU" sz="2800" b="1" dirty="0" err="1">
                <a:solidFill>
                  <a:schemeClr val="bg1"/>
                </a:solidFill>
                <a:latin typeface="VNI-Aptima" pitchFamily="2" charset="0"/>
                <a:cs typeface="Times New Roman" pitchFamily="18" charset="0"/>
              </a:rPr>
              <a:t>beänh</a:t>
            </a:r>
            <a:r>
              <a:rPr lang="fr-LU" sz="2800" b="1" dirty="0">
                <a:solidFill>
                  <a:srgbClr val="0000CC"/>
                </a:solidFill>
                <a:latin typeface="VNI-Aptima" pitchFamily="2" charset="0"/>
                <a:cs typeface="Times New Roman" pitchFamily="18" charset="0"/>
              </a:rPr>
              <a:t>.</a:t>
            </a:r>
            <a:endParaRPr lang="en-US" sz="2800" b="1" dirty="0">
              <a:latin typeface="VNI-Aptima" pitchFamily="2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760" y="796834"/>
            <a:ext cx="385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BÀI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8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1">
            <a:extLst>
              <a:ext uri="{FF2B5EF4-FFF2-40B4-BE49-F238E27FC236}">
                <a16:creationId xmlns="" xmlns:a16="http://schemas.microsoft.com/office/drawing/2014/main" id="{DA8D7A27-DB98-42A1-85BB-12E3BEFB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30" name="WordArt 6">
            <a:extLst>
              <a:ext uri="{FF2B5EF4-FFF2-40B4-BE49-F238E27FC236}">
                <a16:creationId xmlns="" xmlns:a16="http://schemas.microsoft.com/office/drawing/2014/main" id="{C94E8856-55E3-4C87-80E0-7CD73305DA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1504" y="1325771"/>
            <a:ext cx="5741504" cy="1252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631" name="Text Box 7">
            <a:extLst>
              <a:ext uri="{FF2B5EF4-FFF2-40B4-BE49-F238E27FC236}">
                <a16:creationId xmlns="" xmlns:a16="http://schemas.microsoft.com/office/drawing/2014/main" id="{4A4543AB-DCB6-465A-8C79-5D4ADDAB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6" y="3124200"/>
            <a:ext cx="77462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2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7"/>
          <a:stretch/>
        </p:blipFill>
        <p:spPr>
          <a:xfrm>
            <a:off x="0" y="26504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53" y="1870550"/>
            <a:ext cx="7899094" cy="294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 </a:t>
            </a:r>
            <a:r>
              <a:rPr lang="en-US" sz="3200" b="1" i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vi-VN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3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trang100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7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52251" y="21853"/>
            <a:ext cx="9027716" cy="6654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476" y="570478"/>
            <a:ext cx="768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752E20E8-CECE-4346-A0D2-2BA35507CE46}"/>
              </a:ext>
            </a:extLst>
          </p:cNvPr>
          <p:cNvSpPr txBox="1"/>
          <p:nvPr/>
        </p:nvSpPr>
        <p:spPr>
          <a:xfrm>
            <a:off x="610475" y="1181271"/>
            <a:ext cx="8180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845" y="2116445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gặp</a:t>
            </a:r>
            <a:endParaRPr lang="en-US" altLang="en-US" sz="24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4845" y="2797098"/>
            <a:ext cx="2233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nóng</a:t>
            </a:r>
            <a:endParaRPr lang="en-US" altLang="en-US" sz="2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47668" y="2855109"/>
            <a:ext cx="2233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lạnh</a:t>
            </a:r>
            <a:endParaRPr lang="en-US" altLang="en-US" sz="2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53167" y="2797098"/>
            <a:ext cx="0" cy="3603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5050" y="3294796"/>
            <a:ext cx="36302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đun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nóng</a:t>
            </a: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Nồi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nấu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ăn</a:t>
            </a: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Gạch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nung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lò</a:t>
            </a: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xi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măng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….</a:t>
            </a:r>
          </a:p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00889" y="3294796"/>
            <a:ext cx="3566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đá</a:t>
            </a: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Khe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tủ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lạnh</a:t>
            </a: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tủ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củ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tủ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củ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)…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Hỏi:</a:t>
            </a:r>
            <a:r>
              <a:rPr lang="en-US" altLang="en-US" sz="2400" b="1">
                <a:latin typeface="Times New Roman" panose="02020603050405020304" pitchFamily="18" charset="0"/>
              </a:rPr>
              <a:t> Trong 3 cốc nước dưới đây, cốc </a:t>
            </a:r>
            <a:r>
              <a:rPr lang="en-US" altLang="en-US" sz="2400" b="1" i="1">
                <a:latin typeface="Times New Roman" panose="02020603050405020304" pitchFamily="18" charset="0"/>
              </a:rPr>
              <a:t>a</a:t>
            </a:r>
            <a:r>
              <a:rPr lang="en-US" altLang="en-US" sz="2400" b="1">
                <a:latin typeface="Times New Roman" panose="02020603050405020304" pitchFamily="18" charset="0"/>
              </a:rPr>
              <a:t> nóng hơn cốc nào và lạnh hơn cốc nào?   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80999" y="4114800"/>
            <a:ext cx="7561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-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399" y="1371600"/>
            <a:ext cx="8231777" cy="2667000"/>
            <a:chOff x="480" y="1488"/>
            <a:chExt cx="4368" cy="1776"/>
          </a:xfrm>
        </p:grpSpPr>
        <p:pic>
          <p:nvPicPr>
            <p:cNvPr id="18443" name="Picture 6" descr="kie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88"/>
              <a:ext cx="436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480" y="2784"/>
              <a:ext cx="4368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914400" y="3429000"/>
            <a:ext cx="2183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nguội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3495675" y="3429000"/>
            <a:ext cx="2113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</a:rPr>
              <a:t>b</a:t>
            </a:r>
            <a:r>
              <a:rPr lang="en-US" altLang="en-US" sz="2000" b="1" dirty="0">
                <a:latin typeface="Times New Roman" panose="02020603050405020304" pitchFamily="18" charset="0"/>
              </a:rPr>
              <a:t>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nóng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6112147" y="3416421"/>
            <a:ext cx="2751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c)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đá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725761" y="5175795"/>
            <a:ext cx="8039415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vi-VN" sz="2400" b="1" dirty="0">
                <a:solidFill>
                  <a:srgbClr val="006600"/>
                </a:solidFill>
              </a:rPr>
              <a:t>Một vật có thể nóng hơn vật này nhưng lại là vật lạnh hơn so với vật khác. Điều đó phụ thuộc vào nhiệt độ ở mỗi vật.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Vật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nóng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có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nhiệt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độ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cao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hơn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vật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lạnh</a:t>
            </a:r>
            <a:r>
              <a:rPr lang="en-US" sz="2400" b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262160" name="Text Box 16"/>
          <p:cNvSpPr txBox="1">
            <a:spLocks noChangeArrowheads="1"/>
          </p:cNvSpPr>
          <p:nvPr/>
        </p:nvSpPr>
        <p:spPr bwMode="auto">
          <a:xfrm flipH="1">
            <a:off x="136531" y="5867400"/>
            <a:ext cx="1682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i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207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0665" y="5455920"/>
            <a:ext cx="505096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/>
      <p:bldP spid="262148" grpId="0"/>
      <p:bldP spid="262152" grpId="0"/>
      <p:bldP spid="262153" grpId="0"/>
      <p:bldP spid="262154" grpId="0"/>
      <p:bldP spid="262159" grpId="0" animBg="1"/>
      <p:bldP spid="262160" grpId="0"/>
      <p:bldP spid="26216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Hỏi:</a:t>
            </a:r>
            <a:r>
              <a:rPr lang="en-US" altLang="en-US" sz="2400" b="1">
                <a:latin typeface="Times New Roman" panose="02020603050405020304" pitchFamily="18" charset="0"/>
              </a:rPr>
              <a:t> Trong 3 cốc nước dưới đây cốc nào có nhiệt độ cao nhất cốc nào có nhiệt độ thấp nhất?    </a:t>
            </a: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762000" y="4419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-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b (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)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548640" y="1371600"/>
            <a:ext cx="8046720" cy="2667000"/>
            <a:chOff x="480" y="1488"/>
            <a:chExt cx="4368" cy="1776"/>
          </a:xfrm>
        </p:grpSpPr>
        <p:pic>
          <p:nvPicPr>
            <p:cNvPr id="19466" name="Picture 6" descr="kien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88"/>
              <a:ext cx="436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Rectangle 7"/>
            <p:cNvSpPr>
              <a:spLocks noChangeArrowheads="1"/>
            </p:cNvSpPr>
            <p:nvPr/>
          </p:nvSpPr>
          <p:spPr bwMode="auto">
            <a:xfrm>
              <a:off x="480" y="2784"/>
              <a:ext cx="4368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143000" y="3429000"/>
            <a:ext cx="196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a) Cốc nước nguội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495675" y="3429000"/>
            <a:ext cx="191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b) Cốc nước nóng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5759450" y="34290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c) Cốc nước có nước đá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914400" y="51054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c (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cốc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)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1269273" y="5566954"/>
            <a:ext cx="6829697" cy="954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30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57646" y="5791200"/>
            <a:ext cx="511627" cy="431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/>
      <p:bldP spid="264203" grpId="0"/>
      <p:bldP spid="26420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984BBE49-0789-4399-BB66-D180117EAEB1}"/>
              </a:ext>
            </a:extLst>
          </p:cNvPr>
          <p:cNvSpPr txBox="1"/>
          <p:nvPr/>
        </p:nvSpPr>
        <p:spPr>
          <a:xfrm>
            <a:off x="610475" y="1181271"/>
            <a:ext cx="768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58142" y="0"/>
            <a:ext cx="9027716" cy="6654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383" y="762724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691" y="1437252"/>
            <a:ext cx="782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767" y="2097223"/>
            <a:ext cx="7824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8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0CD949AE-F503-4695-805A-6B3FA218B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7293" r="17711" b="43819"/>
          <a:stretch/>
        </p:blipFill>
        <p:spPr>
          <a:xfrm>
            <a:off x="18442" y="0"/>
            <a:ext cx="8912646" cy="6510968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987EF32C-B511-4230-9023-61C1D4721CC2}"/>
              </a:ext>
            </a:extLst>
          </p:cNvPr>
          <p:cNvSpPr txBox="1"/>
          <p:nvPr/>
        </p:nvSpPr>
        <p:spPr>
          <a:xfrm>
            <a:off x="610476" y="570478"/>
            <a:ext cx="768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984BBE49-0789-4399-BB66-D180117EAEB1}"/>
              </a:ext>
            </a:extLst>
          </p:cNvPr>
          <p:cNvSpPr txBox="1"/>
          <p:nvPr/>
        </p:nvSpPr>
        <p:spPr>
          <a:xfrm>
            <a:off x="610475" y="1181271"/>
            <a:ext cx="768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đo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, ta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sử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kế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kế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984BBE49-0789-4399-BB66-D180117EAEB1}"/>
              </a:ext>
            </a:extLst>
          </p:cNvPr>
          <p:cNvSpPr txBox="1"/>
          <p:nvPr/>
        </p:nvSpPr>
        <p:spPr>
          <a:xfrm>
            <a:off x="632073" y="2512050"/>
            <a:ext cx="768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…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272"/>
    </mc:Choice>
    <mc:Fallback xmlns="">
      <p:transition advTm="4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67640" y="72479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9884"/>
            <a:ext cx="4038600" cy="577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kien1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749885"/>
            <a:ext cx="1447800" cy="577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7326" y="749884"/>
            <a:ext cx="3200400" cy="5772835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4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4|4.7|3.4|3.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729</Words>
  <Application>Microsoft Office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</dc:creator>
  <cp:lastModifiedBy>Windows User</cp:lastModifiedBy>
  <cp:revision>51</cp:revision>
  <dcterms:created xsi:type="dcterms:W3CDTF">2020-04-23T15:54:31Z</dcterms:created>
  <dcterms:modified xsi:type="dcterms:W3CDTF">2021-03-02T07:41:38Z</dcterms:modified>
</cp:coreProperties>
</file>