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75" r:id="rId11"/>
    <p:sldId id="276" r:id="rId1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FF0066"/>
    <a:srgbClr val="000000"/>
    <a:srgbClr val="CC6600"/>
    <a:srgbClr val="9900CC"/>
    <a:srgbClr val="000066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697" autoAdjust="0"/>
    <p:restoredTop sz="94660"/>
  </p:normalViewPr>
  <p:slideViewPr>
    <p:cSldViewPr>
      <p:cViewPr varScale="1">
        <p:scale>
          <a:sx n="38" d="100"/>
          <a:sy n="38" d="100"/>
        </p:scale>
        <p:origin x="-13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78448D6-DFFC-46B6-803F-FD7AA9D70B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83B3A-0CD4-49B2-B474-A9728629A2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EB620-E0F0-4183-A30C-C64232BFE0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302DD-4175-437E-B2F4-9A2A983B3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F6D2D-E233-4DE4-9B7C-366ECA34CC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6624A-67AC-46EB-9AC8-F3EAB58026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8F0F2-C5B6-4CAC-9456-2C37702B40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E75C2-41E0-482D-81D8-8531E01018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7E53E-AB50-497E-B5A8-C884EA4153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7EF08-16CB-4E0D-8BA8-CCF48CA4D6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82852-4002-46AB-AD10-F45215BC51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1AA8E-A51B-425F-BCF7-13A8605A71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30200F3-68A7-45A4-8ED0-E322CC0D56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304800"/>
            <a:ext cx="91440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2000"/>
          </a:p>
          <a:p>
            <a:pPr algn="l"/>
            <a:r>
              <a:rPr lang="en-US" sz="2000">
                <a:solidFill>
                  <a:srgbClr val="FF0000"/>
                </a:solidFill>
              </a:rPr>
              <a:t>I. </a:t>
            </a:r>
            <a:r>
              <a:rPr lang="en-US" sz="2000" u="sng">
                <a:solidFill>
                  <a:srgbClr val="FF0000"/>
                </a:solidFill>
              </a:rPr>
              <a:t>Mục tiêu:</a:t>
            </a:r>
          </a:p>
          <a:p>
            <a:pPr algn="l">
              <a:buFontTx/>
              <a:buChar char="-"/>
            </a:pPr>
            <a:r>
              <a:rPr lang="en-US" sz="2000"/>
              <a:t>Đọc l</a:t>
            </a:r>
            <a:r>
              <a:rPr lang="vi-VN" sz="2000"/>
              <a:t>ư</a:t>
            </a:r>
            <a:r>
              <a:rPr lang="en-US" sz="2000"/>
              <a:t>u loát toàn bài. Đọc </a:t>
            </a:r>
            <a:r>
              <a:rPr lang="vi-VN" sz="2000"/>
              <a:t>đ</a:t>
            </a:r>
            <a:r>
              <a:rPr lang="en-US" sz="2000"/>
              <a:t>úng các từ, câu, các tiếng có vần dễ lẫn do</a:t>
            </a:r>
          </a:p>
          <a:p>
            <a:pPr algn="l"/>
            <a:r>
              <a:rPr lang="en-US" sz="2000"/>
              <a:t> ảnh h</a:t>
            </a:r>
            <a:r>
              <a:rPr lang="vi-VN" sz="2000"/>
              <a:t>ư</a:t>
            </a:r>
            <a:r>
              <a:rPr lang="en-US" sz="2000"/>
              <a:t>ởng của </a:t>
            </a:r>
            <a:r>
              <a:rPr lang="vi-VN" sz="2000"/>
              <a:t>đ</a:t>
            </a:r>
            <a:r>
              <a:rPr lang="en-US" sz="2000"/>
              <a:t>ịa ph</a:t>
            </a:r>
            <a:r>
              <a:rPr lang="vi-VN" sz="2000"/>
              <a:t>ươ</a:t>
            </a:r>
            <a:r>
              <a:rPr lang="en-US" sz="2000"/>
              <a:t>ng. Đọc toàn bài với giọng kể chậm rãi, biết </a:t>
            </a:r>
          </a:p>
          <a:p>
            <a:pPr algn="l"/>
            <a:r>
              <a:rPr lang="en-US" sz="2000"/>
              <a:t>phân biệt lời kể chuyện với lời kể của nhân vật ( Nhà Trò và Dế mèn).</a:t>
            </a:r>
          </a:p>
          <a:p>
            <a:pPr algn="l">
              <a:buFontTx/>
              <a:buChar char="-"/>
            </a:pPr>
            <a:r>
              <a:rPr lang="en-US" sz="2000"/>
              <a:t> Hiểu các từ: cỏ x</a:t>
            </a:r>
            <a:r>
              <a:rPr lang="vi-VN" sz="2000"/>
              <a:t>ư</a:t>
            </a:r>
            <a:r>
              <a:rPr lang="en-US" sz="2000"/>
              <a:t>ớc, Nhà Trò, bự, áo thâm, l</a:t>
            </a:r>
            <a:r>
              <a:rPr lang="vi-VN" sz="2000"/>
              <a:t>ươ</a:t>
            </a:r>
            <a:r>
              <a:rPr lang="en-US" sz="2000"/>
              <a:t>ng </a:t>
            </a:r>
            <a:r>
              <a:rPr lang="vi-VN" sz="2000"/>
              <a:t>ă</a:t>
            </a:r>
            <a:r>
              <a:rPr lang="en-US" sz="2000"/>
              <a:t>n, . . .</a:t>
            </a:r>
          </a:p>
          <a:p>
            <a:pPr algn="l">
              <a:buFontTx/>
              <a:buChar char="-"/>
            </a:pPr>
            <a:r>
              <a:rPr lang="en-US" sz="2000"/>
              <a:t> Hiểu ý nghĩa câu chuyện: Ca ngợi tấm lòng hào hiệp, th</a:t>
            </a:r>
            <a:r>
              <a:rPr lang="vi-VN" sz="2000"/>
              <a:t>ươ</a:t>
            </a:r>
            <a:r>
              <a:rPr lang="en-US" sz="2000"/>
              <a:t>ng yêu </a:t>
            </a:r>
          </a:p>
          <a:p>
            <a:pPr algn="l"/>
            <a:r>
              <a:rPr lang="en-US" sz="2000"/>
              <a:t>ng</a:t>
            </a:r>
            <a:r>
              <a:rPr lang="vi-VN" sz="2000"/>
              <a:t>ư</a:t>
            </a:r>
            <a:r>
              <a:rPr lang="en-US" sz="2000"/>
              <a:t>ời khác, sẵn sàng bênh vực kể yêu của Dế Mèn.</a:t>
            </a:r>
          </a:p>
          <a:p>
            <a:pPr algn="l">
              <a:buFontTx/>
              <a:buChar char="-"/>
            </a:pPr>
            <a:r>
              <a:rPr lang="en-US" sz="2000"/>
              <a:t> Giáo dục HS yêu mến bạn bè, mọi vât xung quanh, không cậy khỏe</a:t>
            </a:r>
          </a:p>
          <a:p>
            <a:pPr algn="l"/>
            <a:r>
              <a:rPr lang="en-US" sz="2000"/>
              <a:t>mạnh và bắt nạt bạn bè yếu h</a:t>
            </a:r>
            <a:r>
              <a:rPr lang="vi-VN" sz="2000"/>
              <a:t>ơ</a:t>
            </a:r>
            <a:r>
              <a:rPr lang="en-US" sz="2000"/>
              <a:t>n mình.</a:t>
            </a:r>
          </a:p>
          <a:p>
            <a:pPr algn="l"/>
            <a:r>
              <a:rPr lang="en-US" sz="2000">
                <a:solidFill>
                  <a:srgbClr val="FF0000"/>
                </a:solidFill>
              </a:rPr>
              <a:t>II. </a:t>
            </a:r>
            <a:r>
              <a:rPr lang="en-US" sz="2000" b="1" u="sng">
                <a:solidFill>
                  <a:srgbClr val="FF0000"/>
                </a:solidFill>
              </a:rPr>
              <a:t>Cách thiết kế:</a:t>
            </a:r>
            <a:r>
              <a:rPr lang="en-US" sz="2000"/>
              <a:t> Chia làm 11 slide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1981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/>
              <a:t>Thứ           , ngày          tháng        n</a:t>
            </a:r>
            <a:r>
              <a:rPr lang="vi-VN" sz="2000"/>
              <a:t>ă</a:t>
            </a:r>
            <a:r>
              <a:rPr lang="en-US" sz="2000"/>
              <a:t>m</a:t>
            </a:r>
          </a:p>
          <a:p>
            <a:r>
              <a:rPr lang="en-US" sz="2000" b="1" u="sng"/>
              <a:t>Tập </a:t>
            </a:r>
            <a:r>
              <a:rPr lang="vi-VN" sz="2000" b="1" u="sng"/>
              <a:t>đ</a:t>
            </a:r>
            <a:r>
              <a:rPr lang="en-US" sz="2000" b="1" u="sng"/>
              <a:t>ọc</a:t>
            </a:r>
          </a:p>
          <a:p>
            <a:r>
              <a:rPr lang="en-US" sz="2800" b="1">
                <a:solidFill>
                  <a:srgbClr val="FF0000"/>
                </a:solidFill>
              </a:rPr>
              <a:t>Dế Mèn bênh vực kẻ yếu</a:t>
            </a:r>
          </a:p>
          <a:p>
            <a:r>
              <a:rPr lang="en-US" sz="2000" b="1"/>
              <a:t>                                           </a:t>
            </a:r>
            <a:r>
              <a:rPr lang="en-US" sz="2000" b="1" i="1"/>
              <a:t>Tô Hoài</a:t>
            </a:r>
          </a:p>
          <a:p>
            <a:endParaRPr lang="en-US" sz="20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05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1600200"/>
            <a:ext cx="9144000" cy="52578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9144000" cy="23622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/>
              <a:t>Thứ           , ngày          tháng        n</a:t>
            </a:r>
            <a:r>
              <a:rPr lang="vi-VN" sz="2000"/>
              <a:t>ă</a:t>
            </a:r>
            <a:r>
              <a:rPr lang="en-US" sz="2000"/>
              <a:t>m</a:t>
            </a:r>
          </a:p>
          <a:p>
            <a:r>
              <a:rPr lang="en-US" sz="2000" b="1" u="sng"/>
              <a:t>Tập </a:t>
            </a:r>
            <a:r>
              <a:rPr lang="vi-VN" sz="2000" b="1" u="sng"/>
              <a:t>đ</a:t>
            </a:r>
            <a:r>
              <a:rPr lang="en-US" sz="2000" b="1" u="sng"/>
              <a:t>ọc</a:t>
            </a:r>
          </a:p>
          <a:p>
            <a:r>
              <a:rPr lang="en-US" sz="2000">
                <a:solidFill>
                  <a:srgbClr val="FF0000"/>
                </a:solidFill>
              </a:rPr>
              <a:t> </a:t>
            </a:r>
            <a:r>
              <a:rPr lang="en-US" sz="2800">
                <a:solidFill>
                  <a:srgbClr val="FF0000"/>
                </a:solidFill>
              </a:rPr>
              <a:t>Dế Mèn bênh vực kẻ yếu</a:t>
            </a:r>
          </a:p>
          <a:p>
            <a:r>
              <a:rPr lang="en-US" sz="2000"/>
              <a:t>                                                    </a:t>
            </a:r>
            <a:r>
              <a:rPr lang="en-US" sz="2000" b="1" i="1"/>
              <a:t>Tô Hoài</a:t>
            </a:r>
          </a:p>
          <a:p>
            <a:r>
              <a:rPr lang="en-US" sz="2000" b="1" u="sng"/>
              <a:t>Luyện </a:t>
            </a:r>
            <a:r>
              <a:rPr lang="vi-VN" sz="2000" b="1" u="sng"/>
              <a:t>đ</a:t>
            </a:r>
            <a:r>
              <a:rPr lang="en-US" sz="2000" b="1" u="sng"/>
              <a:t>ọc diễn cảm</a:t>
            </a:r>
            <a:endParaRPr lang="en-US" sz="2000"/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4495800" y="2133600"/>
            <a:ext cx="0" cy="472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0" y="2438400"/>
            <a:ext cx="9144000" cy="4419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/>
            <a:r>
              <a:rPr lang="en-US" sz="2000"/>
              <a:t>     Nức nở mãi, chị mới kể:</a:t>
            </a:r>
          </a:p>
          <a:p>
            <a:pPr algn="just">
              <a:buFontTx/>
              <a:buChar char="-"/>
            </a:pPr>
            <a:r>
              <a:rPr lang="en-US" sz="2000"/>
              <a:t> N</a:t>
            </a:r>
            <a:r>
              <a:rPr lang="vi-VN" sz="2000"/>
              <a:t>ă</a:t>
            </a:r>
            <a:r>
              <a:rPr lang="en-US" sz="2000"/>
              <a:t>m tr</a:t>
            </a:r>
            <a:r>
              <a:rPr lang="vi-VN" sz="2000"/>
              <a:t>ư</a:t>
            </a:r>
            <a:r>
              <a:rPr lang="en-US" sz="2000"/>
              <a:t>ớc, gặp khi trời làm </a:t>
            </a:r>
            <a:r>
              <a:rPr lang="vi-VN" sz="2000"/>
              <a:t>đ</a:t>
            </a:r>
            <a:r>
              <a:rPr lang="en-US" sz="2000"/>
              <a:t>ói kém, mẹ em phải vay l</a:t>
            </a:r>
            <a:r>
              <a:rPr lang="vi-VN" sz="2000"/>
              <a:t>ươ</a:t>
            </a:r>
            <a:r>
              <a:rPr lang="en-US" sz="2000"/>
              <a:t>ng </a:t>
            </a:r>
            <a:r>
              <a:rPr lang="vi-VN" sz="2000"/>
              <a:t>ă</a:t>
            </a:r>
            <a:r>
              <a:rPr lang="en-US" sz="2000"/>
              <a:t>n của</a:t>
            </a:r>
          </a:p>
          <a:p>
            <a:pPr algn="just"/>
            <a:r>
              <a:rPr lang="en-US" sz="2000"/>
              <a:t>bọn nhện. Sau </a:t>
            </a:r>
            <a:r>
              <a:rPr lang="vi-VN" sz="2000"/>
              <a:t>đ</a:t>
            </a:r>
            <a:r>
              <a:rPr lang="en-US" sz="2000"/>
              <a:t>ấy, không may mẹ em mất </a:t>
            </a:r>
            <a:r>
              <a:rPr lang="vi-VN" sz="2000"/>
              <a:t>đ</a:t>
            </a:r>
            <a:r>
              <a:rPr lang="en-US" sz="2000"/>
              <a:t>i, còn lại thui thủi có mình</a:t>
            </a:r>
          </a:p>
          <a:p>
            <a:pPr algn="just"/>
            <a:r>
              <a:rPr lang="en-US" sz="2000"/>
              <a:t>em. Mà em ốm yếu, kiếm bữa cũng chẳng </a:t>
            </a:r>
            <a:r>
              <a:rPr lang="vi-VN" sz="2000"/>
              <a:t>đ</a:t>
            </a:r>
            <a:r>
              <a:rPr lang="en-US" sz="2000"/>
              <a:t>ủ. Bao n</a:t>
            </a:r>
            <a:r>
              <a:rPr lang="vi-VN" sz="2000"/>
              <a:t>ă</a:t>
            </a:r>
            <a:r>
              <a:rPr lang="en-US" sz="2000"/>
              <a:t>m nghèo túng </a:t>
            </a:r>
          </a:p>
          <a:p>
            <a:pPr algn="just"/>
            <a:r>
              <a:rPr lang="en-US" sz="2000"/>
              <a:t>vẫn hoàn nghèo túng. Mấy bận bọn nhện </a:t>
            </a:r>
            <a:r>
              <a:rPr lang="vi-VN" sz="2000"/>
              <a:t>đ</a:t>
            </a:r>
            <a:r>
              <a:rPr lang="en-US" sz="2000"/>
              <a:t>ã </a:t>
            </a:r>
            <a:r>
              <a:rPr lang="vi-VN" sz="2000"/>
              <a:t>đ</a:t>
            </a:r>
            <a:r>
              <a:rPr lang="en-US" sz="2000"/>
              <a:t>ánh em. Hôm nay bọn </a:t>
            </a:r>
          </a:p>
          <a:p>
            <a:pPr algn="just"/>
            <a:r>
              <a:rPr lang="en-US" sz="2000"/>
              <a:t>chúng ch</a:t>
            </a:r>
            <a:r>
              <a:rPr lang="vi-VN" sz="2000"/>
              <a:t>ă</a:t>
            </a:r>
            <a:r>
              <a:rPr lang="en-US" sz="2000"/>
              <a:t>ng t</a:t>
            </a:r>
            <a:r>
              <a:rPr lang="vi-VN" sz="2000"/>
              <a:t>ơ</a:t>
            </a:r>
            <a:r>
              <a:rPr lang="en-US" sz="2000"/>
              <a:t> ngang </a:t>
            </a:r>
            <a:r>
              <a:rPr lang="vi-VN" sz="2000"/>
              <a:t>đư</a:t>
            </a:r>
            <a:r>
              <a:rPr lang="en-US" sz="2000"/>
              <a:t>ờng </a:t>
            </a:r>
            <a:r>
              <a:rPr lang="vi-VN" sz="2000"/>
              <a:t>đ</a:t>
            </a:r>
            <a:r>
              <a:rPr lang="en-US" sz="2000"/>
              <a:t>e bắt em, vặt chân, vặt cánh </a:t>
            </a:r>
            <a:r>
              <a:rPr lang="vi-VN" sz="2000"/>
              <a:t>ă</a:t>
            </a:r>
            <a:r>
              <a:rPr lang="en-US" sz="2000"/>
              <a:t>n thịt em</a:t>
            </a:r>
          </a:p>
          <a:p>
            <a:pPr algn="just"/>
            <a:r>
              <a:rPr lang="en-US" sz="2000"/>
              <a:t>    Tôi xòe cả hai càng ra, bảo Nhà Trò:</a:t>
            </a:r>
          </a:p>
          <a:p>
            <a:pPr algn="just">
              <a:buFontTx/>
              <a:buChar char="-"/>
            </a:pPr>
            <a:r>
              <a:rPr lang="en-US" sz="2000"/>
              <a:t> Em </a:t>
            </a:r>
            <a:r>
              <a:rPr lang="vi-VN" sz="2000"/>
              <a:t>đ</a:t>
            </a:r>
            <a:r>
              <a:rPr lang="en-US" sz="2000"/>
              <a:t>ừng sợ. Hãy trở về cùng với tôi </a:t>
            </a:r>
            <a:r>
              <a:rPr lang="vi-VN" sz="2000"/>
              <a:t>đ</a:t>
            </a:r>
            <a:r>
              <a:rPr lang="en-US" sz="2000"/>
              <a:t>ây. Đứa </a:t>
            </a:r>
            <a:r>
              <a:rPr lang="vi-VN" sz="2000"/>
              <a:t>đ</a:t>
            </a:r>
            <a:r>
              <a:rPr lang="en-US" sz="2000"/>
              <a:t>ộc ác không thể cậy </a:t>
            </a:r>
          </a:p>
          <a:p>
            <a:pPr algn="just"/>
            <a:r>
              <a:rPr lang="en-US" sz="2000"/>
              <a:t>khỏe </a:t>
            </a:r>
            <a:r>
              <a:rPr lang="vi-VN" sz="2000"/>
              <a:t>ă</a:t>
            </a:r>
            <a:r>
              <a:rPr lang="en-US" sz="2000"/>
              <a:t>n hiếp kẻ yếu.</a:t>
            </a:r>
          </a:p>
          <a:p>
            <a:pPr algn="just"/>
            <a:r>
              <a:rPr lang="en-US" sz="2000"/>
              <a:t>   Rồi tôi dắt Nhà Trò </a:t>
            </a:r>
            <a:r>
              <a:rPr lang="vi-VN" sz="2000"/>
              <a:t>đ</a:t>
            </a:r>
            <a:r>
              <a:rPr lang="en-US" sz="2000"/>
              <a:t>i </a:t>
            </a:r>
            <a:r>
              <a:rPr lang="vi-VN" sz="2000"/>
              <a:t>đư</a:t>
            </a:r>
            <a:r>
              <a:rPr lang="en-US" sz="2000"/>
              <a:t>ợc một quãng thì tới chỗ mai phục của bọn </a:t>
            </a:r>
          </a:p>
          <a:p>
            <a:pPr algn="just"/>
            <a:r>
              <a:rPr lang="en-US" sz="2000"/>
              <a:t>nhện.</a:t>
            </a: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0" y="2438400"/>
            <a:ext cx="9144000" cy="4419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/>
            <a:r>
              <a:rPr lang="en-US" sz="2000"/>
              <a:t>     Nức nở mãi, chị mới kể:</a:t>
            </a:r>
          </a:p>
          <a:p>
            <a:pPr algn="just">
              <a:buFontTx/>
              <a:buChar char="-"/>
            </a:pPr>
            <a:r>
              <a:rPr lang="en-US" sz="2000"/>
              <a:t> N</a:t>
            </a:r>
            <a:r>
              <a:rPr lang="vi-VN" sz="2000"/>
              <a:t>ă</a:t>
            </a:r>
            <a:r>
              <a:rPr lang="en-US" sz="2000"/>
              <a:t>m tr</a:t>
            </a:r>
            <a:r>
              <a:rPr lang="vi-VN" sz="2000"/>
              <a:t>ư</a:t>
            </a:r>
            <a:r>
              <a:rPr lang="en-US" sz="2000"/>
              <a:t>ớc, gặp khi trời làm </a:t>
            </a:r>
            <a:r>
              <a:rPr lang="vi-VN" sz="2000" i="1">
                <a:solidFill>
                  <a:srgbClr val="FF0000"/>
                </a:solidFill>
              </a:rPr>
              <a:t>đ</a:t>
            </a:r>
            <a:r>
              <a:rPr lang="en-US" sz="2000" i="1">
                <a:solidFill>
                  <a:srgbClr val="FF0000"/>
                </a:solidFill>
              </a:rPr>
              <a:t>ói kém</a:t>
            </a:r>
            <a:r>
              <a:rPr lang="en-US" sz="2000"/>
              <a:t>, mẹ em phải vay l</a:t>
            </a:r>
            <a:r>
              <a:rPr lang="vi-VN" sz="2000"/>
              <a:t>ươ</a:t>
            </a:r>
            <a:r>
              <a:rPr lang="en-US" sz="2000"/>
              <a:t>ng </a:t>
            </a:r>
            <a:r>
              <a:rPr lang="vi-VN" sz="2000"/>
              <a:t>ă</a:t>
            </a:r>
            <a:r>
              <a:rPr lang="en-US" sz="2000"/>
              <a:t>n của</a:t>
            </a:r>
          </a:p>
          <a:p>
            <a:pPr algn="just"/>
            <a:r>
              <a:rPr lang="en-US" sz="2000"/>
              <a:t>bọn nhện. Sau </a:t>
            </a:r>
            <a:r>
              <a:rPr lang="vi-VN" sz="2000"/>
              <a:t>đ</a:t>
            </a:r>
            <a:r>
              <a:rPr lang="en-US" sz="2000"/>
              <a:t>ấy, không may mẹ em </a:t>
            </a:r>
            <a:r>
              <a:rPr lang="en-US" sz="2000" i="1">
                <a:solidFill>
                  <a:srgbClr val="FF0000"/>
                </a:solidFill>
              </a:rPr>
              <a:t>mất </a:t>
            </a:r>
            <a:r>
              <a:rPr lang="vi-VN" sz="2000" i="1">
                <a:solidFill>
                  <a:srgbClr val="FF0000"/>
                </a:solidFill>
              </a:rPr>
              <a:t>đ</a:t>
            </a:r>
            <a:r>
              <a:rPr lang="en-US" sz="2000" i="1">
                <a:solidFill>
                  <a:srgbClr val="FF0000"/>
                </a:solidFill>
              </a:rPr>
              <a:t>i</a:t>
            </a:r>
            <a:r>
              <a:rPr lang="en-US" sz="2000"/>
              <a:t>, còn lại thui thủi có mình</a:t>
            </a:r>
          </a:p>
          <a:p>
            <a:pPr algn="just"/>
            <a:r>
              <a:rPr lang="en-US" sz="2000"/>
              <a:t>em. Mà em </a:t>
            </a:r>
            <a:r>
              <a:rPr lang="en-US" sz="2000" i="1">
                <a:solidFill>
                  <a:srgbClr val="FF0000"/>
                </a:solidFill>
              </a:rPr>
              <a:t>ốm yếu</a:t>
            </a:r>
            <a:r>
              <a:rPr lang="en-US" sz="2000"/>
              <a:t>, kiếm bữa cũng chẳng </a:t>
            </a:r>
            <a:r>
              <a:rPr lang="vi-VN" sz="2000"/>
              <a:t>đ</a:t>
            </a:r>
            <a:r>
              <a:rPr lang="en-US" sz="2000"/>
              <a:t>ủ. Bao n</a:t>
            </a:r>
            <a:r>
              <a:rPr lang="vi-VN" sz="2000"/>
              <a:t>ă</a:t>
            </a:r>
            <a:r>
              <a:rPr lang="en-US" sz="2000"/>
              <a:t>m </a:t>
            </a:r>
            <a:r>
              <a:rPr lang="en-US" sz="2000" i="1">
                <a:solidFill>
                  <a:srgbClr val="FF0000"/>
                </a:solidFill>
              </a:rPr>
              <a:t>nghèo túng </a:t>
            </a:r>
          </a:p>
          <a:p>
            <a:pPr algn="just"/>
            <a:r>
              <a:rPr lang="en-US" sz="2000" i="1">
                <a:solidFill>
                  <a:srgbClr val="FF0000"/>
                </a:solidFill>
              </a:rPr>
              <a:t>vẫn hoàn nghèo túng</a:t>
            </a:r>
            <a:r>
              <a:rPr lang="en-US" sz="2000"/>
              <a:t>. Mấy bận bọn nhện </a:t>
            </a:r>
            <a:r>
              <a:rPr lang="vi-VN" sz="2000"/>
              <a:t>đ</a:t>
            </a:r>
            <a:r>
              <a:rPr lang="en-US" sz="2000"/>
              <a:t>ã </a:t>
            </a:r>
            <a:r>
              <a:rPr lang="vi-VN" sz="2000" i="1">
                <a:solidFill>
                  <a:srgbClr val="FF0000"/>
                </a:solidFill>
              </a:rPr>
              <a:t>đ</a:t>
            </a:r>
            <a:r>
              <a:rPr lang="en-US" sz="2000" i="1">
                <a:solidFill>
                  <a:srgbClr val="FF0000"/>
                </a:solidFill>
              </a:rPr>
              <a:t>ánh em</a:t>
            </a:r>
            <a:r>
              <a:rPr lang="en-US" sz="2000"/>
              <a:t>. Hôm nay bọn </a:t>
            </a:r>
          </a:p>
          <a:p>
            <a:pPr algn="just"/>
            <a:r>
              <a:rPr lang="en-US" sz="2000"/>
              <a:t>chúng ch</a:t>
            </a:r>
            <a:r>
              <a:rPr lang="vi-VN" sz="2000"/>
              <a:t>ă</a:t>
            </a:r>
            <a:r>
              <a:rPr lang="en-US" sz="2000"/>
              <a:t>ng t</a:t>
            </a:r>
            <a:r>
              <a:rPr lang="vi-VN" sz="2000"/>
              <a:t>ơ</a:t>
            </a:r>
            <a:r>
              <a:rPr lang="en-US" sz="2000"/>
              <a:t> ngang </a:t>
            </a:r>
            <a:r>
              <a:rPr lang="vi-VN" sz="2000"/>
              <a:t>đư</a:t>
            </a:r>
            <a:r>
              <a:rPr lang="en-US" sz="2000"/>
              <a:t>ờng </a:t>
            </a:r>
            <a:r>
              <a:rPr lang="vi-VN" sz="2000" i="1">
                <a:solidFill>
                  <a:srgbClr val="FF0000"/>
                </a:solidFill>
              </a:rPr>
              <a:t>đ</a:t>
            </a:r>
            <a:r>
              <a:rPr lang="en-US" sz="2000" i="1">
                <a:solidFill>
                  <a:srgbClr val="FF0000"/>
                </a:solidFill>
              </a:rPr>
              <a:t>e bắt em</a:t>
            </a:r>
            <a:r>
              <a:rPr lang="en-US" sz="2000"/>
              <a:t>, </a:t>
            </a:r>
            <a:r>
              <a:rPr lang="en-US" sz="2000" i="1">
                <a:solidFill>
                  <a:srgbClr val="FF0000"/>
                </a:solidFill>
              </a:rPr>
              <a:t>vặt chân, vặt cánh </a:t>
            </a:r>
            <a:r>
              <a:rPr lang="vi-VN" sz="2000" i="1">
                <a:solidFill>
                  <a:srgbClr val="FF0000"/>
                </a:solidFill>
              </a:rPr>
              <a:t>ă</a:t>
            </a:r>
            <a:r>
              <a:rPr lang="en-US" sz="2000" i="1">
                <a:solidFill>
                  <a:srgbClr val="FF0000"/>
                </a:solidFill>
              </a:rPr>
              <a:t>n thịt</a:t>
            </a:r>
            <a:r>
              <a:rPr lang="en-US" sz="2000"/>
              <a:t> em</a:t>
            </a:r>
          </a:p>
          <a:p>
            <a:pPr algn="just"/>
            <a:r>
              <a:rPr lang="en-US" sz="2000"/>
              <a:t>    Tôi </a:t>
            </a:r>
            <a:r>
              <a:rPr lang="en-US" sz="2000" i="1">
                <a:solidFill>
                  <a:srgbClr val="FF0000"/>
                </a:solidFill>
              </a:rPr>
              <a:t>xòe cả hai càng</a:t>
            </a:r>
            <a:r>
              <a:rPr lang="en-US" sz="2000"/>
              <a:t> ra, bảo Nhà Trò:</a:t>
            </a:r>
          </a:p>
          <a:p>
            <a:pPr algn="just">
              <a:buFontTx/>
              <a:buChar char="-"/>
            </a:pPr>
            <a:r>
              <a:rPr lang="en-US" sz="2000"/>
              <a:t> Em </a:t>
            </a:r>
            <a:r>
              <a:rPr lang="vi-VN" sz="2000" i="1">
                <a:solidFill>
                  <a:srgbClr val="FF0000"/>
                </a:solidFill>
              </a:rPr>
              <a:t>đ</a:t>
            </a:r>
            <a:r>
              <a:rPr lang="en-US" sz="2000" i="1">
                <a:solidFill>
                  <a:srgbClr val="FF0000"/>
                </a:solidFill>
              </a:rPr>
              <a:t>ừng sợ</a:t>
            </a:r>
            <a:r>
              <a:rPr lang="en-US" sz="2000"/>
              <a:t>. Hãy trở về </a:t>
            </a:r>
            <a:r>
              <a:rPr lang="en-US" sz="2000" i="1">
                <a:solidFill>
                  <a:srgbClr val="FF0000"/>
                </a:solidFill>
              </a:rPr>
              <a:t>cùng với tôi </a:t>
            </a:r>
            <a:r>
              <a:rPr lang="vi-VN" sz="2000" i="1">
                <a:solidFill>
                  <a:srgbClr val="FF0000"/>
                </a:solidFill>
              </a:rPr>
              <a:t>đ</a:t>
            </a:r>
            <a:r>
              <a:rPr lang="en-US" sz="2000" i="1">
                <a:solidFill>
                  <a:srgbClr val="FF0000"/>
                </a:solidFill>
              </a:rPr>
              <a:t>ây</a:t>
            </a:r>
            <a:r>
              <a:rPr lang="en-US" sz="2000"/>
              <a:t>. Đứa </a:t>
            </a:r>
            <a:r>
              <a:rPr lang="vi-VN" sz="2000"/>
              <a:t>đ</a:t>
            </a:r>
            <a:r>
              <a:rPr lang="en-US" sz="2000"/>
              <a:t>ộc ác không thể cậy </a:t>
            </a:r>
          </a:p>
          <a:p>
            <a:pPr algn="just"/>
            <a:r>
              <a:rPr lang="en-US" sz="2000"/>
              <a:t>khỏe </a:t>
            </a:r>
            <a:r>
              <a:rPr lang="vi-VN" sz="2000" i="1">
                <a:solidFill>
                  <a:srgbClr val="FF0000"/>
                </a:solidFill>
              </a:rPr>
              <a:t>ă</a:t>
            </a:r>
            <a:r>
              <a:rPr lang="en-US" sz="2000" i="1">
                <a:solidFill>
                  <a:srgbClr val="FF0000"/>
                </a:solidFill>
              </a:rPr>
              <a:t>n hiếp</a:t>
            </a:r>
            <a:r>
              <a:rPr lang="en-US" sz="2000"/>
              <a:t> kẻ yếu.</a:t>
            </a:r>
          </a:p>
          <a:p>
            <a:pPr algn="just"/>
            <a:r>
              <a:rPr lang="en-US" sz="2000"/>
              <a:t>   Rồi tôi dắt Nhà Trò </a:t>
            </a:r>
            <a:r>
              <a:rPr lang="vi-VN" sz="2000"/>
              <a:t>đ</a:t>
            </a:r>
            <a:r>
              <a:rPr lang="en-US" sz="2000"/>
              <a:t>i </a:t>
            </a:r>
            <a:r>
              <a:rPr lang="vi-VN" sz="2000"/>
              <a:t>đư</a:t>
            </a:r>
            <a:r>
              <a:rPr lang="en-US" sz="2000"/>
              <a:t>ợc một quãng thì tới chỗ mai phục của bọn </a:t>
            </a:r>
          </a:p>
          <a:p>
            <a:pPr algn="just"/>
            <a:r>
              <a:rPr lang="en-US" sz="2000"/>
              <a:t>nhện.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3" grpId="0" animBg="1"/>
      <p:bldP spid="266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EJ14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1371600" y="1219200"/>
            <a:ext cx="7086600" cy="457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3200" b="1" u="sng">
                <a:solidFill>
                  <a:srgbClr val="FF0066"/>
                </a:solidFill>
              </a:rPr>
              <a:t>Dặn dò:</a:t>
            </a:r>
            <a:r>
              <a:rPr lang="en-US" sz="3200">
                <a:solidFill>
                  <a:srgbClr val="FF0066"/>
                </a:solidFill>
              </a:rPr>
              <a:t> </a:t>
            </a:r>
          </a:p>
          <a:p>
            <a:pPr algn="l"/>
            <a:endParaRPr lang="en-US" sz="3200">
              <a:solidFill>
                <a:srgbClr val="FF0066"/>
              </a:solidFill>
            </a:endParaRPr>
          </a:p>
          <a:p>
            <a:pPr algn="l">
              <a:buFontTx/>
              <a:buChar char="-"/>
            </a:pPr>
            <a:r>
              <a:rPr lang="en-US" sz="3200">
                <a:solidFill>
                  <a:srgbClr val="FF0066"/>
                </a:solidFill>
              </a:rPr>
              <a:t>Về nhà </a:t>
            </a:r>
            <a:r>
              <a:rPr lang="vi-VN" sz="3200">
                <a:solidFill>
                  <a:srgbClr val="FF0066"/>
                </a:solidFill>
              </a:rPr>
              <a:t>đ</a:t>
            </a:r>
            <a:r>
              <a:rPr lang="en-US" sz="3200">
                <a:solidFill>
                  <a:srgbClr val="FF0066"/>
                </a:solidFill>
              </a:rPr>
              <a:t>ọc bài và trả lời lại các câu hỏi</a:t>
            </a:r>
          </a:p>
          <a:p>
            <a:pPr algn="l">
              <a:buFontTx/>
              <a:buChar char="-"/>
            </a:pPr>
            <a:r>
              <a:rPr lang="en-US" sz="3200">
                <a:solidFill>
                  <a:srgbClr val="FF0066"/>
                </a:solidFill>
              </a:rPr>
              <a:t> Soạn và rèn chữ Mẹ ốm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6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6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6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6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228600" y="0"/>
            <a:ext cx="91440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/>
            <a:endParaRPr lang="en-US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9372600" cy="1219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>
                <a:solidFill>
                  <a:srgbClr val="FF0000"/>
                </a:solidFill>
              </a:rPr>
              <a:t>Các chủ </a:t>
            </a:r>
            <a:r>
              <a:rPr lang="vi-VN" sz="3200">
                <a:solidFill>
                  <a:srgbClr val="FF0000"/>
                </a:solidFill>
              </a:rPr>
              <a:t>đ</a:t>
            </a:r>
            <a:r>
              <a:rPr lang="en-US" sz="3200">
                <a:solidFill>
                  <a:srgbClr val="FF0000"/>
                </a:solidFill>
              </a:rPr>
              <a:t>iểm sẽ học kì I</a:t>
            </a:r>
          </a:p>
          <a:p>
            <a:r>
              <a:rPr lang="en-US" sz="2800">
                <a:solidFill>
                  <a:srgbClr val="CC6600"/>
                </a:solidFill>
              </a:rPr>
              <a:t>1. Th</a:t>
            </a:r>
            <a:r>
              <a:rPr lang="vi-VN" sz="2800">
                <a:solidFill>
                  <a:srgbClr val="CC6600"/>
                </a:solidFill>
              </a:rPr>
              <a:t>ươ</a:t>
            </a:r>
            <a:r>
              <a:rPr lang="en-US" sz="2800">
                <a:solidFill>
                  <a:srgbClr val="CC6600"/>
                </a:solidFill>
              </a:rPr>
              <a:t>ng ng</a:t>
            </a:r>
            <a:r>
              <a:rPr lang="vi-VN" sz="2800">
                <a:solidFill>
                  <a:srgbClr val="CC6600"/>
                </a:solidFill>
              </a:rPr>
              <a:t>ư</a:t>
            </a:r>
            <a:r>
              <a:rPr lang="en-US" sz="2800">
                <a:solidFill>
                  <a:srgbClr val="CC6600"/>
                </a:solidFill>
              </a:rPr>
              <a:t>ời nh</a:t>
            </a:r>
            <a:r>
              <a:rPr lang="vi-VN" sz="2800">
                <a:solidFill>
                  <a:srgbClr val="CC6600"/>
                </a:solidFill>
              </a:rPr>
              <a:t>ư</a:t>
            </a:r>
            <a:r>
              <a:rPr lang="en-US" sz="2800">
                <a:solidFill>
                  <a:srgbClr val="CC6600"/>
                </a:solidFill>
              </a:rPr>
              <a:t> thể th</a:t>
            </a:r>
            <a:r>
              <a:rPr lang="vi-VN" sz="2800">
                <a:solidFill>
                  <a:srgbClr val="CC6600"/>
                </a:solidFill>
              </a:rPr>
              <a:t>ươ</a:t>
            </a:r>
            <a:r>
              <a:rPr lang="en-US" sz="2800">
                <a:solidFill>
                  <a:srgbClr val="CC6600"/>
                </a:solidFill>
              </a:rPr>
              <a:t>ng thân</a:t>
            </a:r>
            <a:r>
              <a:rPr lang="en-US" sz="32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0" y="1219200"/>
            <a:ext cx="6553200" cy="5638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/>
            <a:endParaRPr lang="en-US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6705600" y="1219200"/>
            <a:ext cx="2209800" cy="56388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000066"/>
                </a:solidFill>
              </a:rPr>
              <a:t>Chủ </a:t>
            </a:r>
            <a:r>
              <a:rPr lang="vi-VN" sz="2400" b="1">
                <a:solidFill>
                  <a:srgbClr val="000066"/>
                </a:solidFill>
              </a:rPr>
              <a:t>đ</a:t>
            </a:r>
            <a:r>
              <a:rPr lang="en-US" sz="2400" b="1">
                <a:solidFill>
                  <a:srgbClr val="000066"/>
                </a:solidFill>
              </a:rPr>
              <a:t>iểm này:</a:t>
            </a:r>
            <a:r>
              <a:rPr lang="en-US" sz="2400"/>
              <a:t> </a:t>
            </a:r>
          </a:p>
          <a:p>
            <a:r>
              <a:rPr lang="en-US" sz="2400" i="1">
                <a:solidFill>
                  <a:srgbClr val="9900CC"/>
                </a:solidFill>
              </a:rPr>
              <a:t>nói về lòng bác ái</a:t>
            </a:r>
          </a:p>
        </p:txBody>
      </p:sp>
      <p:pic>
        <p:nvPicPr>
          <p:cNvPr id="4106" name="Picture 10" descr="BD1E8B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6324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  <p:bldP spid="410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/>
            <a:endParaRPr lang="en-US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>
                <a:solidFill>
                  <a:srgbClr val="FF0000"/>
                </a:solidFill>
              </a:rPr>
              <a:t>Các chủ </a:t>
            </a:r>
            <a:r>
              <a:rPr lang="vi-VN" sz="3200">
                <a:solidFill>
                  <a:srgbClr val="FF0000"/>
                </a:solidFill>
              </a:rPr>
              <a:t>đ</a:t>
            </a:r>
            <a:r>
              <a:rPr lang="en-US" sz="3200">
                <a:solidFill>
                  <a:srgbClr val="FF0000"/>
                </a:solidFill>
              </a:rPr>
              <a:t>iểm sẽ học kì I</a:t>
            </a:r>
          </a:p>
          <a:p>
            <a:r>
              <a:rPr lang="en-US" sz="2800">
                <a:solidFill>
                  <a:srgbClr val="CC6600"/>
                </a:solidFill>
              </a:rPr>
              <a:t>2. M</a:t>
            </a:r>
            <a:r>
              <a:rPr lang="vi-VN" sz="2800">
                <a:solidFill>
                  <a:srgbClr val="CC6600"/>
                </a:solidFill>
              </a:rPr>
              <a:t>ă</a:t>
            </a:r>
            <a:r>
              <a:rPr lang="en-US" sz="2800">
                <a:solidFill>
                  <a:srgbClr val="CC6600"/>
                </a:solidFill>
              </a:rPr>
              <a:t>ng mọc thẳng</a:t>
            </a:r>
            <a:r>
              <a:rPr lang="en-US" sz="32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1219200"/>
            <a:ext cx="5943600" cy="5638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/>
            <a:endParaRPr lang="en-US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6248400" y="1447800"/>
            <a:ext cx="2286000" cy="54102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000066"/>
                </a:solidFill>
              </a:rPr>
              <a:t>Chủ </a:t>
            </a:r>
            <a:r>
              <a:rPr lang="vi-VN" sz="2400" b="1">
                <a:solidFill>
                  <a:srgbClr val="000066"/>
                </a:solidFill>
              </a:rPr>
              <a:t>đ</a:t>
            </a:r>
            <a:r>
              <a:rPr lang="en-US" sz="2400" b="1">
                <a:solidFill>
                  <a:srgbClr val="000066"/>
                </a:solidFill>
              </a:rPr>
              <a:t>iểm nói về: </a:t>
            </a:r>
          </a:p>
          <a:p>
            <a:r>
              <a:rPr lang="en-US" sz="2400" i="1">
                <a:solidFill>
                  <a:srgbClr val="9900CC"/>
                </a:solidFill>
              </a:rPr>
              <a:t>tính trung thực</a:t>
            </a:r>
          </a:p>
          <a:p>
            <a:r>
              <a:rPr lang="en-US" sz="2400" i="1">
                <a:solidFill>
                  <a:srgbClr val="9900CC"/>
                </a:solidFill>
              </a:rPr>
              <a:t> và lòng tự trọng</a:t>
            </a:r>
          </a:p>
        </p:txBody>
      </p:sp>
      <p:pic>
        <p:nvPicPr>
          <p:cNvPr id="8199" name="Picture 7" descr="687FD8E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57912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/>
      <p:bldP spid="819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/>
            <a:endParaRPr lang="en-US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>
                <a:solidFill>
                  <a:srgbClr val="FF0000"/>
                </a:solidFill>
              </a:rPr>
              <a:t>Các chủ </a:t>
            </a:r>
            <a:r>
              <a:rPr lang="vi-VN" sz="3200">
                <a:solidFill>
                  <a:srgbClr val="FF0000"/>
                </a:solidFill>
              </a:rPr>
              <a:t>đ</a:t>
            </a:r>
            <a:r>
              <a:rPr lang="en-US" sz="3200">
                <a:solidFill>
                  <a:srgbClr val="FF0000"/>
                </a:solidFill>
              </a:rPr>
              <a:t>iểm sẽ học kì I</a:t>
            </a:r>
          </a:p>
          <a:p>
            <a:r>
              <a:rPr lang="en-US" sz="2800">
                <a:solidFill>
                  <a:srgbClr val="CC6600"/>
                </a:solidFill>
              </a:rPr>
              <a:t>3. Trên </a:t>
            </a:r>
            <a:r>
              <a:rPr lang="vi-VN" sz="2800">
                <a:solidFill>
                  <a:srgbClr val="CC6600"/>
                </a:solidFill>
              </a:rPr>
              <a:t>đ</a:t>
            </a:r>
            <a:r>
              <a:rPr lang="en-US" sz="2800">
                <a:solidFill>
                  <a:srgbClr val="CC6600"/>
                </a:solidFill>
              </a:rPr>
              <a:t>ôi cánh </a:t>
            </a:r>
            <a:r>
              <a:rPr lang="vi-VN" sz="2800">
                <a:solidFill>
                  <a:srgbClr val="CC6600"/>
                </a:solidFill>
              </a:rPr>
              <a:t>ư</a:t>
            </a:r>
            <a:r>
              <a:rPr lang="en-US" sz="2800">
                <a:solidFill>
                  <a:srgbClr val="CC6600"/>
                </a:solidFill>
              </a:rPr>
              <a:t>ớc m</a:t>
            </a:r>
            <a:r>
              <a:rPr lang="vi-VN" sz="2800">
                <a:solidFill>
                  <a:srgbClr val="CC6600"/>
                </a:solidFill>
              </a:rPr>
              <a:t>ơ</a:t>
            </a:r>
            <a:r>
              <a:rPr lang="en-US" sz="32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1143000"/>
            <a:ext cx="6019800" cy="5715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/>
            <a:endParaRPr lang="en-US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5943600" y="1447800"/>
            <a:ext cx="3200400" cy="54102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000066"/>
                </a:solidFill>
              </a:rPr>
              <a:t>Chủ </a:t>
            </a:r>
            <a:r>
              <a:rPr lang="vi-VN" sz="2400" b="1">
                <a:solidFill>
                  <a:srgbClr val="000066"/>
                </a:solidFill>
              </a:rPr>
              <a:t>đ</a:t>
            </a:r>
            <a:r>
              <a:rPr lang="en-US" sz="2400" b="1">
                <a:solidFill>
                  <a:srgbClr val="000066"/>
                </a:solidFill>
              </a:rPr>
              <a:t>iểm nói về: </a:t>
            </a:r>
          </a:p>
          <a:p>
            <a:r>
              <a:rPr lang="vi-VN" sz="2400" i="1">
                <a:solidFill>
                  <a:srgbClr val="9900CC"/>
                </a:solidFill>
              </a:rPr>
              <a:t>ư</a:t>
            </a:r>
            <a:r>
              <a:rPr lang="en-US" sz="2400" i="1">
                <a:solidFill>
                  <a:srgbClr val="9900CC"/>
                </a:solidFill>
              </a:rPr>
              <a:t>ớc m</a:t>
            </a:r>
            <a:r>
              <a:rPr lang="vi-VN" sz="2400" i="1">
                <a:solidFill>
                  <a:srgbClr val="9900CC"/>
                </a:solidFill>
              </a:rPr>
              <a:t>ơ</a:t>
            </a:r>
            <a:r>
              <a:rPr lang="en-US" sz="2400" i="1">
                <a:solidFill>
                  <a:srgbClr val="9900CC"/>
                </a:solidFill>
              </a:rPr>
              <a:t> của con ng</a:t>
            </a:r>
            <a:r>
              <a:rPr lang="vi-VN" sz="2400" i="1">
                <a:solidFill>
                  <a:srgbClr val="9900CC"/>
                </a:solidFill>
              </a:rPr>
              <a:t>ư</a:t>
            </a:r>
            <a:r>
              <a:rPr lang="en-US" sz="2400" i="1">
                <a:solidFill>
                  <a:srgbClr val="9900CC"/>
                </a:solidFill>
              </a:rPr>
              <a:t>ời</a:t>
            </a:r>
          </a:p>
        </p:txBody>
      </p:sp>
      <p:pic>
        <p:nvPicPr>
          <p:cNvPr id="9222" name="Picture 6" descr="SCAN0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5715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/>
            <a:endParaRPr lang="en-US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>
                <a:solidFill>
                  <a:srgbClr val="FF0000"/>
                </a:solidFill>
              </a:rPr>
              <a:t>Các chủ </a:t>
            </a:r>
            <a:r>
              <a:rPr lang="vi-VN" sz="3200">
                <a:solidFill>
                  <a:srgbClr val="FF0000"/>
                </a:solidFill>
              </a:rPr>
              <a:t>đ</a:t>
            </a:r>
            <a:r>
              <a:rPr lang="en-US" sz="3200">
                <a:solidFill>
                  <a:srgbClr val="FF0000"/>
                </a:solidFill>
              </a:rPr>
              <a:t>iểm sẽ học kì I</a:t>
            </a:r>
          </a:p>
          <a:p>
            <a:r>
              <a:rPr lang="en-US" sz="2800">
                <a:solidFill>
                  <a:srgbClr val="CC6600"/>
                </a:solidFill>
              </a:rPr>
              <a:t>4. Có chí thì nên</a:t>
            </a:r>
            <a:r>
              <a:rPr lang="en-US" sz="32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1066800"/>
            <a:ext cx="6477000" cy="5791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/>
            <a:endParaRPr lang="en-US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6096000" y="1066800"/>
            <a:ext cx="2819400" cy="57912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000066"/>
                </a:solidFill>
              </a:rPr>
              <a:t>Chủ </a:t>
            </a:r>
            <a:r>
              <a:rPr lang="vi-VN" sz="2400" b="1">
                <a:solidFill>
                  <a:srgbClr val="000066"/>
                </a:solidFill>
              </a:rPr>
              <a:t>đ</a:t>
            </a:r>
            <a:r>
              <a:rPr lang="en-US" sz="2400" b="1">
                <a:solidFill>
                  <a:srgbClr val="000066"/>
                </a:solidFill>
              </a:rPr>
              <a:t>iểm nói về:</a:t>
            </a:r>
          </a:p>
          <a:p>
            <a:r>
              <a:rPr lang="en-US" sz="2400" b="1">
                <a:solidFill>
                  <a:srgbClr val="000066"/>
                </a:solidFill>
              </a:rPr>
              <a:t> </a:t>
            </a:r>
            <a:r>
              <a:rPr lang="en-US" sz="2400" b="1" i="1">
                <a:solidFill>
                  <a:srgbClr val="9900CC"/>
                </a:solidFill>
              </a:rPr>
              <a:t>nghị lực của con ng</a:t>
            </a:r>
            <a:r>
              <a:rPr lang="vi-VN" sz="2400" b="1" i="1">
                <a:solidFill>
                  <a:srgbClr val="9900CC"/>
                </a:solidFill>
              </a:rPr>
              <a:t>ư</a:t>
            </a:r>
            <a:r>
              <a:rPr lang="en-US" sz="2400" b="1" i="1">
                <a:solidFill>
                  <a:srgbClr val="9900CC"/>
                </a:solidFill>
              </a:rPr>
              <a:t>ời</a:t>
            </a:r>
            <a:endParaRPr lang="en-US" sz="2400" i="1">
              <a:solidFill>
                <a:srgbClr val="9900CC"/>
              </a:solidFill>
            </a:endParaRPr>
          </a:p>
        </p:txBody>
      </p:sp>
      <p:pic>
        <p:nvPicPr>
          <p:cNvPr id="10247" name="Picture 7" descr="EE7231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" y="1143000"/>
            <a:ext cx="56292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/>
            <a:endParaRPr lang="en-US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>
                <a:solidFill>
                  <a:srgbClr val="FF0000"/>
                </a:solidFill>
              </a:rPr>
              <a:t>Các chủ </a:t>
            </a:r>
            <a:r>
              <a:rPr lang="vi-VN" sz="3200">
                <a:solidFill>
                  <a:srgbClr val="FF0000"/>
                </a:solidFill>
              </a:rPr>
              <a:t>đ</a:t>
            </a:r>
            <a:r>
              <a:rPr lang="en-US" sz="3200">
                <a:solidFill>
                  <a:srgbClr val="FF0000"/>
                </a:solidFill>
              </a:rPr>
              <a:t>iểm sẽ học kì I</a:t>
            </a:r>
          </a:p>
          <a:p>
            <a:r>
              <a:rPr lang="en-US" sz="2800">
                <a:solidFill>
                  <a:srgbClr val="CC6600"/>
                </a:solidFill>
              </a:rPr>
              <a:t>5. Tiếng sáo diều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1143000"/>
            <a:ext cx="6705600" cy="5715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/>
            <a:endParaRPr lang="en-US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6096000" y="1143000"/>
            <a:ext cx="3048000" cy="57150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000066"/>
                </a:solidFill>
              </a:rPr>
              <a:t>Chủ </a:t>
            </a:r>
            <a:r>
              <a:rPr lang="vi-VN" sz="2400" b="1">
                <a:solidFill>
                  <a:srgbClr val="000066"/>
                </a:solidFill>
              </a:rPr>
              <a:t>đ</a:t>
            </a:r>
            <a:r>
              <a:rPr lang="en-US" sz="2400" b="1">
                <a:solidFill>
                  <a:srgbClr val="000066"/>
                </a:solidFill>
              </a:rPr>
              <a:t>iểm nói về:</a:t>
            </a:r>
          </a:p>
          <a:p>
            <a:r>
              <a:rPr lang="en-US" sz="2400" b="1">
                <a:solidFill>
                  <a:srgbClr val="000066"/>
                </a:solidFill>
              </a:rPr>
              <a:t> </a:t>
            </a:r>
            <a:r>
              <a:rPr lang="en-US" sz="2400" i="1">
                <a:solidFill>
                  <a:srgbClr val="9900CC"/>
                </a:solidFill>
              </a:rPr>
              <a:t>vui ch</a:t>
            </a:r>
            <a:r>
              <a:rPr lang="vi-VN" sz="2400" i="1">
                <a:solidFill>
                  <a:srgbClr val="9900CC"/>
                </a:solidFill>
              </a:rPr>
              <a:t>ơ</a:t>
            </a:r>
            <a:r>
              <a:rPr lang="en-US" sz="2400" i="1">
                <a:solidFill>
                  <a:srgbClr val="9900CC"/>
                </a:solidFill>
              </a:rPr>
              <a:t>i của trẻ em</a:t>
            </a:r>
          </a:p>
        </p:txBody>
      </p:sp>
      <p:pic>
        <p:nvPicPr>
          <p:cNvPr id="11270" name="Picture 6" descr="tieng sao die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57912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  <p:bldP spid="1126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/>
            <a:endParaRPr lang="en-US" sz="1600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2800">
                <a:solidFill>
                  <a:srgbClr val="000000"/>
                </a:solidFill>
                <a:sym typeface="Wingdings" pitchFamily="2" charset="2"/>
              </a:rPr>
              <a:t></a:t>
            </a:r>
            <a:r>
              <a:rPr lang="en-US" sz="2400">
                <a:solidFill>
                  <a:srgbClr val="000000"/>
                </a:solidFill>
              </a:rPr>
              <a:t>Quan sát tranh chủ </a:t>
            </a:r>
            <a:r>
              <a:rPr lang="vi-VN" sz="2400">
                <a:solidFill>
                  <a:srgbClr val="000000"/>
                </a:solidFill>
              </a:rPr>
              <a:t>đ</a:t>
            </a:r>
            <a:r>
              <a:rPr lang="en-US" sz="2400">
                <a:solidFill>
                  <a:srgbClr val="000000"/>
                </a:solidFill>
              </a:rPr>
              <a:t>iểm và cho biết tranh minh họa</a:t>
            </a:r>
          </a:p>
          <a:p>
            <a:pPr algn="l"/>
            <a:r>
              <a:rPr lang="en-US" sz="2400">
                <a:solidFill>
                  <a:srgbClr val="000000"/>
                </a:solidFill>
              </a:rPr>
              <a:t>những gì?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1447800"/>
            <a:ext cx="9144000" cy="4191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/>
            <a:endParaRPr lang="en-US" sz="1600"/>
          </a:p>
        </p:txBody>
      </p:sp>
      <p:pic>
        <p:nvPicPr>
          <p:cNvPr id="12294" name="Picture 6" descr="BD1E8B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838200"/>
            <a:ext cx="6858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304800" y="2362200"/>
            <a:ext cx="1371600" cy="2057400"/>
          </a:xfrm>
          <a:prstGeom prst="flowChartMagneticTap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/>
              <a:t>Bạn nhỏ </a:t>
            </a:r>
          </a:p>
          <a:p>
            <a:r>
              <a:rPr lang="en-US" sz="2000"/>
              <a:t>giúp</a:t>
            </a:r>
          </a:p>
          <a:p>
            <a:r>
              <a:rPr lang="en-US" sz="2000"/>
              <a:t>Bà cụ sang</a:t>
            </a:r>
          </a:p>
          <a:p>
            <a:r>
              <a:rPr lang="en-US" sz="2000"/>
              <a:t> </a:t>
            </a:r>
            <a:r>
              <a:rPr lang="vi-VN" sz="2000"/>
              <a:t>đư</a:t>
            </a:r>
            <a:r>
              <a:rPr lang="en-US" sz="2000"/>
              <a:t>ờng</a:t>
            </a:r>
          </a:p>
        </p:txBody>
      </p:sp>
      <p:sp>
        <p:nvSpPr>
          <p:cNvPr id="12297" name="AutoShape 9"/>
          <p:cNvSpPr>
            <a:spLocks noChangeArrowheads="1"/>
          </p:cNvSpPr>
          <p:nvPr/>
        </p:nvSpPr>
        <p:spPr bwMode="auto">
          <a:xfrm>
            <a:off x="0" y="1066800"/>
            <a:ext cx="2286000" cy="1219200"/>
          </a:xfrm>
          <a:prstGeom prst="flowChartMagneticTap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/>
              <a:t>Bộ </a:t>
            </a:r>
            <a:r>
              <a:rPr lang="vi-VN" sz="2000"/>
              <a:t>đ</a:t>
            </a:r>
            <a:r>
              <a:rPr lang="en-US" sz="2000"/>
              <a:t>ội giúp</a:t>
            </a:r>
          </a:p>
          <a:p>
            <a:r>
              <a:rPr lang="en-US" sz="2000"/>
              <a:t>Dân di dời</a:t>
            </a:r>
          </a:p>
          <a:p>
            <a:r>
              <a:rPr lang="en-US" sz="2000"/>
              <a:t>khi bão lụt</a:t>
            </a:r>
          </a:p>
        </p:txBody>
      </p:sp>
      <p:sp>
        <p:nvSpPr>
          <p:cNvPr id="12298" name="AutoShape 10"/>
          <p:cNvSpPr>
            <a:spLocks noChangeArrowheads="1"/>
          </p:cNvSpPr>
          <p:nvPr/>
        </p:nvSpPr>
        <p:spPr bwMode="auto">
          <a:xfrm>
            <a:off x="2743200" y="4724400"/>
            <a:ext cx="1905000" cy="1447800"/>
          </a:xfrm>
          <a:prstGeom prst="flowChartMagneticTap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/>
              <a:t>Bạn cõng bạn</a:t>
            </a:r>
          </a:p>
          <a:p>
            <a:r>
              <a:rPr lang="vi-VN" sz="2000"/>
              <a:t>đ</a:t>
            </a:r>
            <a:r>
              <a:rPr lang="en-US" sz="2000"/>
              <a:t>ến tr</a:t>
            </a:r>
            <a:r>
              <a:rPr lang="vi-VN" sz="2000"/>
              <a:t>ư</a:t>
            </a:r>
            <a:r>
              <a:rPr lang="en-US" sz="2000"/>
              <a:t>ờng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5" grpId="0" animBg="1"/>
      <p:bldP spid="12297" grpId="0" animBg="1"/>
      <p:bldP spid="1229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sz="2800" smtClean="0">
                <a:sym typeface="Wingdings" pitchFamily="2" charset="2"/>
              </a:rPr>
              <a:t> Quan sát tranh và mô tả những gì có trong tranh?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915400" cy="54102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3316" name="Picture 4" descr="De Men benh vuc ke yeu p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" y="1371600"/>
            <a:ext cx="90297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5257800" y="990600"/>
            <a:ext cx="2209800" cy="1143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/>
              <a:t>DẾ MÈN</a:t>
            </a:r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auto">
          <a:xfrm>
            <a:off x="3276600" y="2667000"/>
            <a:ext cx="1066800" cy="11430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r>
              <a:rPr lang="en-US" b="1"/>
              <a:t>NHÀ </a:t>
            </a:r>
          </a:p>
          <a:p>
            <a:r>
              <a:rPr lang="en-US" b="1"/>
              <a:t>TRÒ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17" grpId="0" animBg="1"/>
      <p:bldP spid="133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/>
              <a:t>Thứ           , ngày          tháng        n</a:t>
            </a:r>
            <a:r>
              <a:rPr lang="vi-VN" sz="2000"/>
              <a:t>ă</a:t>
            </a:r>
            <a:r>
              <a:rPr lang="en-US" sz="2000"/>
              <a:t>m</a:t>
            </a:r>
          </a:p>
          <a:p>
            <a:r>
              <a:rPr lang="en-US" sz="2000" b="1" u="sng"/>
              <a:t>Tập </a:t>
            </a:r>
            <a:r>
              <a:rPr lang="vi-VN" sz="2000" b="1" u="sng"/>
              <a:t>đ</a:t>
            </a:r>
            <a:r>
              <a:rPr lang="en-US" sz="2000" b="1" u="sng"/>
              <a:t>ọc</a:t>
            </a:r>
          </a:p>
          <a:p>
            <a:r>
              <a:rPr lang="en-US" sz="2800">
                <a:solidFill>
                  <a:srgbClr val="FF0000"/>
                </a:solidFill>
              </a:rPr>
              <a:t> Dế Mèn bênh vực kẻ yếu</a:t>
            </a:r>
          </a:p>
          <a:p>
            <a:r>
              <a:rPr lang="en-US" sz="2000"/>
              <a:t>                                                    </a:t>
            </a:r>
            <a:r>
              <a:rPr lang="en-US" sz="2000" b="1" i="1"/>
              <a:t>Tô Hoài</a:t>
            </a: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0" y="1600200"/>
            <a:ext cx="9144000" cy="52578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1600200"/>
            <a:ext cx="9144000" cy="7620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2000" b="1" u="sng"/>
              <a:t>Luyện </a:t>
            </a:r>
            <a:r>
              <a:rPr lang="vi-VN" sz="2000" b="1" u="sng"/>
              <a:t>đ</a:t>
            </a:r>
            <a:r>
              <a:rPr lang="en-US" sz="2000" b="1" u="sng"/>
              <a:t>ọc</a:t>
            </a:r>
            <a:r>
              <a:rPr lang="en-US" sz="2000"/>
              <a:t>:                                              </a:t>
            </a:r>
            <a:r>
              <a:rPr lang="en-US" sz="2000" b="1" u="sng"/>
              <a:t>Tìm hiểu</a:t>
            </a:r>
            <a:r>
              <a:rPr lang="en-US" sz="2000"/>
              <a:t> </a:t>
            </a: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0" y="2209800"/>
            <a:ext cx="1295400" cy="5334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/>
              <a:t>Nhà Trò,</a:t>
            </a: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1295400" y="2209800"/>
            <a:ext cx="1295400" cy="5334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/>
              <a:t>chùn chùn,</a:t>
            </a: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2590800" y="2209800"/>
            <a:ext cx="1295400" cy="5334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/>
              <a:t>thui thủi,</a:t>
            </a:r>
          </a:p>
        </p:txBody>
      </p:sp>
      <p:sp>
        <p:nvSpPr>
          <p:cNvPr id="10248" name="Line 10"/>
          <p:cNvSpPr>
            <a:spLocks noChangeShapeType="1"/>
          </p:cNvSpPr>
          <p:nvPr/>
        </p:nvSpPr>
        <p:spPr bwMode="auto">
          <a:xfrm>
            <a:off x="4648200" y="2133600"/>
            <a:ext cx="0" cy="472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3810000" y="2209800"/>
            <a:ext cx="762000" cy="5334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/>
              <a:t>xòe,</a:t>
            </a:r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0" y="2743200"/>
            <a:ext cx="4648200" cy="8382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/>
              <a:t>Bài v</a:t>
            </a:r>
            <a:r>
              <a:rPr lang="vi-VN" sz="2000"/>
              <a:t>ă</a:t>
            </a:r>
            <a:r>
              <a:rPr lang="en-US" sz="2000"/>
              <a:t>n chia làm 3 </a:t>
            </a:r>
            <a:r>
              <a:rPr lang="vi-VN" sz="2000"/>
              <a:t>đ</a:t>
            </a:r>
            <a:r>
              <a:rPr lang="en-US" sz="2000"/>
              <a:t>oạn </a:t>
            </a:r>
            <a:r>
              <a:rPr lang="vi-VN" sz="2000"/>
              <a:t>đ</a:t>
            </a:r>
            <a:r>
              <a:rPr lang="en-US" sz="2000"/>
              <a:t>ể luyện </a:t>
            </a:r>
            <a:r>
              <a:rPr lang="vi-VN" sz="2000"/>
              <a:t>đ</a:t>
            </a:r>
            <a:r>
              <a:rPr lang="en-US" sz="2000"/>
              <a:t>ọc</a:t>
            </a:r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0" y="3429000"/>
            <a:ext cx="4572000" cy="5334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2000"/>
              <a:t>Đoạn 1: một hôm. . . bay </a:t>
            </a:r>
            <a:r>
              <a:rPr lang="vi-VN" sz="2000"/>
              <a:t>đư</a:t>
            </a:r>
            <a:r>
              <a:rPr lang="en-US" sz="2000"/>
              <a:t>ợc xa.</a:t>
            </a:r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0" y="4038600"/>
            <a:ext cx="4572000" cy="5334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2000"/>
              <a:t>Đoạn 2: tôi </a:t>
            </a:r>
            <a:r>
              <a:rPr lang="vi-VN" sz="2000"/>
              <a:t>đ</a:t>
            </a:r>
            <a:r>
              <a:rPr lang="en-US" sz="2000"/>
              <a:t>ến gần . . . </a:t>
            </a:r>
            <a:r>
              <a:rPr lang="vi-VN" sz="2000"/>
              <a:t>ă</a:t>
            </a:r>
            <a:r>
              <a:rPr lang="en-US" sz="2000"/>
              <a:t>ên thịt em.</a:t>
            </a:r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0" y="4648200"/>
            <a:ext cx="4572000" cy="5334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2000"/>
              <a:t>Đoạn 3: Phần còn lại.</a:t>
            </a:r>
          </a:p>
        </p:txBody>
      </p:sp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4724400" y="2286000"/>
            <a:ext cx="4419600" cy="45720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2000">
                <a:solidFill>
                  <a:srgbClr val="FF0000"/>
                </a:solidFill>
                <a:sym typeface="Wingdings" pitchFamily="2" charset="2"/>
              </a:rPr>
              <a:t> </a:t>
            </a:r>
            <a:r>
              <a:rPr lang="en-US" sz="2000">
                <a:solidFill>
                  <a:srgbClr val="FF0000"/>
                </a:solidFill>
              </a:rPr>
              <a:t>Hoàn cảnh Dế Mèn gặp Nhà Trò</a:t>
            </a:r>
          </a:p>
          <a:p>
            <a:pPr algn="l"/>
            <a:r>
              <a:rPr lang="en-US" sz="2000">
                <a:solidFill>
                  <a:srgbClr val="FF0000"/>
                </a:solidFill>
                <a:sym typeface="Wingdings" pitchFamily="2" charset="2"/>
              </a:rPr>
              <a:t></a:t>
            </a:r>
            <a:r>
              <a:rPr lang="en-US" sz="1600"/>
              <a:t> </a:t>
            </a:r>
            <a:r>
              <a:rPr lang="en-US" sz="2000">
                <a:solidFill>
                  <a:srgbClr val="FF0000"/>
                </a:solidFill>
              </a:rPr>
              <a:t>Hình dáng yếu ớt </a:t>
            </a:r>
            <a:r>
              <a:rPr lang="vi-VN" sz="2000">
                <a:solidFill>
                  <a:srgbClr val="FF0000"/>
                </a:solidFill>
              </a:rPr>
              <a:t>đ</a:t>
            </a:r>
            <a:r>
              <a:rPr lang="en-US" sz="2000">
                <a:solidFill>
                  <a:srgbClr val="FF0000"/>
                </a:solidFill>
              </a:rPr>
              <a:t>ến tội nghiệp </a:t>
            </a:r>
          </a:p>
          <a:p>
            <a:pPr algn="l"/>
            <a:r>
              <a:rPr lang="en-US" sz="2000">
                <a:solidFill>
                  <a:srgbClr val="FF0000"/>
                </a:solidFill>
              </a:rPr>
              <a:t>của chị Nhà Trò.</a:t>
            </a:r>
          </a:p>
          <a:p>
            <a:pPr algn="l"/>
            <a:r>
              <a:rPr lang="en-US" sz="2000">
                <a:solidFill>
                  <a:srgbClr val="FF0000"/>
                </a:solidFill>
                <a:sym typeface="Wingdings" pitchFamily="2" charset="2"/>
              </a:rPr>
              <a:t></a:t>
            </a:r>
            <a:r>
              <a:rPr lang="en-US" sz="1600">
                <a:sym typeface="Wingdings" pitchFamily="2" charset="2"/>
              </a:rPr>
              <a:t>  </a:t>
            </a:r>
            <a:r>
              <a:rPr lang="en-US" sz="2000">
                <a:solidFill>
                  <a:srgbClr val="FF0000"/>
                </a:solidFill>
                <a:sym typeface="Wingdings" pitchFamily="2" charset="2"/>
              </a:rPr>
              <a:t>Ca ngợi tấm lòng nghĩa hiệp của</a:t>
            </a:r>
          </a:p>
          <a:p>
            <a:pPr algn="l"/>
            <a:r>
              <a:rPr lang="en-US" sz="2000">
                <a:solidFill>
                  <a:srgbClr val="FF0000"/>
                </a:solidFill>
              </a:rPr>
              <a:t>Dế Mèn.</a:t>
            </a:r>
          </a:p>
          <a:p>
            <a:pPr algn="l"/>
            <a:r>
              <a:rPr lang="en-US" sz="2000" b="1">
                <a:sym typeface="Wingdings" pitchFamily="2" charset="2"/>
              </a:rPr>
              <a:t></a:t>
            </a:r>
            <a:r>
              <a:rPr lang="en-US" sz="2000" b="1" u="sng">
                <a:sym typeface="Wingdings" pitchFamily="2" charset="2"/>
              </a:rPr>
              <a:t> </a:t>
            </a:r>
            <a:r>
              <a:rPr lang="en-US" sz="2000" b="1" u="sng"/>
              <a:t>Nội dung:</a:t>
            </a:r>
            <a:r>
              <a:rPr lang="en-US" sz="2000"/>
              <a:t> </a:t>
            </a:r>
            <a:r>
              <a:rPr lang="en-US" sz="2000" b="1" i="1">
                <a:solidFill>
                  <a:srgbClr val="FF0000"/>
                </a:solidFill>
              </a:rPr>
              <a:t>Dế Mèn có tấm lòng </a:t>
            </a:r>
          </a:p>
          <a:p>
            <a:pPr algn="l"/>
            <a:r>
              <a:rPr lang="en-US" sz="2000" b="1" i="1">
                <a:solidFill>
                  <a:srgbClr val="FF0000"/>
                </a:solidFill>
              </a:rPr>
              <a:t>nghĩa hiệp, sẵn sàng bênh vực </a:t>
            </a:r>
          </a:p>
          <a:p>
            <a:pPr algn="l"/>
            <a:r>
              <a:rPr lang="en-US" sz="2000" b="1" i="1">
                <a:solidFill>
                  <a:srgbClr val="FF0000"/>
                </a:solidFill>
              </a:rPr>
              <a:t>kẻ yếu, xóa bỏ những bất công.</a:t>
            </a:r>
          </a:p>
          <a:p>
            <a:pPr algn="l"/>
            <a:endParaRPr lang="en-US" sz="2000">
              <a:solidFill>
                <a:srgbClr val="FF0000"/>
              </a:solidFill>
            </a:endParaRPr>
          </a:p>
          <a:p>
            <a:pPr algn="l"/>
            <a:endParaRPr lang="en-US" sz="1600">
              <a:solidFill>
                <a:srgbClr val="FF0000"/>
              </a:solidFill>
            </a:endParaRPr>
          </a:p>
          <a:p>
            <a:pPr algn="l"/>
            <a:r>
              <a:rPr lang="en-US" sz="1600">
                <a:solidFill>
                  <a:srgbClr val="FF0000"/>
                </a:solidFill>
              </a:rPr>
              <a:t>ø</a:t>
            </a:r>
          </a:p>
          <a:p>
            <a:pPr algn="l"/>
            <a:endParaRPr lang="en-US" sz="1600">
              <a:solidFill>
                <a:srgbClr val="FF0000"/>
              </a:solidFill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4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4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4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74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4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4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4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4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74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4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4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74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4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74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74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74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2000"/>
                                        <p:tgtEl>
                                          <p:spTgt spid="174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3" dur="2000"/>
                                        <p:tgtEl>
                                          <p:spTgt spid="174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6" dur="2000"/>
                                        <p:tgtEl>
                                          <p:spTgt spid="174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  <p:bldP spid="17414" grpId="0" animBg="1"/>
      <p:bldP spid="17415" grpId="0" animBg="1"/>
      <p:bldP spid="17416" grpId="0" animBg="1"/>
      <p:bldP spid="17417" grpId="0" animBg="1"/>
      <p:bldP spid="17419" grpId="0" animBg="1"/>
      <p:bldP spid="17420" grpId="0" animBg="1"/>
      <p:bldP spid="17422" grpId="0" animBg="1"/>
      <p:bldP spid="17424" grpId="0" animBg="1"/>
      <p:bldP spid="17425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946</Words>
  <Application>Microsoft Office PowerPoint</Application>
  <PresentationFormat>On-screen Show (4:3)</PresentationFormat>
  <Paragraphs>106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Wingdings</vt:lpstr>
      <vt:lpstr>VNI-Times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 Quan sát tranh và mô tả những gì có trong tranh?</vt:lpstr>
      <vt:lpstr>Slide 9</vt:lpstr>
      <vt:lpstr>Slide 10</vt:lpstr>
      <vt:lpstr>Slide 11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CSTeam</cp:lastModifiedBy>
  <cp:revision>45</cp:revision>
  <dcterms:created xsi:type="dcterms:W3CDTF">2009-06-05T12:18:05Z</dcterms:created>
  <dcterms:modified xsi:type="dcterms:W3CDTF">2016-06-30T01:25:34Z</dcterms:modified>
</cp:coreProperties>
</file>