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FD6B-9105-40B9-9537-7C1F1D122DEF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08D3-400F-45CD-AD4B-22D6F57A0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2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FD6B-9105-40B9-9537-7C1F1D122DEF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08D3-400F-45CD-AD4B-22D6F57A0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3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FD6B-9105-40B9-9537-7C1F1D122DEF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08D3-400F-45CD-AD4B-22D6F57A0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04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8D584EB-71BC-478B-8A51-50B644D4D5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25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FD6B-9105-40B9-9537-7C1F1D122DEF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08D3-400F-45CD-AD4B-22D6F57A0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9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FD6B-9105-40B9-9537-7C1F1D122DEF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08D3-400F-45CD-AD4B-22D6F57A0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0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FD6B-9105-40B9-9537-7C1F1D122DEF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08D3-400F-45CD-AD4B-22D6F57A0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2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FD6B-9105-40B9-9537-7C1F1D122DEF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08D3-400F-45CD-AD4B-22D6F57A0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2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FD6B-9105-40B9-9537-7C1F1D122DEF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08D3-400F-45CD-AD4B-22D6F57A0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6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FD6B-9105-40B9-9537-7C1F1D122DEF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08D3-400F-45CD-AD4B-22D6F57A0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6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FD6B-9105-40B9-9537-7C1F1D122DEF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08D3-400F-45CD-AD4B-22D6F57A0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2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0FD6B-9105-40B9-9537-7C1F1D122DEF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008D3-400F-45CD-AD4B-22D6F57A0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4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0FD6B-9105-40B9-9537-7C1F1D122DEF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008D3-400F-45CD-AD4B-22D6F57A0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2.xml"/><Relationship Id="rId1" Type="http://schemas.openxmlformats.org/officeDocument/2006/relationships/audio" Target="file:///D:\NH&#7840;C%20NG&#192;\B&#224;i%20H&#225;t%20Chuong%20Tr&#236;nh%20Mu-i%20V-n%20C&#226;u%20H-i%20V&#236;%20Sao%20&#8211;%20&#208;ang%20c-p%20nh-t%20-%20&#193;nh%20Trang%20Music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D:\My%20Documents\Downloads\Lopchungtadoanket-NguyenDucHuy_cfj3.mp3" TargetMode="External"/><Relationship Id="rId1" Type="http://schemas.openxmlformats.org/officeDocument/2006/relationships/audio" Target="file:///G:\thieu_nhi_the_gioi_lien_hoan-nhieu_nghe_si.mp3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" y="2117725"/>
            <a:ext cx="89154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4400" b="1">
                <a:solidFill>
                  <a:schemeClr val="bg1"/>
                </a:solidFill>
                <a:latin typeface="Times New Roman" pitchFamily="18" charset="0"/>
              </a:rPr>
              <a:t> </a:t>
            </a:r>
            <a:endParaRPr lang="en-US" sz="4400" b="1">
              <a:solidFill>
                <a:schemeClr val="bg1"/>
              </a:solidFill>
              <a:latin typeface=".VnTimeH" pitchFamily="34" charset="0"/>
            </a:endParaRPr>
          </a:p>
        </p:txBody>
      </p:sp>
      <p:pic>
        <p:nvPicPr>
          <p:cNvPr id="13316" name="Picture 4" descr="ABARBLY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371600"/>
            <a:ext cx="47053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 descr="divider_flow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971800"/>
            <a:ext cx="4572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Bài Hát Chuong Trình Mu-i V-n Câu H-i Vì Sao – Ðang c-p nh-t - Ánh Trang Music.mp3">
            <a:hlinkClick r:id="" action="ppaction://media"/>
          </p:cNvPr>
          <p:cNvPicPr>
            <a:picLocks noGrp="1" noRot="1" noChangeAspect="1" noChangeArrowheads="1"/>
          </p:cNvPicPr>
          <p:nvPr>
            <p:ph sz="quarter" idx="2"/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38600" y="2667000"/>
            <a:ext cx="76200" cy="76200"/>
          </a:xfrm>
        </p:spPr>
      </p:pic>
      <p:sp>
        <p:nvSpPr>
          <p:cNvPr id="13319" name="WordArt 7"/>
          <p:cNvSpPr>
            <a:spLocks noChangeArrowheads="1" noChangeShapeType="1" noTextEdit="1"/>
          </p:cNvSpPr>
          <p:nvPr/>
        </p:nvSpPr>
        <p:spPr bwMode="auto">
          <a:xfrm>
            <a:off x="304800" y="1828800"/>
            <a:ext cx="8610600" cy="1143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2400" b="1" kern="10" dirty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Times New Roman"/>
                <a:cs typeface="Times New Roman"/>
              </a:rPr>
              <a:t> XIN KÍNH CHÀO QUÝ THẦY CÔ VỀ DỰ GIỜ, THĂM LỚP </a:t>
            </a:r>
            <a:r>
              <a:rPr lang="en-US" sz="2400" b="1" kern="10" dirty="0" smtClean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Times New Roman"/>
                <a:cs typeface="Times New Roman"/>
              </a:rPr>
              <a:t>4D</a:t>
            </a:r>
            <a:endParaRPr lang="en-US" sz="2400" b="1" kern="10" dirty="0">
              <a:ln w="9525">
                <a:solidFill>
                  <a:schemeClr val="tx2"/>
                </a:solidFill>
                <a:round/>
                <a:headEnd/>
                <a:tailEnd/>
              </a:ln>
              <a:solidFill>
                <a:srgbClr val="FF0066"/>
              </a:solidFill>
              <a:latin typeface="Times New Roman"/>
              <a:cs typeface="Times New Roman"/>
            </a:endParaRPr>
          </a:p>
        </p:txBody>
      </p:sp>
      <p:sp>
        <p:nvSpPr>
          <p:cNvPr id="13320" name="WordArt 8"/>
          <p:cNvSpPr>
            <a:spLocks noChangeArrowheads="1" noChangeShapeType="1" noTextEdit="1"/>
          </p:cNvSpPr>
          <p:nvPr/>
        </p:nvSpPr>
        <p:spPr bwMode="auto">
          <a:xfrm>
            <a:off x="533400" y="4572000"/>
            <a:ext cx="7696200" cy="914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24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MÔN TOÁN</a:t>
            </a:r>
          </a:p>
        </p:txBody>
      </p:sp>
    </p:spTree>
    <p:extLst>
      <p:ext uri="{BB962C8B-B14F-4D97-AF65-F5344CB8AC3E}">
        <p14:creationId xmlns:p14="http://schemas.microsoft.com/office/powerpoint/2010/main" val="6192486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18"/>
                </p:tgtEl>
              </p:cMediaNode>
            </p:audio>
          </p:childTnLst>
        </p:cTn>
      </p:par>
    </p:tnLst>
    <p:bldLst>
      <p:bldP spid="13319" grpId="0" animBg="1"/>
      <p:bldP spid="1332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9" name="Group 9"/>
          <p:cNvGrpSpPr>
            <a:grpSpLocks/>
          </p:cNvGrpSpPr>
          <p:nvPr/>
        </p:nvGrpSpPr>
        <p:grpSpPr bwMode="auto">
          <a:xfrm>
            <a:off x="533400" y="1877244"/>
            <a:ext cx="3733800" cy="1551756"/>
            <a:chOff x="1680" y="2880"/>
            <a:chExt cx="2832" cy="912"/>
          </a:xfrm>
        </p:grpSpPr>
        <p:sp>
          <p:nvSpPr>
            <p:cNvPr id="15370" name="AutoShape 10"/>
            <p:cNvSpPr>
              <a:spLocks noChangeArrowheads="1"/>
            </p:cNvSpPr>
            <p:nvPr/>
          </p:nvSpPr>
          <p:spPr bwMode="auto">
            <a:xfrm>
              <a:off x="1680" y="2880"/>
              <a:ext cx="2832" cy="912"/>
            </a:xfrm>
            <a:prstGeom prst="cloudCallout">
              <a:avLst>
                <a:gd name="adj1" fmla="val -16630"/>
                <a:gd name="adj2" fmla="val -71819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 sz="2400">
                <a:latin typeface=".VnTime" pitchFamily="34" charset="0"/>
              </a:endParaRPr>
            </a:p>
          </p:txBody>
        </p:sp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1981" y="2998"/>
              <a:ext cx="2208" cy="3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200" b="1" dirty="0" err="1">
                  <a:latin typeface="Times New Roman" pitchFamily="18" charset="0"/>
                  <a:cs typeface="Times New Roman" pitchFamily="18" charset="0"/>
                </a:rPr>
                <a:t>Dặn</a:t>
              </a:r>
              <a:r>
                <a:rPr lang="en-US" sz="32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atin typeface="Times New Roman" pitchFamily="18" charset="0"/>
                  <a:cs typeface="Times New Roman" pitchFamily="18" charset="0"/>
                </a:rPr>
                <a:t>dò</a:t>
              </a:r>
              <a:endParaRPr lang="en-US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372" name="Group 12"/>
          <p:cNvGrpSpPr>
            <a:grpSpLocks/>
          </p:cNvGrpSpPr>
          <p:nvPr/>
        </p:nvGrpSpPr>
        <p:grpSpPr bwMode="auto">
          <a:xfrm>
            <a:off x="364167" y="3429751"/>
            <a:ext cx="8458200" cy="2743200"/>
            <a:chOff x="1447" y="1526"/>
            <a:chExt cx="2784" cy="1824"/>
          </a:xfrm>
        </p:grpSpPr>
        <p:sp>
          <p:nvSpPr>
            <p:cNvPr id="15373" name="AutoShape 13"/>
            <p:cNvSpPr>
              <a:spLocks noChangeArrowheads="1"/>
            </p:cNvSpPr>
            <p:nvPr/>
          </p:nvSpPr>
          <p:spPr bwMode="auto">
            <a:xfrm>
              <a:off x="1447" y="1526"/>
              <a:ext cx="2784" cy="1824"/>
            </a:xfrm>
            <a:prstGeom prst="cloudCallout">
              <a:avLst>
                <a:gd name="adj1" fmla="val -44287"/>
                <a:gd name="adj2" fmla="val 69463"/>
              </a:avLst>
            </a:prstGeom>
            <a:solidFill>
              <a:srgbClr val="9BD8F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 sz="2400">
                <a:latin typeface=".VnTime" pitchFamily="34" charset="0"/>
              </a:endParaRPr>
            </a:p>
          </p:txBody>
        </p:sp>
        <p:sp>
          <p:nvSpPr>
            <p:cNvPr id="15374" name="Text Box 14"/>
            <p:cNvSpPr txBox="1">
              <a:spLocks noChangeArrowheads="1"/>
            </p:cNvSpPr>
            <p:nvPr/>
          </p:nvSpPr>
          <p:spPr bwMode="auto">
            <a:xfrm>
              <a:off x="1584" y="1776"/>
              <a:ext cx="2448" cy="1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125000"/>
                </a:lnSpc>
              </a:pP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nhà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xem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bài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lnSpc>
                  <a:spcPct val="125000"/>
                </a:lnSpc>
              </a:pP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Chuẩn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bị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sau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lnSpc>
                  <a:spcPct val="125000"/>
                </a:lnSpc>
              </a:pP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xét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tiết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183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85" decel="100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385" decel="100000"/>
                                        <p:tgtEl>
                                          <p:spTgt spid="1537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385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385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thieu_nhi_the_gioi_lien_hoan-nhieu_nghe_s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617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 descr="BJ_SMP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52600"/>
            <a:ext cx="9144000" cy="5105400"/>
          </a:xfrm>
          <a:prstGeom prst="rect">
            <a:avLst/>
          </a:prstGeom>
          <a:solidFill>
            <a:srgbClr val="00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54000" cmpd="thickThin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3" name="Title 7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4" name="Lopchungtadoanket-NguyenDucHuy_cfj3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957361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2906" fill="hold"/>
                                        <p:tgtEl>
                                          <p:spTgt spid="122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62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9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09600" y="2590800"/>
            <a:ext cx="29450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85800" y="32004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CC00FF"/>
                </a:solidFill>
                <a:latin typeface=".VnTime" pitchFamily="34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a) 6083 + 2378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381000" y="0"/>
            <a:ext cx="845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14364" name="Group 28"/>
          <p:cNvGrpSpPr>
            <a:grpSpLocks/>
          </p:cNvGrpSpPr>
          <p:nvPr/>
        </p:nvGrpSpPr>
        <p:grpSpPr bwMode="auto">
          <a:xfrm>
            <a:off x="457200" y="1219200"/>
            <a:ext cx="8147248" cy="1143000"/>
            <a:chOff x="1680" y="2880"/>
            <a:chExt cx="2832" cy="912"/>
          </a:xfrm>
        </p:grpSpPr>
        <p:sp>
          <p:nvSpPr>
            <p:cNvPr id="14365" name="AutoShape 29"/>
            <p:cNvSpPr>
              <a:spLocks noChangeArrowheads="1"/>
            </p:cNvSpPr>
            <p:nvPr/>
          </p:nvSpPr>
          <p:spPr bwMode="auto">
            <a:xfrm>
              <a:off x="1680" y="2880"/>
              <a:ext cx="2832" cy="912"/>
            </a:xfrm>
            <a:prstGeom prst="cloudCallout">
              <a:avLst>
                <a:gd name="adj1" fmla="val -16630"/>
                <a:gd name="adj2" fmla="val -71819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 sz="2400">
                <a:latin typeface=".VnTime" pitchFamily="34" charset="0"/>
              </a:endParaRPr>
            </a:p>
          </p:txBody>
        </p:sp>
        <p:sp>
          <p:nvSpPr>
            <p:cNvPr id="14366" name="Text Box 30"/>
            <p:cNvSpPr txBox="1">
              <a:spLocks noChangeArrowheads="1"/>
            </p:cNvSpPr>
            <p:nvPr/>
          </p:nvSpPr>
          <p:spPr bwMode="auto">
            <a:xfrm>
              <a:off x="1981" y="2998"/>
              <a:ext cx="2208" cy="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800" b="1" dirty="0" err="1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800" b="1" dirty="0" err="1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ài</a:t>
              </a:r>
              <a:r>
                <a:rPr lang="en-US" sz="2800" b="1" dirty="0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cũ</a:t>
              </a:r>
              <a:r>
                <a:rPr lang="en-US" sz="2800" b="1" dirty="0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2800" b="1" dirty="0" err="1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Ôn</a:t>
              </a:r>
              <a:r>
                <a:rPr lang="en-US" sz="2800" b="1" dirty="0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800" b="1" dirty="0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800" b="1" dirty="0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đến</a:t>
              </a:r>
              <a:r>
                <a:rPr lang="en-US" sz="2800" b="1" dirty="0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 100 000 (</a:t>
              </a:r>
              <a:r>
                <a:rPr lang="en-US" sz="2800" b="1" dirty="0" err="1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tt</a:t>
              </a:r>
              <a:r>
                <a:rPr lang="en-US" sz="2800" b="1" dirty="0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800" b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3962400" y="32004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CC00FF"/>
                </a:solidFill>
                <a:latin typeface=".VnTime" pitchFamily="34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b) 28763 - 23359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838200" y="3962400"/>
            <a:ext cx="3581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6083 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2378</a:t>
            </a:r>
          </a:p>
          <a:p>
            <a:r>
              <a:rPr lang="en-US" sz="2800" dirty="0">
                <a:solidFill>
                  <a:srgbClr val="CC00FF"/>
                </a:solidFill>
              </a:rPr>
              <a:t>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8461</a:t>
            </a:r>
          </a:p>
          <a:p>
            <a:endParaRPr lang="en-US" sz="2800" dirty="0">
              <a:solidFill>
                <a:srgbClr val="CC00FF"/>
              </a:solidFill>
              <a:latin typeface=".VnTime" pitchFamily="34" charset="0"/>
            </a:endParaRPr>
          </a:p>
        </p:txBody>
      </p:sp>
      <p:sp>
        <p:nvSpPr>
          <p:cNvPr id="14369" name="Line 33"/>
          <p:cNvSpPr>
            <a:spLocks noChangeShapeType="1"/>
          </p:cNvSpPr>
          <p:nvPr/>
        </p:nvSpPr>
        <p:spPr bwMode="auto">
          <a:xfrm>
            <a:off x="1592885" y="4862079"/>
            <a:ext cx="88361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1447800" y="41910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4953000" y="3962400"/>
            <a:ext cx="3581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CC00FF"/>
                </a:solidFill>
                <a:latin typeface=".VnTime" pitchFamily="34" charset="0"/>
              </a:rPr>
              <a:t> </a:t>
            </a:r>
            <a:r>
              <a:rPr lang="en-US" sz="2800" dirty="0">
                <a:solidFill>
                  <a:srgbClr val="CC00FF"/>
                </a:solidFill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28763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23359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5404</a:t>
            </a:r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>
            <a:off x="5148064" y="4876800"/>
            <a:ext cx="952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953000" y="4191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09394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  <p:bldP spid="14367" grpId="0"/>
      <p:bldP spid="14368" grpId="0"/>
      <p:bldP spid="14369" grpId="0" animBg="1"/>
      <p:bldP spid="14370" grpId="0"/>
      <p:bldP spid="14371" grpId="0"/>
      <p:bldP spid="14372" grpId="0" animBg="1"/>
      <p:bldP spid="143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26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938963"/>
              </p:ext>
            </p:extLst>
          </p:nvPr>
        </p:nvGraphicFramePr>
        <p:xfrm>
          <a:off x="0" y="2271274"/>
          <a:ext cx="9144000" cy="3604064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5643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Thêm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 tất cả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0249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. 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8488C4"/>
                        </a:gs>
                        <a:gs pos="53000">
                          <a:srgbClr val="D4DEFF"/>
                        </a:gs>
                        <a:gs pos="83000">
                          <a:srgbClr val="D4DEFF"/>
                        </a:gs>
                        <a:gs pos="100000">
                          <a:srgbClr val="96AB94"/>
                        </a:gs>
                      </a:gsLst>
                      <a:lin ang="5400000"/>
                    </a:gradFill>
                  </a:tcPr>
                </a:tc>
              </a:tr>
            </a:tbl>
          </a:graphicData>
        </a:graphic>
      </p:graphicFrame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4067944" y="2852936"/>
            <a:ext cx="914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1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6477000" y="2924944"/>
            <a:ext cx="1828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3 + 1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4017640" y="3501008"/>
            <a:ext cx="914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2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6477000" y="3564305"/>
            <a:ext cx="1828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3 + 2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4038600" y="4057908"/>
            <a:ext cx="91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3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6553200" y="4068361"/>
            <a:ext cx="1676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3 + 3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3962400" y="4644425"/>
            <a:ext cx="114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. . .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781800" y="4644425"/>
            <a:ext cx="1295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. . .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4038600" y="5220489"/>
            <a:ext cx="914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a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6477000" y="5292497"/>
            <a:ext cx="1905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3 + a</a:t>
            </a:r>
          </a:p>
        </p:txBody>
      </p:sp>
      <p:sp>
        <p:nvSpPr>
          <p:cNvPr id="4122" name="Text Box 8"/>
          <p:cNvSpPr txBox="1">
            <a:spLocks noChangeArrowheads="1"/>
          </p:cNvSpPr>
          <p:nvPr/>
        </p:nvSpPr>
        <p:spPr bwMode="auto">
          <a:xfrm>
            <a:off x="228600" y="1172989"/>
            <a:ext cx="891540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…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52400" y="6019800"/>
            <a:ext cx="8991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+ a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94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8" grpId="0"/>
      <p:bldP spid="6169" grpId="0"/>
      <p:bldP spid="6170" grpId="0"/>
      <p:bldP spid="6171" grpId="0"/>
      <p:bldP spid="6172" grpId="0"/>
      <p:bldP spid="6173" grpId="0"/>
      <p:bldP spid="6174" grpId="0"/>
      <p:bldP spid="6175" grpId="0"/>
      <p:bldP spid="6176" grpId="0"/>
      <p:bldP spid="6177" grpId="0"/>
      <p:bldP spid="71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1"/>
          <p:cNvSpPr txBox="1">
            <a:spLocks noChangeArrowheads="1"/>
          </p:cNvSpPr>
          <p:nvPr/>
        </p:nvSpPr>
        <p:spPr bwMode="auto">
          <a:xfrm>
            <a:off x="822325" y="2117799"/>
            <a:ext cx="73009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123" name="Text Box 1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447800" y="2916233"/>
            <a:ext cx="173957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 + n : 2</a:t>
            </a:r>
          </a:p>
        </p:txBody>
      </p:sp>
      <p:sp>
        <p:nvSpPr>
          <p:cNvPr id="5124" name="Text Box 1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629400" y="3780329"/>
            <a:ext cx="12442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a - 56 </a:t>
            </a:r>
          </a:p>
        </p:txBody>
      </p:sp>
      <p:sp>
        <p:nvSpPr>
          <p:cNvPr id="5125" name="Text Box 1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 rot="527624">
            <a:off x="5708392" y="4652289"/>
            <a:ext cx="18261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dirty="0">
                <a:solidFill>
                  <a:srgbClr val="FFCC00"/>
                </a:solidFill>
                <a:latin typeface="Times New Roman" pitchFamily="18" charset="0"/>
                <a:cs typeface="Times New Roman" pitchFamily="18" charset="0"/>
              </a:rPr>
              <a:t>67 – 3 x 5</a:t>
            </a:r>
          </a:p>
        </p:txBody>
      </p:sp>
      <p:sp>
        <p:nvSpPr>
          <p:cNvPr id="5126" name="Text Box 1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90600" y="4140369"/>
            <a:ext cx="9589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b : 3</a:t>
            </a:r>
          </a:p>
        </p:txBody>
      </p:sp>
      <p:sp>
        <p:nvSpPr>
          <p:cNvPr id="5127" name="Text Box 1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 rot="-1510073">
            <a:off x="2511638" y="4882868"/>
            <a:ext cx="205697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78 – x + 12</a:t>
            </a:r>
          </a:p>
        </p:txBody>
      </p:sp>
      <p:sp>
        <p:nvSpPr>
          <p:cNvPr id="5128" name="Text Box 1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 rot="-832472">
            <a:off x="4965648" y="2848936"/>
            <a:ext cx="24400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342 – (53 - p)</a:t>
            </a:r>
          </a:p>
        </p:txBody>
      </p:sp>
      <p:pic>
        <p:nvPicPr>
          <p:cNvPr id="5129" name="Picture 21" descr="bunchofkid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8839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WordArt 26">
            <a:hlinkClick r:id="rId2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200400" y="4057253"/>
            <a:ext cx="2390775" cy="5238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33"/>
                </a:solidFill>
                <a:latin typeface="Times New Roman" pitchFamily="18" charset="0"/>
                <a:cs typeface="Times New Roman" pitchFamily="18" charset="0"/>
              </a:rPr>
              <a:t>5 x c + d - 3</a:t>
            </a:r>
          </a:p>
        </p:txBody>
      </p:sp>
      <p:sp>
        <p:nvSpPr>
          <p:cNvPr id="6171" name="AutoShape 2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77200" y="5562600"/>
            <a:ext cx="685800" cy="533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cs typeface="Arial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52536" y="1332057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 + 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65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  <p:bldP spid="5124" grpId="0"/>
      <p:bldP spid="5125" grpId="0"/>
      <p:bldP spid="5126" grpId="0"/>
      <p:bldP spid="5127" grpId="0"/>
      <p:bldP spid="5128" grpId="0"/>
      <p:bldP spid="5130" grpId="0" animBg="1"/>
      <p:bldP spid="7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1524000"/>
            <a:ext cx="594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 = 1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 + a =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24544" y="1843087"/>
            <a:ext cx="9144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 + a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81000" y="2743200"/>
            <a:ext cx="601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 =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 + a =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52400" y="3394364"/>
            <a:ext cx="9372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 + a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4038600"/>
            <a:ext cx="617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 = 3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 + a =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28600" y="4800600"/>
            <a:ext cx="815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 + a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5410200"/>
            <a:ext cx="891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     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+ a</a:t>
            </a:r>
          </a:p>
        </p:txBody>
      </p:sp>
      <p:sp>
        <p:nvSpPr>
          <p:cNvPr id="6153" name="Text Box 1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427984" y="1447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chemeClr val="accent1"/>
                </a:solidFill>
                <a:cs typeface="Arial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154" name="Text Box 1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067944" y="1497083"/>
            <a:ext cx="3124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chemeClr val="accent1"/>
                </a:solidFill>
                <a:cs typeface="Arial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 + 1 = 4</a:t>
            </a:r>
          </a:p>
        </p:txBody>
      </p:sp>
      <p:sp>
        <p:nvSpPr>
          <p:cNvPr id="6155" name="Text Box 1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175720" y="2705546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chemeClr val="accent1"/>
                </a:solidFill>
                <a:cs typeface="Arial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 + 2 = 5</a:t>
            </a:r>
          </a:p>
        </p:txBody>
      </p:sp>
      <p:sp>
        <p:nvSpPr>
          <p:cNvPr id="6156" name="Text Box 1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355976" y="26670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chemeClr val="accent1"/>
                </a:solidFill>
                <a:cs typeface="Arial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157" name="Text Box 1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067944" y="4005064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chemeClr val="accent1"/>
                </a:solidFill>
                <a:cs typeface="Arial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158" name="Text Box 1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067944" y="4005064"/>
            <a:ext cx="25439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chemeClr val="accent1"/>
                </a:solidFill>
                <a:cs typeface="Arial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 + 3 = 6</a:t>
            </a:r>
          </a:p>
        </p:txBody>
      </p:sp>
    </p:spTree>
    <p:extLst>
      <p:ext uri="{BB962C8B-B14F-4D97-AF65-F5344CB8AC3E}">
        <p14:creationId xmlns:p14="http://schemas.microsoft.com/office/powerpoint/2010/main" val="107263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  <p:bldP spid="6153" grpId="0"/>
      <p:bldP spid="6153" grpId="1"/>
      <p:bldP spid="6154" grpId="0"/>
      <p:bldP spid="6155" grpId="0"/>
      <p:bldP spid="6156" grpId="0"/>
      <p:bldP spid="6156" grpId="1"/>
      <p:bldP spid="6157" grpId="0"/>
      <p:bldP spid="6157" grpId="1"/>
      <p:bldP spid="61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52400" y="1752600"/>
            <a:ext cx="899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81000" y="2362200"/>
            <a:ext cx="3886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 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a)  6 – b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 = 4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09600" y="3048000"/>
            <a:ext cx="426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b)  115 – c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c = 7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685800" y="3581400"/>
            <a:ext cx="426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c)  a +  80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 = 15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447800" y="4191000"/>
            <a:ext cx="73914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4800" b="1" dirty="0">
                <a:solidFill>
                  <a:srgbClr val="FF0000"/>
                </a:solidFill>
              </a:rPr>
              <a:t>  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 = 4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6 – b = 6 – 4 = 2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1600200" y="2286000"/>
            <a:ext cx="3505200" cy="0"/>
          </a:xfrm>
          <a:prstGeom prst="line">
            <a:avLst/>
          </a:prstGeom>
          <a:noFill/>
          <a:ln w="508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9600" y="4343400"/>
            <a:ext cx="152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85800" y="5029200"/>
            <a:ext cx="8229600" cy="70167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c = 7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115 – c = 115 – 7 = 108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609600" y="5943600"/>
            <a:ext cx="8001000" cy="579438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a = 15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 + 80 = 15 + 80 = 95</a:t>
            </a:r>
          </a:p>
        </p:txBody>
      </p:sp>
    </p:spTree>
    <p:extLst>
      <p:ext uri="{BB962C8B-B14F-4D97-AF65-F5344CB8AC3E}">
        <p14:creationId xmlns:p14="http://schemas.microsoft.com/office/powerpoint/2010/main" val="263681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/>
      <p:bldP spid="8199" grpId="0"/>
      <p:bldP spid="8200" grpId="0"/>
      <p:bldP spid="8201" grpId="0"/>
      <p:bldP spid="7175" grpId="0" animBg="1"/>
      <p:bldP spid="9220" grpId="0"/>
      <p:bldP spid="9222" grpId="0" animBg="1"/>
      <p:bldP spid="9224" grpId="0" animBg="1"/>
      <p:bldP spid="922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1600200"/>
            <a:ext cx="9144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4800" b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2a.Viết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(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)</a:t>
            </a:r>
          </a:p>
        </p:txBody>
      </p:sp>
      <p:graphicFrame>
        <p:nvGraphicFramePr>
          <p:cNvPr id="9248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362112"/>
              </p:ext>
            </p:extLst>
          </p:nvPr>
        </p:nvGraphicFramePr>
        <p:xfrm>
          <a:off x="72007" y="2778378"/>
          <a:ext cx="8955915" cy="1802750"/>
        </p:xfrm>
        <a:graphic>
          <a:graphicData uri="http://schemas.openxmlformats.org/drawingml/2006/table">
            <a:tbl>
              <a:tblPr/>
              <a:tblGrid>
                <a:gridCol w="1645920"/>
                <a:gridCol w="2206001"/>
                <a:gridCol w="2520280"/>
                <a:gridCol w="2583714"/>
              </a:tblGrid>
              <a:tr h="6978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49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 + 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82" name="Text Box 42"/>
          <p:cNvSpPr txBox="1">
            <a:spLocks noChangeArrowheads="1"/>
          </p:cNvSpPr>
          <p:nvPr/>
        </p:nvSpPr>
        <p:spPr bwMode="auto">
          <a:xfrm>
            <a:off x="1691680" y="3769876"/>
            <a:ext cx="2133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125 + 8</a:t>
            </a:r>
          </a:p>
        </p:txBody>
      </p:sp>
      <p:sp>
        <p:nvSpPr>
          <p:cNvPr id="10288" name="Text Box 48"/>
          <p:cNvSpPr txBox="1">
            <a:spLocks noChangeArrowheads="1"/>
          </p:cNvSpPr>
          <p:nvPr/>
        </p:nvSpPr>
        <p:spPr bwMode="auto">
          <a:xfrm>
            <a:off x="2915816" y="3769876"/>
            <a:ext cx="106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133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3923928" y="3769876"/>
            <a:ext cx="198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125 + 30</a:t>
            </a:r>
          </a:p>
        </p:txBody>
      </p: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5292080" y="3769876"/>
            <a:ext cx="2133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6444208" y="3769876"/>
            <a:ext cx="2133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125 + 100</a:t>
            </a:r>
          </a:p>
        </p:txBody>
      </p:sp>
      <p:sp>
        <p:nvSpPr>
          <p:cNvPr id="10297" name="Text Box 57"/>
          <p:cNvSpPr txBox="1">
            <a:spLocks noChangeArrowheads="1"/>
          </p:cNvSpPr>
          <p:nvPr/>
        </p:nvSpPr>
        <p:spPr bwMode="auto">
          <a:xfrm>
            <a:off x="7956376" y="3769876"/>
            <a:ext cx="2133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225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827584" y="2362200"/>
            <a:ext cx="571500" cy="0"/>
          </a:xfrm>
          <a:prstGeom prst="line">
            <a:avLst/>
          </a:prstGeom>
          <a:noFill/>
          <a:ln w="508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2267744" y="2362200"/>
            <a:ext cx="1152128" cy="0"/>
          </a:xfrm>
          <a:prstGeom prst="line">
            <a:avLst/>
          </a:prstGeom>
          <a:noFill/>
          <a:ln w="508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  <p:bldP spid="10282" grpId="0" autoUpdateAnimBg="0"/>
      <p:bldP spid="10288" grpId="0" autoUpdateAnimBg="0"/>
      <p:bldP spid="10289" grpId="0" autoUpdateAnimBg="0"/>
      <p:bldP spid="10290" grpId="0" autoUpdateAnimBg="0"/>
      <p:bldP spid="10291" grpId="0" autoUpdateAnimBg="0"/>
      <p:bldP spid="10297" grpId="0" autoUpdateAnimBg="0"/>
      <p:bldP spid="9242" grpId="0" animBg="1"/>
      <p:bldP spid="92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7200" y="34290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 = 10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873 - n = 873 - 10 = 863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57200" y="4343400"/>
            <a:ext cx="7924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 = 0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873 - n =  873 - 0  = 873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09600" y="1676400"/>
            <a:ext cx="7696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3.b)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873 - n                    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n = 10; n = 0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893221" y="2667000"/>
            <a:ext cx="2819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1475656" y="2209800"/>
            <a:ext cx="2016224" cy="0"/>
          </a:xfrm>
          <a:prstGeom prst="line">
            <a:avLst/>
          </a:prstGeom>
          <a:noFill/>
          <a:ln w="508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2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18" grpId="0"/>
      <p:bldP spid="11269" grpId="0"/>
      <p:bldP spid="11270" grpId="0"/>
      <p:bldP spid="102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8"/>
          <p:cNvSpPr txBox="1">
            <a:spLocks noChangeArrowheads="1"/>
          </p:cNvSpPr>
          <p:nvPr/>
        </p:nvSpPr>
        <p:spPr bwMode="auto">
          <a:xfrm>
            <a:off x="533400" y="2362200"/>
            <a:ext cx="4114800" cy="476250"/>
          </a:xfrm>
          <a:prstGeom prst="rect">
            <a:avLst/>
          </a:prstGeom>
          <a:noFill/>
          <a:ln w="19050">
            <a:solidFill>
              <a:srgbClr val="0099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m = 10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250 + m =…</a:t>
            </a:r>
          </a:p>
        </p:txBody>
      </p:sp>
      <p:sp>
        <p:nvSpPr>
          <p:cNvPr id="11267" name="Text Box 59"/>
          <p:cNvSpPr txBox="1">
            <a:spLocks noChangeArrowheads="1"/>
          </p:cNvSpPr>
          <p:nvPr/>
        </p:nvSpPr>
        <p:spPr bwMode="auto">
          <a:xfrm>
            <a:off x="533400" y="3200400"/>
            <a:ext cx="4191000" cy="476250"/>
          </a:xfrm>
          <a:prstGeom prst="rect">
            <a:avLst/>
          </a:prstGeom>
          <a:noFill/>
          <a:ln w="19050">
            <a:solidFill>
              <a:srgbClr val="0099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m = 0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250 + m =…</a:t>
            </a:r>
          </a:p>
        </p:txBody>
      </p:sp>
      <p:sp>
        <p:nvSpPr>
          <p:cNvPr id="11268" name="Text Box 60"/>
          <p:cNvSpPr txBox="1">
            <a:spLocks noChangeArrowheads="1"/>
          </p:cNvSpPr>
          <p:nvPr/>
        </p:nvSpPr>
        <p:spPr bwMode="auto">
          <a:xfrm>
            <a:off x="533400" y="3962400"/>
            <a:ext cx="4191000" cy="476250"/>
          </a:xfrm>
          <a:prstGeom prst="rect">
            <a:avLst/>
          </a:prstGeom>
          <a:noFill/>
          <a:ln w="19050">
            <a:solidFill>
              <a:srgbClr val="0099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m = 80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250 + m =…</a:t>
            </a:r>
          </a:p>
        </p:txBody>
      </p:sp>
      <p:sp>
        <p:nvSpPr>
          <p:cNvPr id="11269" name="Text Box 61"/>
          <p:cNvSpPr txBox="1">
            <a:spLocks noChangeArrowheads="1"/>
          </p:cNvSpPr>
          <p:nvPr/>
        </p:nvSpPr>
        <p:spPr bwMode="auto">
          <a:xfrm>
            <a:off x="525463" y="4724400"/>
            <a:ext cx="4198937" cy="476250"/>
          </a:xfrm>
          <a:prstGeom prst="rect">
            <a:avLst/>
          </a:prstGeom>
          <a:noFill/>
          <a:ln w="19050">
            <a:solidFill>
              <a:srgbClr val="0099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m = 30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250 + m =…</a:t>
            </a:r>
          </a:p>
        </p:txBody>
      </p:sp>
      <p:sp>
        <p:nvSpPr>
          <p:cNvPr id="11270" name="AutoShape 64"/>
          <p:cNvSpPr>
            <a:spLocks noChangeArrowheads="1"/>
          </p:cNvSpPr>
          <p:nvPr/>
        </p:nvSpPr>
        <p:spPr bwMode="auto">
          <a:xfrm>
            <a:off x="6096000" y="3124200"/>
            <a:ext cx="838200" cy="762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260</a:t>
            </a:r>
          </a:p>
        </p:txBody>
      </p:sp>
      <p:sp>
        <p:nvSpPr>
          <p:cNvPr id="11271" name="AutoShape 65"/>
          <p:cNvSpPr>
            <a:spLocks noChangeArrowheads="1"/>
          </p:cNvSpPr>
          <p:nvPr/>
        </p:nvSpPr>
        <p:spPr bwMode="auto">
          <a:xfrm>
            <a:off x="6858000" y="5220789"/>
            <a:ext cx="8382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250</a:t>
            </a:r>
          </a:p>
        </p:txBody>
      </p:sp>
      <p:sp>
        <p:nvSpPr>
          <p:cNvPr id="11272" name="AutoShape 66"/>
          <p:cNvSpPr>
            <a:spLocks noChangeArrowheads="1"/>
          </p:cNvSpPr>
          <p:nvPr/>
        </p:nvSpPr>
        <p:spPr bwMode="auto">
          <a:xfrm>
            <a:off x="6553200" y="2133600"/>
            <a:ext cx="838200" cy="8382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280</a:t>
            </a:r>
          </a:p>
        </p:txBody>
      </p:sp>
      <p:sp>
        <p:nvSpPr>
          <p:cNvPr id="11273" name="AutoShape 67"/>
          <p:cNvSpPr>
            <a:spLocks noChangeArrowheads="1"/>
          </p:cNvSpPr>
          <p:nvPr/>
        </p:nvSpPr>
        <p:spPr bwMode="auto">
          <a:xfrm>
            <a:off x="6172200" y="4572000"/>
            <a:ext cx="8382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330</a:t>
            </a:r>
          </a:p>
        </p:txBody>
      </p:sp>
      <p:sp>
        <p:nvSpPr>
          <p:cNvPr id="11274" name="AutoShape 68"/>
          <p:cNvSpPr>
            <a:spLocks noChangeArrowheads="1"/>
          </p:cNvSpPr>
          <p:nvPr/>
        </p:nvSpPr>
        <p:spPr bwMode="auto">
          <a:xfrm>
            <a:off x="7010400" y="4038600"/>
            <a:ext cx="8382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300</a:t>
            </a:r>
          </a:p>
        </p:txBody>
      </p:sp>
      <p:sp>
        <p:nvSpPr>
          <p:cNvPr id="11275" name="AutoShape 70"/>
          <p:cNvSpPr>
            <a:spLocks noChangeArrowheads="1"/>
          </p:cNvSpPr>
          <p:nvPr/>
        </p:nvSpPr>
        <p:spPr bwMode="auto">
          <a:xfrm>
            <a:off x="6400800" y="1524000"/>
            <a:ext cx="8382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240</a:t>
            </a:r>
          </a:p>
        </p:txBody>
      </p:sp>
      <p:sp>
        <p:nvSpPr>
          <p:cNvPr id="11276" name="AutoShape 71"/>
          <p:cNvSpPr>
            <a:spLocks noChangeArrowheads="1"/>
          </p:cNvSpPr>
          <p:nvPr/>
        </p:nvSpPr>
        <p:spPr bwMode="auto">
          <a:xfrm>
            <a:off x="6248400" y="6096000"/>
            <a:ext cx="8382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170</a:t>
            </a:r>
          </a:p>
        </p:txBody>
      </p:sp>
      <p:sp>
        <p:nvSpPr>
          <p:cNvPr id="14410" name="Freeform 74"/>
          <p:cNvSpPr>
            <a:spLocks/>
          </p:cNvSpPr>
          <p:nvPr/>
        </p:nvSpPr>
        <p:spPr bwMode="auto">
          <a:xfrm>
            <a:off x="4470400" y="2489200"/>
            <a:ext cx="1625600" cy="1066800"/>
          </a:xfrm>
          <a:custGeom>
            <a:avLst/>
            <a:gdLst>
              <a:gd name="T0" fmla="*/ 40322493 w 1024"/>
              <a:gd name="T1" fmla="*/ 161289991 h 672"/>
              <a:gd name="T2" fmla="*/ 161289973 w 1024"/>
              <a:gd name="T3" fmla="*/ 40322498 h 672"/>
              <a:gd name="T4" fmla="*/ 1008062416 w 1024"/>
              <a:gd name="T5" fmla="*/ 403224953 h 672"/>
              <a:gd name="T6" fmla="*/ 1249997301 w 1024"/>
              <a:gd name="T7" fmla="*/ 1491932355 h 672"/>
              <a:gd name="T8" fmla="*/ 2147483647 w 1024"/>
              <a:gd name="T9" fmla="*/ 1612899811 h 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4"/>
              <a:gd name="T16" fmla="*/ 0 h 672"/>
              <a:gd name="T17" fmla="*/ 1024 w 1024"/>
              <a:gd name="T18" fmla="*/ 672 h 6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4" h="672">
                <a:moveTo>
                  <a:pt x="16" y="64"/>
                </a:moveTo>
                <a:cubicBezTo>
                  <a:pt x="8" y="32"/>
                  <a:pt x="0" y="0"/>
                  <a:pt x="64" y="16"/>
                </a:cubicBezTo>
                <a:cubicBezTo>
                  <a:pt x="128" y="32"/>
                  <a:pt x="328" y="64"/>
                  <a:pt x="400" y="160"/>
                </a:cubicBezTo>
                <a:cubicBezTo>
                  <a:pt x="472" y="256"/>
                  <a:pt x="392" y="512"/>
                  <a:pt x="496" y="592"/>
                </a:cubicBezTo>
                <a:cubicBezTo>
                  <a:pt x="600" y="672"/>
                  <a:pt x="812" y="656"/>
                  <a:pt x="1024" y="64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400">
              <a:cs typeface="Arial" charset="0"/>
            </a:endParaRPr>
          </a:p>
        </p:txBody>
      </p:sp>
      <p:sp>
        <p:nvSpPr>
          <p:cNvPr id="14412" name="Freeform 76"/>
          <p:cNvSpPr>
            <a:spLocks/>
          </p:cNvSpPr>
          <p:nvPr/>
        </p:nvSpPr>
        <p:spPr bwMode="auto">
          <a:xfrm>
            <a:off x="4343400" y="3429000"/>
            <a:ext cx="2362200" cy="2159000"/>
          </a:xfrm>
          <a:custGeom>
            <a:avLst/>
            <a:gdLst>
              <a:gd name="T0" fmla="*/ 0 w 1488"/>
              <a:gd name="T1" fmla="*/ 0 h 1360"/>
              <a:gd name="T2" fmla="*/ 1209675000 w 1488"/>
              <a:gd name="T3" fmla="*/ 846772593 h 1360"/>
              <a:gd name="T4" fmla="*/ 1935480159 w 1488"/>
              <a:gd name="T5" fmla="*/ 2147483647 h 1360"/>
              <a:gd name="T6" fmla="*/ 2147483647 w 1488"/>
              <a:gd name="T7" fmla="*/ 2147483647 h 1360"/>
              <a:gd name="T8" fmla="*/ 0 60000 65536"/>
              <a:gd name="T9" fmla="*/ 0 60000 65536"/>
              <a:gd name="T10" fmla="*/ 0 60000 65536"/>
              <a:gd name="T11" fmla="*/ 0 60000 65536"/>
              <a:gd name="T12" fmla="*/ 0 w 1488"/>
              <a:gd name="T13" fmla="*/ 0 h 1360"/>
              <a:gd name="T14" fmla="*/ 1488 w 1488"/>
              <a:gd name="T15" fmla="*/ 1360 h 13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88" h="1360">
                <a:moveTo>
                  <a:pt x="0" y="0"/>
                </a:moveTo>
                <a:cubicBezTo>
                  <a:pt x="176" y="68"/>
                  <a:pt x="352" y="136"/>
                  <a:pt x="480" y="336"/>
                </a:cubicBezTo>
                <a:cubicBezTo>
                  <a:pt x="608" y="536"/>
                  <a:pt x="600" y="1040"/>
                  <a:pt x="768" y="1200"/>
                </a:cubicBezTo>
                <a:cubicBezTo>
                  <a:pt x="936" y="1360"/>
                  <a:pt x="1368" y="1280"/>
                  <a:pt x="1488" y="1296"/>
                </a:cubicBezTo>
              </a:path>
            </a:pathLst>
          </a:custGeom>
          <a:noFill/>
          <a:ln w="15875">
            <a:solidFill>
              <a:srgbClr val="99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400">
              <a:cs typeface="Arial" charset="0"/>
            </a:endParaRPr>
          </a:p>
        </p:txBody>
      </p:sp>
      <p:sp>
        <p:nvSpPr>
          <p:cNvPr id="14413" name="Freeform 77"/>
          <p:cNvSpPr>
            <a:spLocks/>
          </p:cNvSpPr>
          <p:nvPr/>
        </p:nvSpPr>
        <p:spPr bwMode="auto">
          <a:xfrm>
            <a:off x="4648200" y="4267200"/>
            <a:ext cx="1447800" cy="508000"/>
          </a:xfrm>
          <a:custGeom>
            <a:avLst/>
            <a:gdLst>
              <a:gd name="T0" fmla="*/ 0 w 912"/>
              <a:gd name="T1" fmla="*/ 100806236 h 320"/>
              <a:gd name="T2" fmla="*/ 1330642541 w 912"/>
              <a:gd name="T3" fmla="*/ 100806236 h 320"/>
              <a:gd name="T4" fmla="*/ 1814512808 w 912"/>
              <a:gd name="T5" fmla="*/ 705643679 h 320"/>
              <a:gd name="T6" fmla="*/ 2147483647 w 912"/>
              <a:gd name="T7" fmla="*/ 705643679 h 320"/>
              <a:gd name="T8" fmla="*/ 0 60000 65536"/>
              <a:gd name="T9" fmla="*/ 0 60000 65536"/>
              <a:gd name="T10" fmla="*/ 0 60000 65536"/>
              <a:gd name="T11" fmla="*/ 0 60000 65536"/>
              <a:gd name="T12" fmla="*/ 0 w 912"/>
              <a:gd name="T13" fmla="*/ 0 h 320"/>
              <a:gd name="T14" fmla="*/ 912 w 912"/>
              <a:gd name="T15" fmla="*/ 320 h 3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2" h="320">
                <a:moveTo>
                  <a:pt x="0" y="40"/>
                </a:moveTo>
                <a:cubicBezTo>
                  <a:pt x="204" y="20"/>
                  <a:pt x="408" y="0"/>
                  <a:pt x="528" y="40"/>
                </a:cubicBezTo>
                <a:cubicBezTo>
                  <a:pt x="648" y="80"/>
                  <a:pt x="656" y="240"/>
                  <a:pt x="720" y="280"/>
                </a:cubicBezTo>
                <a:cubicBezTo>
                  <a:pt x="784" y="320"/>
                  <a:pt x="848" y="300"/>
                  <a:pt x="912" y="280"/>
                </a:cubicBezTo>
              </a:path>
            </a:pathLst>
          </a:cu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400">
              <a:cs typeface="Arial" charset="0"/>
            </a:endParaRPr>
          </a:p>
        </p:txBody>
      </p:sp>
      <p:sp>
        <p:nvSpPr>
          <p:cNvPr id="14414" name="Freeform 78"/>
          <p:cNvSpPr>
            <a:spLocks/>
          </p:cNvSpPr>
          <p:nvPr/>
        </p:nvSpPr>
        <p:spPr bwMode="auto">
          <a:xfrm>
            <a:off x="4800600" y="4038600"/>
            <a:ext cx="2133600" cy="2209800"/>
          </a:xfrm>
          <a:custGeom>
            <a:avLst/>
            <a:gdLst>
              <a:gd name="T0" fmla="*/ 0 w 1200"/>
              <a:gd name="T1" fmla="*/ 2147483647 h 2192"/>
              <a:gd name="T2" fmla="*/ 604837452 w 1200"/>
              <a:gd name="T3" fmla="*/ 2147483647 h 2192"/>
              <a:gd name="T4" fmla="*/ 1209674905 w 1200"/>
              <a:gd name="T5" fmla="*/ 725804875 h 2192"/>
              <a:gd name="T6" fmla="*/ 2147483647 w 1200"/>
              <a:gd name="T7" fmla="*/ 483869983 h 2192"/>
              <a:gd name="T8" fmla="*/ 0 60000 65536"/>
              <a:gd name="T9" fmla="*/ 0 60000 65536"/>
              <a:gd name="T10" fmla="*/ 0 60000 65536"/>
              <a:gd name="T11" fmla="*/ 0 60000 65536"/>
              <a:gd name="T12" fmla="*/ 0 w 1200"/>
              <a:gd name="T13" fmla="*/ 0 h 2192"/>
              <a:gd name="T14" fmla="*/ 1200 w 1200"/>
              <a:gd name="T15" fmla="*/ 2192 h 2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" h="2192">
                <a:moveTo>
                  <a:pt x="0" y="1920"/>
                </a:moveTo>
                <a:cubicBezTo>
                  <a:pt x="80" y="2056"/>
                  <a:pt x="160" y="2192"/>
                  <a:pt x="240" y="1920"/>
                </a:cubicBezTo>
                <a:cubicBezTo>
                  <a:pt x="320" y="1648"/>
                  <a:pt x="320" y="576"/>
                  <a:pt x="480" y="288"/>
                </a:cubicBezTo>
                <a:cubicBezTo>
                  <a:pt x="640" y="0"/>
                  <a:pt x="920" y="96"/>
                  <a:pt x="1200" y="192"/>
                </a:cubicBez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400">
              <a:solidFill>
                <a:srgbClr val="FF0000"/>
              </a:solidFill>
              <a:cs typeface="Arial" charset="0"/>
            </a:endParaRPr>
          </a:p>
        </p:txBody>
      </p:sp>
      <p:grpSp>
        <p:nvGrpSpPr>
          <p:cNvPr id="13" name="Group 60"/>
          <p:cNvGrpSpPr>
            <a:grpSpLocks/>
          </p:cNvGrpSpPr>
          <p:nvPr/>
        </p:nvGrpSpPr>
        <p:grpSpPr bwMode="auto">
          <a:xfrm>
            <a:off x="685800" y="0"/>
            <a:ext cx="6553200" cy="2133600"/>
            <a:chOff x="3024" y="1632"/>
            <a:chExt cx="2400" cy="876"/>
          </a:xfrm>
        </p:grpSpPr>
        <p:sp>
          <p:nvSpPr>
            <p:cNvPr id="11282" name="AutoShape 58"/>
            <p:cNvSpPr>
              <a:spLocks noChangeArrowheads="1"/>
            </p:cNvSpPr>
            <p:nvPr/>
          </p:nvSpPr>
          <p:spPr bwMode="auto">
            <a:xfrm>
              <a:off x="3360" y="1632"/>
              <a:ext cx="2064" cy="288"/>
            </a:xfrm>
            <a:prstGeom prst="cloudCallout">
              <a:avLst>
                <a:gd name="adj1" fmla="val -27421"/>
                <a:gd name="adj2" fmla="val 11076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Truyền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điện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...</a:t>
              </a:r>
            </a:p>
          </p:txBody>
        </p:sp>
        <p:pic>
          <p:nvPicPr>
            <p:cNvPr id="11283" name="Picture 59" descr="8690ec45cd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872"/>
              <a:ext cx="672" cy="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84" name="Text Box 61"/>
          <p:cNvSpPr txBox="1">
            <a:spLocks noChangeArrowheads="1"/>
          </p:cNvSpPr>
          <p:nvPr/>
        </p:nvSpPr>
        <p:spPr bwMode="auto">
          <a:xfrm>
            <a:off x="533400" y="5638800"/>
            <a:ext cx="4198938" cy="476250"/>
          </a:xfrm>
          <a:prstGeom prst="rect">
            <a:avLst/>
          </a:prstGeom>
          <a:noFill/>
          <a:ln w="19050">
            <a:solidFill>
              <a:srgbClr val="0099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m = 50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250 + m =…</a:t>
            </a:r>
          </a:p>
        </p:txBody>
      </p:sp>
      <p:sp>
        <p:nvSpPr>
          <p:cNvPr id="2" name="Freeform 78"/>
          <p:cNvSpPr>
            <a:spLocks/>
          </p:cNvSpPr>
          <p:nvPr/>
        </p:nvSpPr>
        <p:spPr bwMode="auto">
          <a:xfrm>
            <a:off x="4724400" y="2133600"/>
            <a:ext cx="2133600" cy="3276600"/>
          </a:xfrm>
          <a:custGeom>
            <a:avLst/>
            <a:gdLst>
              <a:gd name="T0" fmla="*/ 0 w 1200"/>
              <a:gd name="T1" fmla="*/ 2147483647 h 2192"/>
              <a:gd name="T2" fmla="*/ 604837452 w 1200"/>
              <a:gd name="T3" fmla="*/ 2147483647 h 2192"/>
              <a:gd name="T4" fmla="*/ 1209674905 w 1200"/>
              <a:gd name="T5" fmla="*/ 725804875 h 2192"/>
              <a:gd name="T6" fmla="*/ 2147483647 w 1200"/>
              <a:gd name="T7" fmla="*/ 483869983 h 2192"/>
              <a:gd name="T8" fmla="*/ 0 60000 65536"/>
              <a:gd name="T9" fmla="*/ 0 60000 65536"/>
              <a:gd name="T10" fmla="*/ 0 60000 65536"/>
              <a:gd name="T11" fmla="*/ 0 60000 65536"/>
              <a:gd name="T12" fmla="*/ 0 w 1200"/>
              <a:gd name="T13" fmla="*/ 0 h 2192"/>
              <a:gd name="T14" fmla="*/ 1200 w 1200"/>
              <a:gd name="T15" fmla="*/ 2192 h 2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" h="2192">
                <a:moveTo>
                  <a:pt x="0" y="1920"/>
                </a:moveTo>
                <a:cubicBezTo>
                  <a:pt x="80" y="2056"/>
                  <a:pt x="160" y="2192"/>
                  <a:pt x="240" y="1920"/>
                </a:cubicBezTo>
                <a:cubicBezTo>
                  <a:pt x="320" y="1648"/>
                  <a:pt x="320" y="576"/>
                  <a:pt x="480" y="288"/>
                </a:cubicBezTo>
                <a:cubicBezTo>
                  <a:pt x="640" y="0"/>
                  <a:pt x="920" y="96"/>
                  <a:pt x="1200" y="192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240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60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  <p:bldP spid="11267" grpId="0" animBg="1"/>
      <p:bldP spid="11268" grpId="0" animBg="1"/>
      <p:bldP spid="11269" grpId="0" animBg="1"/>
      <p:bldP spid="11270" grpId="0" animBg="1"/>
      <p:bldP spid="11271" grpId="0" animBg="1"/>
      <p:bldP spid="11272" grpId="0" animBg="1"/>
      <p:bldP spid="11273" grpId="0" animBg="1"/>
      <p:bldP spid="11274" grpId="0" animBg="1"/>
      <p:bldP spid="11275" grpId="0" animBg="1"/>
      <p:bldP spid="11276" grpId="0" animBg="1"/>
      <p:bldP spid="14410" grpId="0" animBg="1"/>
      <p:bldP spid="14412" grpId="0" animBg="1"/>
      <p:bldP spid="14413" grpId="0" animBg="1"/>
      <p:bldP spid="14414" grpId="0" animBg="1"/>
      <p:bldP spid="11284" grpId="0" animBg="1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548</Words>
  <Application>Microsoft Office PowerPoint</Application>
  <PresentationFormat>On-screen Show (4:3)</PresentationFormat>
  <Paragraphs>99</Paragraphs>
  <Slides>11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Xin chân thành cám ơn quý thầy cô và các em học sinh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Hoa</cp:lastModifiedBy>
  <cp:revision>12</cp:revision>
  <dcterms:created xsi:type="dcterms:W3CDTF">2015-09-28T12:16:58Z</dcterms:created>
  <dcterms:modified xsi:type="dcterms:W3CDTF">2018-01-20T05:01:32Z</dcterms:modified>
</cp:coreProperties>
</file>