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5" r:id="rId5"/>
    <p:sldId id="258" r:id="rId6"/>
    <p:sldId id="259" r:id="rId7"/>
    <p:sldId id="261" r:id="rId8"/>
    <p:sldId id="262" r:id="rId9"/>
    <p:sldId id="260" r:id="rId10"/>
    <p:sldId id="263" r:id="rId11"/>
    <p:sldId id="264" r:id="rId12"/>
    <p:sldId id="271" r:id="rId13"/>
    <p:sldId id="272" r:id="rId14"/>
    <p:sldId id="273" r:id="rId15"/>
    <p:sldId id="267" r:id="rId16"/>
    <p:sldId id="269" r:id="rId17"/>
    <p:sldId id="274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29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6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7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49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4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41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96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7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51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35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9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3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19B6C-5F70-474C-A49C-D1310742309C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55101-4E6D-4589-AE5E-FEE7B6AC4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66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370" y="566671"/>
            <a:ext cx="4871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ĐOÀN KẾT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639" y="1403702"/>
            <a:ext cx="8100811" cy="2117683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>
                <a:gd name="adj1" fmla="val 4921"/>
                <a:gd name="adj2" fmla="val 0"/>
              </a:avLst>
            </a:prstTxWarp>
            <a:spAutoFit/>
          </a:bodyPr>
          <a:lstStyle/>
          <a:p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6434" y="3755083"/>
            <a:ext cx="4501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  <a:endParaRPr lang="en-GB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8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201769" y="2577997"/>
            <a:ext cx="8458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luyện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tập</a:t>
            </a: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739462" y="1323303"/>
            <a:ext cx="5274971" cy="7778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2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Bài</a:t>
            </a:r>
            <a:r>
              <a:rPr lang="en-US" altLang="en-US" sz="32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1. </a:t>
            </a:r>
            <a:r>
              <a:rPr lang="en-US" altLang="en-US" sz="32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Đặt</a:t>
            </a:r>
            <a:r>
              <a:rPr lang="en-US" altLang="en-US" sz="32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tính</a:t>
            </a:r>
            <a:r>
              <a:rPr lang="en-US" altLang="en-US" sz="32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rồi</a:t>
            </a:r>
            <a:r>
              <a:rPr lang="en-US" altLang="en-US" sz="32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tính</a:t>
            </a:r>
            <a:endParaRPr lang="en-US" altLang="en-US" sz="3200" b="1" dirty="0" smtClean="0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 2" panose="05020102010507070707" pitchFamily="18" charset="2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316450" y="2161503"/>
            <a:ext cx="350678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AutoNum type="alphaLcParenR"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987864 – 783251</a:t>
            </a:r>
          </a:p>
          <a:p>
            <a:pPr algn="ctr"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969696 – 656565</a:t>
            </a: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4991637" y="2101178"/>
            <a:ext cx="4191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b) 839084  - 246937</a:t>
            </a:r>
          </a:p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628450 -  35813</a:t>
            </a:r>
          </a:p>
        </p:txBody>
      </p:sp>
    </p:spTree>
    <p:extLst>
      <p:ext uri="{BB962C8B-B14F-4D97-AF65-F5344CB8AC3E}">
        <p14:creationId xmlns:p14="http://schemas.microsoft.com/office/powerpoint/2010/main" val="22146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285505" y="1890565"/>
            <a:ext cx="3097802" cy="228084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220FB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7725" y="2720417"/>
            <a:ext cx="10262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600" b="1" dirty="0">
                <a:solidFill>
                  <a:srgbClr val="220FB1"/>
                </a:solidFill>
              </a:rPr>
              <a:t>39145</a:t>
            </a:r>
          </a:p>
        </p:txBody>
      </p:sp>
      <p:sp>
        <p:nvSpPr>
          <p:cNvPr id="6" name="Rectangle 5"/>
          <p:cNvSpPr/>
          <p:nvPr/>
        </p:nvSpPr>
        <p:spPr>
          <a:xfrm>
            <a:off x="-92529" y="250722"/>
            <a:ext cx="927462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Mảnh</a:t>
            </a:r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ghép</a:t>
            </a:r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bí</a:t>
            </a:r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8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ẩn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03525" y="1890565"/>
            <a:ext cx="3097802" cy="228084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12164" y="4152628"/>
            <a:ext cx="3091361" cy="22308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03525" y="4171409"/>
            <a:ext cx="3097802" cy="223085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1295165" y="1871784"/>
            <a:ext cx="3091361" cy="2280844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487200" y="1333743"/>
            <a:ext cx="2955332" cy="1162050"/>
          </a:xfrm>
          <a:prstGeom prst="cloudCallout">
            <a:avLst>
              <a:gd name="adj1" fmla="val 13331"/>
              <a:gd name="adj2" fmla="val 15398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002060"/>
                </a:solidFill>
              </a:rPr>
              <a:t>48600 - 9455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5952426" y="1338358"/>
            <a:ext cx="2955332" cy="1162050"/>
          </a:xfrm>
          <a:prstGeom prst="cloudCallout">
            <a:avLst>
              <a:gd name="adj1" fmla="val -10519"/>
              <a:gd name="adj2" fmla="val 10153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002060"/>
                </a:solidFill>
              </a:rPr>
              <a:t>51243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2665" y="2784765"/>
            <a:ext cx="2286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65102 - 13859</a:t>
            </a:r>
          </a:p>
        </p:txBody>
      </p:sp>
      <p:sp>
        <p:nvSpPr>
          <p:cNvPr id="23" name="Flowchart: Process 22"/>
          <p:cNvSpPr/>
          <p:nvPr/>
        </p:nvSpPr>
        <p:spPr>
          <a:xfrm>
            <a:off x="4403524" y="1890565"/>
            <a:ext cx="3097803" cy="2280844"/>
          </a:xfrm>
          <a:prstGeom prst="flowChart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2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97710" y="5433148"/>
            <a:ext cx="2286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80000 - 48765</a:t>
            </a:r>
          </a:p>
        </p:txBody>
      </p:sp>
      <p:sp>
        <p:nvSpPr>
          <p:cNvPr id="9" name="Rectangle 8"/>
          <p:cNvSpPr/>
          <p:nvPr/>
        </p:nvSpPr>
        <p:spPr>
          <a:xfrm>
            <a:off x="5285206" y="5433148"/>
            <a:ext cx="1281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642538</a:t>
            </a:r>
          </a:p>
        </p:txBody>
      </p:sp>
      <p:sp>
        <p:nvSpPr>
          <p:cNvPr id="24" name="Flowchart: Process 23"/>
          <p:cNvSpPr/>
          <p:nvPr/>
        </p:nvSpPr>
        <p:spPr>
          <a:xfrm>
            <a:off x="1312165" y="4171407"/>
            <a:ext cx="3091360" cy="2274628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3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4422575" y="4155523"/>
            <a:ext cx="3097802" cy="2280209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4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26" name="Cloud Callout 25"/>
          <p:cNvSpPr/>
          <p:nvPr/>
        </p:nvSpPr>
        <p:spPr>
          <a:xfrm>
            <a:off x="85479" y="4002347"/>
            <a:ext cx="2955332" cy="1162050"/>
          </a:xfrm>
          <a:prstGeom prst="cloudCallout">
            <a:avLst>
              <a:gd name="adj1" fmla="val 9463"/>
              <a:gd name="adj2" fmla="val 11464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rgbClr val="002060"/>
                </a:solidFill>
              </a:rPr>
              <a:t>31235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27" name="Cloud Callout 26"/>
          <p:cNvSpPr/>
          <p:nvPr/>
        </p:nvSpPr>
        <p:spPr>
          <a:xfrm>
            <a:off x="5467350" y="4152628"/>
            <a:ext cx="3440408" cy="1162050"/>
          </a:xfrm>
          <a:prstGeom prst="cloudCallout">
            <a:avLst>
              <a:gd name="adj1" fmla="val -10519"/>
              <a:gd name="adj2" fmla="val 10153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941302 -298764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88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glitter pattern="hexagon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519546" y="504248"/>
            <a:ext cx="929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2: Tính.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519546" y="961448"/>
            <a:ext cx="7803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cs typeface="Arial" charset="0"/>
              </a:rPr>
              <a:t>a) 48600  </a:t>
            </a:r>
            <a:r>
              <a:rPr lang="en-US" sz="3200" b="1">
                <a:cs typeface="Arial" charset="0"/>
              </a:rPr>
              <a:t>–  </a:t>
            </a:r>
            <a:r>
              <a:rPr lang="en-US" sz="3200" b="1" smtClean="0">
                <a:cs typeface="Arial" charset="0"/>
              </a:rPr>
              <a:t>9455 = 39145 </a:t>
            </a:r>
            <a:endParaRPr lang="en-US" sz="3200" b="1">
              <a:cs typeface="Arial" charset="0"/>
            </a:endParaRP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33846" y="3599734"/>
            <a:ext cx="63176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cs typeface="Arial" charset="0"/>
              </a:rPr>
              <a:t>b) 80000  </a:t>
            </a:r>
            <a:r>
              <a:rPr lang="en-US" sz="3200" b="1">
                <a:cs typeface="Arial" charset="0"/>
              </a:rPr>
              <a:t>–  </a:t>
            </a:r>
            <a:r>
              <a:rPr lang="en-US" sz="3200" b="1" smtClean="0">
                <a:cs typeface="Arial" charset="0"/>
              </a:rPr>
              <a:t>48765 = 31235</a:t>
            </a:r>
            <a:endParaRPr lang="en-US" sz="3200" b="1">
              <a:cs typeface="Arial" charset="0"/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2789960" y="1438566"/>
            <a:ext cx="1330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cs typeface="Arial" charset="0"/>
              </a:rPr>
              <a:t>9465</a:t>
            </a:r>
            <a:endParaRPr lang="en-US" sz="32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781915" y="1442313"/>
            <a:ext cx="36627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0000FF"/>
                </a:solidFill>
                <a:cs typeface="Arial" charset="0"/>
              </a:rPr>
              <a:t>  </a:t>
            </a:r>
            <a:r>
              <a:rPr lang="en-US" sz="3200" b="1" smtClean="0">
                <a:solidFill>
                  <a:srgbClr val="00B050"/>
                </a:solidFill>
                <a:cs typeface="Arial" charset="0"/>
              </a:rPr>
              <a:t>48600  –           =</a:t>
            </a:r>
            <a:endParaRPr lang="en-US" sz="32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4156363" y="1397002"/>
            <a:ext cx="1330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cs typeface="Arial" charset="0"/>
              </a:rPr>
              <a:t>39135</a:t>
            </a:r>
            <a:endParaRPr lang="en-US" sz="32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2496416" y="4075543"/>
            <a:ext cx="22418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00B050"/>
                </a:solidFill>
                <a:cs typeface="Arial" charset="0"/>
              </a:rPr>
              <a:t>– 48765  =</a:t>
            </a:r>
            <a:endParaRPr lang="en-US" sz="3200" b="1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1166380" y="4092288"/>
            <a:ext cx="1330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cs typeface="Arial" charset="0"/>
              </a:rPr>
              <a:t>90000</a:t>
            </a:r>
            <a:endParaRPr lang="en-US" sz="32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4502728" y="4110750"/>
            <a:ext cx="1330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cs typeface="Arial" charset="0"/>
              </a:rPr>
              <a:t>41235</a:t>
            </a:r>
            <a:endParaRPr lang="en-US" sz="32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5691" y="2183512"/>
            <a:ext cx="7736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smtClean="0">
                <a:solidFill>
                  <a:srgbClr val="FF0000"/>
                </a:solidFill>
              </a:rPr>
              <a:t>?</a:t>
            </a:r>
            <a:r>
              <a:rPr lang="en-US" sz="3200" b="1" smtClean="0">
                <a:solidFill>
                  <a:srgbClr val="220FB1"/>
                </a:solidFill>
              </a:rPr>
              <a:t> Nếu </a:t>
            </a:r>
            <a:r>
              <a:rPr lang="en-US" sz="3200" b="1">
                <a:solidFill>
                  <a:srgbClr val="220FB1"/>
                </a:solidFill>
              </a:rPr>
              <a:t>giữ nguyên số </a:t>
            </a:r>
            <a:r>
              <a:rPr lang="en-US" sz="3200" b="1">
                <a:solidFill>
                  <a:srgbClr val="220FB1"/>
                </a:solidFill>
              </a:rPr>
              <a:t>bị </a:t>
            </a:r>
            <a:r>
              <a:rPr lang="en-US" sz="3200" b="1" smtClean="0">
                <a:solidFill>
                  <a:srgbClr val="220FB1"/>
                </a:solidFill>
              </a:rPr>
              <a:t>trừ </a:t>
            </a:r>
            <a:r>
              <a:rPr lang="en-US" sz="3200" b="1">
                <a:solidFill>
                  <a:srgbClr val="220FB1"/>
                </a:solidFill>
              </a:rPr>
              <a:t>và</a:t>
            </a:r>
            <a:r>
              <a:rPr lang="en-US" sz="3200" b="1" smtClean="0">
                <a:solidFill>
                  <a:srgbClr val="220FB1"/>
                </a:solidFill>
              </a:rPr>
              <a:t> tăng số trừ thì hiệu thay đổi như thế nào?</a:t>
            </a:r>
            <a:endParaRPr lang="en-US" sz="3200" b="1">
              <a:solidFill>
                <a:srgbClr val="220FB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095" y="2099931"/>
            <a:ext cx="77360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FF0000"/>
                </a:solidFill>
              </a:rPr>
              <a:t> -&gt; Nếu </a:t>
            </a:r>
            <a:r>
              <a:rPr lang="en-US" sz="3200" b="1">
                <a:solidFill>
                  <a:srgbClr val="FF0000"/>
                </a:solidFill>
              </a:rPr>
              <a:t>giữ nguyên số bị </a:t>
            </a:r>
            <a:r>
              <a:rPr lang="en-US" sz="3200" b="1">
                <a:solidFill>
                  <a:srgbClr val="FF0000"/>
                </a:solidFill>
              </a:rPr>
              <a:t>trừ </a:t>
            </a:r>
            <a:r>
              <a:rPr lang="en-US" sz="3200" b="1" smtClean="0">
                <a:solidFill>
                  <a:srgbClr val="FF0000"/>
                </a:solidFill>
              </a:rPr>
              <a:t>và tăng số trừ lên bao nhiêu đơn vị thì hiệu sẽ giảm đi bấy nhiêu đơn vị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8095" y="4902185"/>
            <a:ext cx="77360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FF0000"/>
                </a:solidFill>
              </a:rPr>
              <a:t> -&gt; Nếu </a:t>
            </a:r>
            <a:r>
              <a:rPr lang="en-US" sz="3200" b="1">
                <a:solidFill>
                  <a:srgbClr val="FF0000"/>
                </a:solidFill>
              </a:rPr>
              <a:t>giữ nguyên </a:t>
            </a:r>
            <a:r>
              <a:rPr lang="en-US" sz="3200" b="1">
                <a:solidFill>
                  <a:srgbClr val="FF0000"/>
                </a:solidFill>
              </a:rPr>
              <a:t>số </a:t>
            </a:r>
            <a:r>
              <a:rPr lang="en-US" sz="3200" b="1" smtClean="0">
                <a:solidFill>
                  <a:srgbClr val="FF0000"/>
                </a:solidFill>
              </a:rPr>
              <a:t>trừ và tăng số bị trừ lên bao nhiêu đơn vị thì hiệu sẽ tăng lên bấy nhiêu đơn vị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645" y="4991601"/>
            <a:ext cx="7736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smtClean="0">
                <a:solidFill>
                  <a:srgbClr val="FF0000"/>
                </a:solidFill>
              </a:rPr>
              <a:t>?</a:t>
            </a:r>
            <a:r>
              <a:rPr lang="en-US" sz="3200" b="1" smtClean="0">
                <a:solidFill>
                  <a:srgbClr val="220FB1"/>
                </a:solidFill>
              </a:rPr>
              <a:t> Nếu </a:t>
            </a:r>
            <a:r>
              <a:rPr lang="en-US" sz="3200" b="1">
                <a:solidFill>
                  <a:srgbClr val="220FB1"/>
                </a:solidFill>
              </a:rPr>
              <a:t>giữ nguyên </a:t>
            </a:r>
            <a:r>
              <a:rPr lang="en-US" sz="3200" b="1">
                <a:solidFill>
                  <a:srgbClr val="220FB1"/>
                </a:solidFill>
              </a:rPr>
              <a:t>số </a:t>
            </a:r>
            <a:r>
              <a:rPr lang="en-US" sz="3200" b="1" smtClean="0">
                <a:solidFill>
                  <a:srgbClr val="220FB1"/>
                </a:solidFill>
              </a:rPr>
              <a:t>trừ </a:t>
            </a:r>
            <a:r>
              <a:rPr lang="en-US" sz="3200" b="1">
                <a:solidFill>
                  <a:srgbClr val="220FB1"/>
                </a:solidFill>
              </a:rPr>
              <a:t>và</a:t>
            </a:r>
            <a:r>
              <a:rPr lang="en-US" sz="3200" b="1" smtClean="0">
                <a:solidFill>
                  <a:srgbClr val="220FB1"/>
                </a:solidFill>
              </a:rPr>
              <a:t> tăng số bị trừ thì hiệu thay đổi như thế nào?</a:t>
            </a:r>
            <a:endParaRPr lang="en-US" sz="3200" b="1">
              <a:solidFill>
                <a:srgbClr val="220F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5" grpId="1"/>
      <p:bldP spid="16" grpId="0"/>
      <p:bldP spid="17" grpId="0"/>
      <p:bldP spid="18" grpId="0"/>
      <p:bldP spid="1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3000" r="-2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7345" y="1592616"/>
            <a:ext cx="797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chemeClr val="bg1"/>
                </a:solidFill>
              </a:rPr>
              <a:t>1. Nếu </a:t>
            </a:r>
            <a:r>
              <a:rPr lang="en-US" sz="3200" b="1">
                <a:solidFill>
                  <a:schemeClr val="bg1"/>
                </a:solidFill>
              </a:rPr>
              <a:t>giữ nguyên số bị </a:t>
            </a:r>
            <a:r>
              <a:rPr lang="en-US" sz="3200" b="1">
                <a:solidFill>
                  <a:schemeClr val="bg1"/>
                </a:solidFill>
              </a:rPr>
              <a:t>trừ </a:t>
            </a:r>
            <a:r>
              <a:rPr lang="en-US" sz="3200" b="1" smtClean="0">
                <a:solidFill>
                  <a:schemeClr val="bg1"/>
                </a:solidFill>
              </a:rPr>
              <a:t>và tăng số trừ lên bao nhiêu đơn vị thì hiệu sẽ giảm đi bấy nhiêu đơn vị.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345" y="3545812"/>
            <a:ext cx="797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chemeClr val="bg1"/>
                </a:solidFill>
              </a:rPr>
              <a:t>2. Nếu </a:t>
            </a:r>
            <a:r>
              <a:rPr lang="en-US" sz="3200" b="1">
                <a:solidFill>
                  <a:schemeClr val="bg1"/>
                </a:solidFill>
              </a:rPr>
              <a:t>giữ nguyên </a:t>
            </a:r>
            <a:r>
              <a:rPr lang="en-US" sz="3200" b="1">
                <a:solidFill>
                  <a:schemeClr val="bg1"/>
                </a:solidFill>
              </a:rPr>
              <a:t>số </a:t>
            </a:r>
            <a:r>
              <a:rPr lang="en-US" sz="3200" b="1" smtClean="0">
                <a:solidFill>
                  <a:schemeClr val="bg1"/>
                </a:solidFill>
              </a:rPr>
              <a:t>trừ và tăng số bị trừ lên bao nhiêu đơn vị thì hiệu sẽ tăng lên bấy nhiêu đơn vị.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4050" y="744463"/>
            <a:ext cx="365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MỞ RỘNG</a:t>
            </a:r>
            <a:endParaRPr lang="en-US" sz="4400" b="1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5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485596" y="121443"/>
            <a:ext cx="853869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1730km.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1315km.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19149" y="1857548"/>
            <a:ext cx="8239975" cy="2187489"/>
            <a:chOff x="819149" y="1857548"/>
            <a:chExt cx="8239975" cy="2187489"/>
          </a:xfrm>
        </p:grpSpPr>
        <p:grpSp>
          <p:nvGrpSpPr>
            <p:cNvPr id="7" name="Group 6"/>
            <p:cNvGrpSpPr/>
            <p:nvPr/>
          </p:nvGrpSpPr>
          <p:grpSpPr>
            <a:xfrm>
              <a:off x="819149" y="1857548"/>
              <a:ext cx="8239975" cy="1006475"/>
              <a:chOff x="819149" y="1857548"/>
              <a:chExt cx="8239975" cy="1006475"/>
            </a:xfrm>
          </p:grpSpPr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819149" y="2303212"/>
                <a:ext cx="9525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</a:t>
                </a:r>
                <a:r>
                  <a:rPr lang="en-US" alt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</a:t>
                </a:r>
                <a:endParaRPr lang="en-US" alt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 Box 25"/>
              <p:cNvSpPr txBox="1">
                <a:spLocks noChangeArrowheads="1"/>
              </p:cNvSpPr>
              <p:nvPr/>
            </p:nvSpPr>
            <p:spPr bwMode="auto">
              <a:xfrm>
                <a:off x="8020899" y="1857548"/>
                <a:ext cx="1038225" cy="1006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TP.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Hồ</a:t>
                </a:r>
                <a:r>
                  <a:rPr lang="en-US" alt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Chí</a:t>
                </a:r>
                <a:r>
                  <a:rPr lang="en-US" alt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1322277" y="3007519"/>
              <a:ext cx="7010401" cy="277985"/>
              <a:chOff x="1295399" y="3006640"/>
              <a:chExt cx="7010401" cy="277985"/>
            </a:xfrm>
          </p:grpSpPr>
          <p:sp>
            <p:nvSpPr>
              <p:cNvPr id="14356" name="Line 17"/>
              <p:cNvSpPr>
                <a:spLocks noChangeShapeType="1"/>
              </p:cNvSpPr>
              <p:nvPr/>
            </p:nvSpPr>
            <p:spPr bwMode="auto">
              <a:xfrm>
                <a:off x="1295399" y="3152069"/>
                <a:ext cx="7010400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298576" y="3006640"/>
                <a:ext cx="7007224" cy="277985"/>
                <a:chOff x="1298576" y="3006640"/>
                <a:chExt cx="7007224" cy="277985"/>
              </a:xfrm>
            </p:grpSpPr>
            <p:sp>
              <p:nvSpPr>
                <p:cNvPr id="14354" name="Line 21"/>
                <p:cNvSpPr>
                  <a:spLocks noChangeShapeType="1"/>
                </p:cNvSpPr>
                <p:nvPr/>
              </p:nvSpPr>
              <p:spPr bwMode="auto">
                <a:xfrm>
                  <a:off x="6493032" y="3006640"/>
                  <a:ext cx="0" cy="228600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57" name="Line 21"/>
                <p:cNvSpPr>
                  <a:spLocks noChangeShapeType="1"/>
                </p:cNvSpPr>
                <p:nvPr/>
              </p:nvSpPr>
              <p:spPr bwMode="auto">
                <a:xfrm>
                  <a:off x="1298576" y="3036975"/>
                  <a:ext cx="0" cy="230188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58" name="Line 21"/>
                <p:cNvSpPr>
                  <a:spLocks noChangeShapeType="1"/>
                </p:cNvSpPr>
                <p:nvPr/>
              </p:nvSpPr>
              <p:spPr bwMode="auto">
                <a:xfrm>
                  <a:off x="8305800" y="3054437"/>
                  <a:ext cx="0" cy="230188"/>
                </a:xfrm>
                <a:prstGeom prst="line">
                  <a:avLst/>
                </a:prstGeom>
                <a:noFill/>
                <a:ln w="571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4" name="Group 3"/>
            <p:cNvGrpSpPr/>
            <p:nvPr/>
          </p:nvGrpSpPr>
          <p:grpSpPr>
            <a:xfrm>
              <a:off x="1408113" y="3283037"/>
              <a:ext cx="6858000" cy="762000"/>
              <a:chOff x="1408113" y="3283037"/>
              <a:chExt cx="6858000" cy="762000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4268787" y="3587837"/>
                <a:ext cx="1217613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1730km</a:t>
                </a:r>
              </a:p>
            </p:txBody>
          </p:sp>
          <p:sp>
            <p:nvSpPr>
              <p:cNvPr id="14359" name="AutoShape 23"/>
              <p:cNvSpPr>
                <a:spLocks/>
              </p:cNvSpPr>
              <p:nvPr/>
            </p:nvSpPr>
            <p:spPr bwMode="auto">
              <a:xfrm rot="5400000">
                <a:off x="4684713" y="6437"/>
                <a:ext cx="304800" cy="6858000"/>
              </a:xfrm>
              <a:prstGeom prst="rightBrace">
                <a:avLst>
                  <a:gd name="adj1" fmla="val 187500"/>
                  <a:gd name="adj2" fmla="val 50000"/>
                </a:avLst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516686" y="2370084"/>
            <a:ext cx="1789113" cy="689151"/>
            <a:chOff x="6516686" y="2370084"/>
            <a:chExt cx="1789113" cy="689151"/>
          </a:xfrm>
        </p:grpSpPr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7023928" y="2370084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km</a:t>
              </a:r>
            </a:p>
          </p:txBody>
        </p:sp>
        <p:sp>
          <p:nvSpPr>
            <p:cNvPr id="14360" name="AutoShape 24"/>
            <p:cNvSpPr>
              <a:spLocks/>
            </p:cNvSpPr>
            <p:nvPr/>
          </p:nvSpPr>
          <p:spPr bwMode="auto">
            <a:xfrm rot="-5400000">
              <a:off x="7294543" y="2047979"/>
              <a:ext cx="233399" cy="1789113"/>
            </a:xfrm>
            <a:prstGeom prst="rightBrace">
              <a:avLst>
                <a:gd name="adj1" fmla="val 43750"/>
                <a:gd name="adj2" fmla="val 50000"/>
              </a:avLst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95400" y="2239958"/>
            <a:ext cx="5784850" cy="792956"/>
            <a:chOff x="1295400" y="2239958"/>
            <a:chExt cx="5784850" cy="792956"/>
          </a:xfrm>
        </p:grpSpPr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5638800" y="2444837"/>
              <a:ext cx="1441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 Trang 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295400" y="2239958"/>
              <a:ext cx="5181600" cy="792956"/>
              <a:chOff x="1295400" y="2239958"/>
              <a:chExt cx="5181600" cy="792956"/>
            </a:xfrm>
          </p:grpSpPr>
          <p:sp>
            <p:nvSpPr>
              <p:cNvPr id="29" name="Text Box 26"/>
              <p:cNvSpPr txBox="1">
                <a:spLocks noChangeArrowheads="1"/>
              </p:cNvSpPr>
              <p:nvPr/>
            </p:nvSpPr>
            <p:spPr bwMode="auto">
              <a:xfrm>
                <a:off x="3360267" y="2239958"/>
                <a:ext cx="1217613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1315km</a:t>
                </a:r>
              </a:p>
            </p:txBody>
          </p:sp>
          <p:sp>
            <p:nvSpPr>
              <p:cNvPr id="14361" name="AutoShape 25"/>
              <p:cNvSpPr>
                <a:spLocks/>
              </p:cNvSpPr>
              <p:nvPr/>
            </p:nvSpPr>
            <p:spPr bwMode="auto">
              <a:xfrm rot="-5400000">
                <a:off x="3733800" y="289714"/>
                <a:ext cx="304800" cy="5181600"/>
              </a:xfrm>
              <a:prstGeom prst="rightBrace">
                <a:avLst>
                  <a:gd name="adj1" fmla="val 80952"/>
                  <a:gd name="adj2" fmla="val 50000"/>
                </a:avLst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3962400" y="4136597"/>
            <a:ext cx="152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4552677"/>
            <a:ext cx="9144000" cy="1662113"/>
            <a:chOff x="0" y="5029200"/>
            <a:chExt cx="9144000" cy="1662113"/>
          </a:xfrm>
        </p:grpSpPr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0" y="5029200"/>
              <a:ext cx="9144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Quãng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xe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lửa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phố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Hồ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Chí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Minh </a:t>
              </a:r>
              <a:r>
                <a:rPr lang="en-US" alt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4" name="Text Box 28"/>
            <p:cNvSpPr txBox="1">
              <a:spLocks noChangeArrowheads="1"/>
            </p:cNvSpPr>
            <p:nvPr/>
          </p:nvSpPr>
          <p:spPr bwMode="auto">
            <a:xfrm>
              <a:off x="2971800" y="5562600"/>
              <a:ext cx="4267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1730 – 1315 = 415 (km)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5486400" y="6172200"/>
              <a:ext cx="32766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số: 415km.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646113" y="1773369"/>
            <a:ext cx="1524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51764" y="30163"/>
            <a:ext cx="867329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en-US" sz="2400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altLang="en-US" sz="2400" b="1" dirty="0" smtClean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nay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häc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sinh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mét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tØnh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miÒn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nói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trång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®­</a:t>
            </a:r>
            <a:r>
              <a:rPr lang="en-US" altLang="en-US" sz="2400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îc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220FB1"/>
                </a:solidFill>
                <a:latin typeface=".VnTime" panose="020B7200000000000000" pitchFamily="34" charset="0"/>
              </a:rPr>
              <a:t>     214800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c©y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,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ngo¸i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trång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®­</a:t>
            </a:r>
            <a:r>
              <a:rPr lang="en-US" altLang="en-US" sz="2400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îc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Ýt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h¬n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nay </a:t>
            </a:r>
            <a:r>
              <a:rPr lang="en-US" altLang="en-US" sz="2400" b="1" dirty="0" smtClean="0">
                <a:solidFill>
                  <a:srgbClr val="220FB1"/>
                </a:solidFill>
                <a:latin typeface=".VnTime" panose="020B7200000000000000" pitchFamily="34" charset="0"/>
              </a:rPr>
              <a:t>80600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c©y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.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Hái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c¶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hai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häc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sinh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tØnh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®ã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trång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®­</a:t>
            </a:r>
            <a:r>
              <a:rPr lang="en-US" altLang="en-US" sz="2400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îc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bao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nhiªu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dirty="0" err="1">
                <a:solidFill>
                  <a:srgbClr val="220FB1"/>
                </a:solidFill>
                <a:latin typeface=".VnTime" panose="020B7200000000000000" pitchFamily="34" charset="0"/>
              </a:rPr>
              <a:t>c©y</a:t>
            </a:r>
            <a:r>
              <a:rPr lang="en-US" altLang="en-US" sz="2400" b="1" dirty="0">
                <a:solidFill>
                  <a:srgbClr val="220FB1"/>
                </a:solidFill>
                <a:latin typeface=".VnTime" panose="020B7200000000000000" pitchFamily="34" charset="0"/>
              </a:rPr>
              <a:t>?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256414" y="2123304"/>
            <a:ext cx="1476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latin typeface=".VnTime" panose="020B7200000000000000" pitchFamily="34" charset="0"/>
              </a:rPr>
              <a:t> </a:t>
            </a:r>
            <a:r>
              <a:rPr lang="en-US" altLang="en-US" sz="2400" b="1" dirty="0" smtClean="0">
                <a:latin typeface=".VnTime" panose="020B7200000000000000" pitchFamily="34" charset="0"/>
              </a:rPr>
              <a:t>nay:</a:t>
            </a:r>
            <a:endParaRPr lang="en-US" altLang="en-US" sz="2400" b="1" dirty="0">
              <a:latin typeface=".VnTime" panose="020B7200000000000000" pitchFamily="34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3946519" y="1491082"/>
            <a:ext cx="16113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.VnTime" panose="020B7200000000000000" pitchFamily="34" charset="0"/>
              </a:rPr>
              <a:t>214800 </a:t>
            </a:r>
            <a:r>
              <a:rPr lang="en-US" altLang="en-US" sz="2400" b="1" i="1" dirty="0" err="1">
                <a:latin typeface=".VnTime" panose="020B7200000000000000" pitchFamily="34" charset="0"/>
              </a:rPr>
              <a:t>c©y</a:t>
            </a:r>
            <a:endParaRPr lang="en-US" altLang="en-US" sz="2400" b="1" i="1" dirty="0">
              <a:latin typeface=".VnTime" panose="020B7200000000000000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59108" y="2869074"/>
            <a:ext cx="2057400" cy="314460"/>
            <a:chOff x="1828800" y="2690612"/>
            <a:chExt cx="2057400" cy="314460"/>
          </a:xfrm>
        </p:grpSpPr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1828800" y="2843012"/>
              <a:ext cx="205740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1828800" y="2690612"/>
              <a:ext cx="0" cy="304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3886200" y="2700272"/>
              <a:ext cx="0" cy="304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161910" y="2750856"/>
            <a:ext cx="17155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.VnTime" panose="020B7200000000000000" pitchFamily="34" charset="0"/>
              </a:rPr>
              <a:t>N¨m</a:t>
            </a:r>
            <a:r>
              <a:rPr lang="en-US" altLang="en-US" sz="2400" b="1" dirty="0">
                <a:latin typeface=".VnTime" panose="020B7200000000000000" pitchFamily="34" charset="0"/>
              </a:rPr>
              <a:t> </a:t>
            </a:r>
            <a:r>
              <a:rPr lang="en-US" altLang="en-US" sz="2400" b="1" dirty="0" err="1" smtClean="0">
                <a:latin typeface=".VnTime" panose="020B7200000000000000" pitchFamily="34" charset="0"/>
              </a:rPr>
              <a:t>ngo¸i</a:t>
            </a:r>
            <a:r>
              <a:rPr lang="en-US" altLang="en-US" sz="2400" b="1" dirty="0" smtClean="0">
                <a:latin typeface=".VnTime" panose="020B7200000000000000" pitchFamily="34" charset="0"/>
              </a:rPr>
              <a:t>:</a:t>
            </a:r>
            <a:endParaRPr lang="en-US" altLang="en-US" sz="2400" b="1" dirty="0">
              <a:latin typeface=".VnTime" panose="020B7200000000000000" pitchFamily="34" charset="0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4992708" y="2690612"/>
            <a:ext cx="1245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latin typeface=".VnTime" panose="020B7200000000000000" pitchFamily="34" charset="0"/>
              </a:rPr>
              <a:t>80600 </a:t>
            </a:r>
            <a:r>
              <a:rPr lang="en-US" altLang="en-US" sz="2000" b="1" i="1" dirty="0" err="1">
                <a:latin typeface=".VnTime" panose="020B7200000000000000" pitchFamily="34" charset="0"/>
              </a:rPr>
              <a:t>c©y</a:t>
            </a:r>
            <a:endParaRPr lang="en-US" altLang="en-US" sz="2000" b="1" i="1" dirty="0">
              <a:latin typeface=".VnTime" panose="020B7200000000000000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59108" y="2233412"/>
            <a:ext cx="3352800" cy="304800"/>
            <a:chOff x="1828800" y="2233412"/>
            <a:chExt cx="3352800" cy="304800"/>
          </a:xfrm>
        </p:grpSpPr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1828800" y="2385812"/>
              <a:ext cx="335280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1828800" y="2233412"/>
              <a:ext cx="0" cy="304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>
              <a:off x="5181600" y="2233412"/>
              <a:ext cx="0" cy="304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>
              <a:off x="3886200" y="2233412"/>
              <a:ext cx="0" cy="304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906" name="AutoShape 18"/>
          <p:cNvSpPr>
            <a:spLocks/>
          </p:cNvSpPr>
          <p:nvPr/>
        </p:nvSpPr>
        <p:spPr bwMode="auto">
          <a:xfrm>
            <a:off x="6440508" y="2233412"/>
            <a:ext cx="173198" cy="1107204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6897708" y="2462012"/>
            <a:ext cx="8418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.VnTime" panose="020B7200000000000000" pitchFamily="34" charset="0"/>
              </a:rPr>
              <a:t>? </a:t>
            </a:r>
            <a:r>
              <a:rPr lang="en-US" altLang="en-US" sz="2400" b="1" i="1" dirty="0" err="1">
                <a:latin typeface=".VnTime" panose="020B7200000000000000" pitchFamily="34" charset="0"/>
              </a:rPr>
              <a:t>c©y</a:t>
            </a:r>
            <a:endParaRPr lang="en-US" altLang="en-US" sz="2400" b="1" i="1" dirty="0">
              <a:latin typeface=".VnTime" panose="020B7200000000000000" pitchFamily="34" charset="0"/>
            </a:endParaRP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3309515" y="3349030"/>
            <a:ext cx="8418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.VnTime" panose="020B7200000000000000" pitchFamily="34" charset="0"/>
              </a:rPr>
              <a:t>? </a:t>
            </a:r>
            <a:r>
              <a:rPr lang="en-US" altLang="en-US" sz="2400" b="1" i="1" dirty="0" err="1">
                <a:latin typeface=".VnTime" panose="020B7200000000000000" pitchFamily="34" charset="0"/>
              </a:rPr>
              <a:t>c©y</a:t>
            </a:r>
            <a:endParaRPr lang="en-US" altLang="en-US" sz="2400" b="1" i="1" dirty="0">
              <a:latin typeface=".VnTime" panose="020B7200000000000000" pitchFamily="34" charset="0"/>
            </a:endParaRP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545846" y="3928383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220FB1"/>
                </a:solidFill>
                <a:latin typeface=".VnTime" panose="020B7200000000000000" pitchFamily="34" charset="0"/>
              </a:rPr>
              <a:t>Bµi</a:t>
            </a:r>
            <a:r>
              <a:rPr lang="en-US" altLang="en-US" sz="2400" b="1" i="1" dirty="0">
                <a:solidFill>
                  <a:srgbClr val="220FB1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400" b="1" i="1" dirty="0" err="1">
                <a:solidFill>
                  <a:srgbClr val="220FB1"/>
                </a:solidFill>
                <a:latin typeface=".VnTime" panose="020B7200000000000000" pitchFamily="34" charset="0"/>
              </a:rPr>
              <a:t>gi</a:t>
            </a:r>
            <a:r>
              <a:rPr lang="en-US" altLang="en-US" sz="2400" b="1" i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altLang="en-US" sz="2400" b="1" i="1" dirty="0" err="1">
                <a:solidFill>
                  <a:srgbClr val="220FB1"/>
                </a:solidFill>
                <a:latin typeface=".VnTime" panose="020B7200000000000000" pitchFamily="34" charset="0"/>
              </a:rPr>
              <a:t>i</a:t>
            </a:r>
            <a:endParaRPr lang="en-US" altLang="en-US" sz="2400" b="1" i="1" dirty="0">
              <a:solidFill>
                <a:srgbClr val="220FB1"/>
              </a:solidFill>
              <a:latin typeface=".VnTime" panose="020B7200000000000000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20896" y="4415448"/>
            <a:ext cx="4976812" cy="2243138"/>
            <a:chOff x="2795588" y="4629150"/>
            <a:chExt cx="4976812" cy="2243138"/>
          </a:xfrm>
        </p:grpSpPr>
        <p:sp>
          <p:nvSpPr>
            <p:cNvPr id="37910" name="Text Box 22"/>
            <p:cNvSpPr txBox="1">
              <a:spLocks noChangeArrowheads="1"/>
            </p:cNvSpPr>
            <p:nvPr/>
          </p:nvSpPr>
          <p:spPr bwMode="auto">
            <a:xfrm>
              <a:off x="2801938" y="4629150"/>
              <a:ext cx="3698875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solidFill>
                    <a:srgbClr val="220FB1"/>
                  </a:solidFill>
                  <a:latin typeface=".VnTime" panose="020B7200000000000000" pitchFamily="34" charset="0"/>
                </a:rPr>
                <a:t>Sè</a:t>
              </a:r>
              <a:r>
                <a:rPr lang="en-US" altLang="en-US" sz="2400" b="1" dirty="0">
                  <a:solidFill>
                    <a:srgbClr val="220FB1"/>
                  </a:solidFill>
                  <a:latin typeface=".VnTime" panose="020B7200000000000000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220FB1"/>
                  </a:solidFill>
                  <a:latin typeface=".VnTime" panose="020B7200000000000000" pitchFamily="34" charset="0"/>
                </a:rPr>
                <a:t>c©y</a:t>
              </a:r>
              <a:r>
                <a:rPr lang="en-US" altLang="en-US" sz="2400" b="1" dirty="0">
                  <a:solidFill>
                    <a:srgbClr val="220FB1"/>
                  </a:solidFill>
                  <a:latin typeface=".VnTime" panose="020B7200000000000000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220FB1"/>
                  </a:solidFill>
                  <a:latin typeface=".VnTime" panose="020B7200000000000000" pitchFamily="34" charset="0"/>
                </a:rPr>
                <a:t>n¨m</a:t>
              </a:r>
              <a:r>
                <a:rPr lang="en-US" altLang="en-US" sz="2400" b="1" dirty="0">
                  <a:solidFill>
                    <a:srgbClr val="220FB1"/>
                  </a:solidFill>
                  <a:latin typeface=".VnTime" panose="020B7200000000000000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220FB1"/>
                  </a:solidFill>
                  <a:latin typeface="Times New Roman" panose="02020603050405020304" pitchFamily="18" charset="0"/>
                </a:rPr>
                <a:t>ngoái</a:t>
              </a:r>
              <a:r>
                <a:rPr lang="en-US" altLang="en-US" sz="2400" b="1" dirty="0">
                  <a:solidFill>
                    <a:srgbClr val="220FB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220FB1"/>
                  </a:solidFill>
                  <a:latin typeface=".VnTime" panose="020B7200000000000000" pitchFamily="34" charset="0"/>
                </a:rPr>
                <a:t>trång</a:t>
              </a:r>
              <a:r>
                <a:rPr lang="en-US" altLang="en-US" sz="2400" b="1" dirty="0">
                  <a:solidFill>
                    <a:srgbClr val="220FB1"/>
                  </a:solidFill>
                  <a:latin typeface=".VnTime" panose="020B7200000000000000" pitchFamily="34" charset="0"/>
                </a:rPr>
                <a:t> lµ:</a:t>
              </a:r>
            </a:p>
          </p:txBody>
        </p:sp>
        <p:sp>
          <p:nvSpPr>
            <p:cNvPr id="37911" name="Text Box 23"/>
            <p:cNvSpPr txBox="1">
              <a:spLocks noChangeArrowheads="1"/>
            </p:cNvSpPr>
            <p:nvPr/>
          </p:nvSpPr>
          <p:spPr bwMode="auto">
            <a:xfrm>
              <a:off x="3316288" y="5140325"/>
              <a:ext cx="4187825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20FB1"/>
                  </a:solidFill>
                  <a:latin typeface=".VnTime" panose="020B7200000000000000" pitchFamily="34" charset="0"/>
                </a:rPr>
                <a:t>214800  - 80600 = 134200 (c©y)</a:t>
              </a:r>
            </a:p>
          </p:txBody>
        </p:sp>
        <p:sp>
          <p:nvSpPr>
            <p:cNvPr id="37912" name="Text Box 24"/>
            <p:cNvSpPr txBox="1">
              <a:spLocks noChangeArrowheads="1"/>
            </p:cNvSpPr>
            <p:nvPr/>
          </p:nvSpPr>
          <p:spPr bwMode="auto">
            <a:xfrm>
              <a:off x="2795588" y="5551488"/>
              <a:ext cx="3757612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20FB1"/>
                  </a:solidFill>
                  <a:latin typeface=".VnTime" panose="020B7200000000000000" pitchFamily="34" charset="0"/>
                </a:rPr>
                <a:t>Sè c©y c¶ hai n¨m trång lµ:</a:t>
              </a:r>
            </a:p>
          </p:txBody>
        </p:sp>
        <p:sp>
          <p:nvSpPr>
            <p:cNvPr id="37913" name="Text Box 25"/>
            <p:cNvSpPr txBox="1">
              <a:spLocks noChangeArrowheads="1"/>
            </p:cNvSpPr>
            <p:nvPr/>
          </p:nvSpPr>
          <p:spPr bwMode="auto">
            <a:xfrm>
              <a:off x="3435350" y="6013450"/>
              <a:ext cx="4337050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20FB1"/>
                  </a:solidFill>
                  <a:latin typeface=".VnTime" panose="020B7200000000000000" pitchFamily="34" charset="0"/>
                </a:rPr>
                <a:t>214800 + 134200 = 349000 (c©y)</a:t>
              </a:r>
            </a:p>
          </p:txBody>
        </p:sp>
        <p:sp>
          <p:nvSpPr>
            <p:cNvPr id="37914" name="Text Box 26"/>
            <p:cNvSpPr txBox="1">
              <a:spLocks noChangeArrowheads="1"/>
            </p:cNvSpPr>
            <p:nvPr/>
          </p:nvSpPr>
          <p:spPr bwMode="auto">
            <a:xfrm>
              <a:off x="3735388" y="6410325"/>
              <a:ext cx="2989262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20FB1"/>
                  </a:solidFill>
                  <a:latin typeface=".VnTime" panose="020B7200000000000000" pitchFamily="34" charset="0"/>
                </a:rPr>
                <a:t>§¸p sè:  349000 (c©y)</a:t>
              </a:r>
            </a:p>
          </p:txBody>
        </p:sp>
      </p:grpSp>
      <p:sp>
        <p:nvSpPr>
          <p:cNvPr id="29" name="AutoShape 25"/>
          <p:cNvSpPr>
            <a:spLocks/>
          </p:cNvSpPr>
          <p:nvPr/>
        </p:nvSpPr>
        <p:spPr bwMode="auto">
          <a:xfrm rot="-5400000">
            <a:off x="4407795" y="419636"/>
            <a:ext cx="255432" cy="3352801"/>
          </a:xfrm>
          <a:prstGeom prst="rightBrace">
            <a:avLst>
              <a:gd name="adj1" fmla="val 80952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" name="AutoShape 24"/>
          <p:cNvSpPr>
            <a:spLocks/>
          </p:cNvSpPr>
          <p:nvPr/>
        </p:nvSpPr>
        <p:spPr bwMode="auto">
          <a:xfrm rot="5400000">
            <a:off x="5489303" y="1912313"/>
            <a:ext cx="164833" cy="1280376"/>
          </a:xfrm>
          <a:prstGeom prst="rightBrace">
            <a:avLst>
              <a:gd name="adj1" fmla="val 43750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" name="AutoShape 25"/>
          <p:cNvSpPr>
            <a:spLocks/>
          </p:cNvSpPr>
          <p:nvPr/>
        </p:nvSpPr>
        <p:spPr bwMode="auto">
          <a:xfrm rot="5400000">
            <a:off x="3822794" y="2260803"/>
            <a:ext cx="161139" cy="2057401"/>
          </a:xfrm>
          <a:prstGeom prst="rightBrace">
            <a:avLst>
              <a:gd name="adj1" fmla="val 80952"/>
              <a:gd name="adj2" fmla="val 50000"/>
            </a:avLst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" name="Text Box 30"/>
          <p:cNvSpPr txBox="1">
            <a:spLocks noChangeArrowheads="1"/>
          </p:cNvSpPr>
          <p:nvPr/>
        </p:nvSpPr>
        <p:spPr bwMode="auto">
          <a:xfrm>
            <a:off x="579318" y="1599448"/>
            <a:ext cx="15240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792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  <p:bldP spid="37897" grpId="0"/>
      <p:bldP spid="37902" grpId="0"/>
      <p:bldP spid="37903" grpId="0"/>
      <p:bldP spid="37906" grpId="0" animBg="1"/>
      <p:bldP spid="37907" grpId="0"/>
      <p:bldP spid="37908" grpId="0"/>
      <p:bldP spid="37909" grpId="0"/>
      <p:bldP spid="29" grpId="0" animBg="1"/>
      <p:bldP spid="30" grpId="0" animBg="1"/>
      <p:bldP spid="31" grpId="0" animBg="1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8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1133061" y="2658303"/>
            <a:ext cx="681824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alt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Ôn</a:t>
            </a:r>
            <a:r>
              <a:rPr lang="en-US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alt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cũ</a:t>
            </a:r>
            <a:endParaRPr lang="en-US" alt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5"/>
          <p:cNvSpPr txBox="1">
            <a:spLocks noChangeArrowheads="1"/>
          </p:cNvSpPr>
          <p:nvPr/>
        </p:nvSpPr>
        <p:spPr bwMode="auto">
          <a:xfrm>
            <a:off x="476520" y="2197995"/>
            <a:ext cx="449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8352 + 1026 = ?</a:t>
            </a:r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4896120" y="2197995"/>
            <a:ext cx="426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7859 + 1728 =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00520" y="3257483"/>
            <a:ext cx="1627369" cy="1455112"/>
            <a:chOff x="2000520" y="3257483"/>
            <a:chExt cx="1627369" cy="1455112"/>
          </a:xfrm>
        </p:grpSpPr>
        <p:sp>
          <p:nvSpPr>
            <p:cNvPr id="6" name="Line 19"/>
            <p:cNvSpPr>
              <a:spLocks noChangeShapeType="1"/>
            </p:cNvSpPr>
            <p:nvPr/>
          </p:nvSpPr>
          <p:spPr bwMode="auto">
            <a:xfrm>
              <a:off x="2152920" y="4712595"/>
              <a:ext cx="14478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000520" y="3257483"/>
              <a:ext cx="1627369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b="1" dirty="0">
                  <a:solidFill>
                    <a:srgbClr val="0000FF"/>
                  </a:solidFill>
                  <a:cs typeface="Arial" panose="020B0604020202020204" pitchFamily="34" charset="0"/>
                </a:rPr>
                <a:t>  </a:t>
              </a:r>
              <a:r>
                <a:rPr lang="en-US" altLang="en-US" sz="4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8352</a:t>
              </a:r>
              <a:endPara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sz="4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1026</a:t>
              </a:r>
              <a:endPara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48"/>
            <p:cNvSpPr txBox="1">
              <a:spLocks noChangeArrowheads="1"/>
            </p:cNvSpPr>
            <p:nvPr/>
          </p:nvSpPr>
          <p:spPr bwMode="auto">
            <a:xfrm>
              <a:off x="2000520" y="3599758"/>
              <a:ext cx="5334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400" b="1">
                  <a:solidFill>
                    <a:srgbClr val="0000FF"/>
                  </a:solidFill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145031" y="4792895"/>
            <a:ext cx="1981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9587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810520" y="3333683"/>
            <a:ext cx="1828800" cy="1455112"/>
            <a:chOff x="5810520" y="3333683"/>
            <a:chExt cx="1828800" cy="1455112"/>
          </a:xfrm>
        </p:grpSpPr>
        <p:sp>
          <p:nvSpPr>
            <p:cNvPr id="9" name="Rectangle 32"/>
            <p:cNvSpPr>
              <a:spLocks noChangeArrowheads="1"/>
            </p:cNvSpPr>
            <p:nvPr/>
          </p:nvSpPr>
          <p:spPr bwMode="auto">
            <a:xfrm>
              <a:off x="6039120" y="3333683"/>
              <a:ext cx="1470274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b="1" dirty="0">
                  <a:solidFill>
                    <a:srgbClr val="0000FF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4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7859</a:t>
              </a:r>
              <a:endPara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1728</a:t>
              </a:r>
              <a:endPara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Line 35"/>
            <p:cNvSpPr>
              <a:spLocks noChangeShapeType="1"/>
            </p:cNvSpPr>
            <p:nvPr/>
          </p:nvSpPr>
          <p:spPr bwMode="auto">
            <a:xfrm>
              <a:off x="6191520" y="4788795"/>
              <a:ext cx="14478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 Box 49"/>
            <p:cNvSpPr txBox="1">
              <a:spLocks noChangeArrowheads="1"/>
            </p:cNvSpPr>
            <p:nvPr/>
          </p:nvSpPr>
          <p:spPr bwMode="auto">
            <a:xfrm>
              <a:off x="5810520" y="3721995"/>
              <a:ext cx="5334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4400" b="1">
                  <a:solidFill>
                    <a:srgbClr val="0000FF"/>
                  </a:solidFill>
                  <a:cs typeface="Arial" panose="020B0604020202020204" pitchFamily="34" charset="0"/>
                </a:rPr>
                <a:t>+</a:t>
              </a:r>
            </a:p>
          </p:txBody>
        </p:sp>
      </p:grp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2152920" y="4788795"/>
            <a:ext cx="190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9378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51"/>
          <p:cNvSpPr txBox="1">
            <a:spLocks noChangeArrowheads="1"/>
          </p:cNvSpPr>
          <p:nvPr/>
        </p:nvSpPr>
        <p:spPr bwMode="auto">
          <a:xfrm>
            <a:off x="781320" y="1424401"/>
            <a:ext cx="556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85752" y="465634"/>
            <a:ext cx="3567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BÀI CŨ</a:t>
            </a:r>
            <a:endParaRPr lang="en-GB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30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842115" y="2646142"/>
            <a:ext cx="753295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thức</a:t>
            </a: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09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710" y="321972"/>
            <a:ext cx="8719713" cy="206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vi-VN" sz="3000" b="1" u="none" dirty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altLang="vi-VN" sz="3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b="1" dirty="0" err="1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vi-VN" sz="3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oán</a:t>
            </a:r>
            <a:r>
              <a:rPr lang="en-US" altLang="vi-VN" sz="3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vi-VN" sz="3000" b="1" u="none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3000" b="1" u="none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20000"/>
              </a:spcBef>
            </a:pPr>
            <a:r>
              <a:rPr lang="en-US" altLang="vi-VN" sz="3000" u="none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3000" u="none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u="none" dirty="0" err="1" smtClean="0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u="none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u="none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865279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450237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8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280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9973" y="2210634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420387" y="4236881"/>
            <a:ext cx="17462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trừ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552400" y="4192431"/>
            <a:ext cx="1600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Số trừ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5519312" y="4236881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Down Arrow 9"/>
          <p:cNvSpPr>
            <a:spLocks noChangeArrowheads="1"/>
          </p:cNvSpPr>
          <p:nvPr/>
        </p:nvSpPr>
        <p:spPr bwMode="auto">
          <a:xfrm>
            <a:off x="2090312" y="3473293"/>
            <a:ext cx="203200" cy="685800"/>
          </a:xfrm>
          <a:prstGeom prst="downArrow">
            <a:avLst>
              <a:gd name="adj1" fmla="val 50000"/>
              <a:gd name="adj2" fmla="val 6750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>
            <a:spLocks noChangeArrowheads="1"/>
          </p:cNvSpPr>
          <p:nvPr/>
        </p:nvSpPr>
        <p:spPr bwMode="auto">
          <a:xfrm>
            <a:off x="4252487" y="3473293"/>
            <a:ext cx="198438" cy="685800"/>
          </a:xfrm>
          <a:prstGeom prst="downArrow">
            <a:avLst>
              <a:gd name="adj1" fmla="val 50000"/>
              <a:gd name="adj2" fmla="val 6912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2" name="Down Arrow 11"/>
          <p:cNvSpPr>
            <a:spLocks noChangeArrowheads="1"/>
          </p:cNvSpPr>
          <p:nvPr/>
        </p:nvSpPr>
        <p:spPr bwMode="auto">
          <a:xfrm>
            <a:off x="5824112" y="3473293"/>
            <a:ext cx="228600" cy="685800"/>
          </a:xfrm>
          <a:prstGeom prst="downArrow">
            <a:avLst>
              <a:gd name="adj1" fmla="val 50000"/>
              <a:gd name="adj2" fmla="val 60000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061612" y="2804956"/>
            <a:ext cx="533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865297 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450237 </a:t>
            </a: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?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78567" y="5128048"/>
            <a:ext cx="78549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 tên các thành phần trong phép tính.</a:t>
            </a:r>
          </a:p>
        </p:txBody>
      </p:sp>
    </p:spTree>
    <p:extLst>
      <p:ext uri="{BB962C8B-B14F-4D97-AF65-F5344CB8AC3E}">
        <p14:creationId xmlns:p14="http://schemas.microsoft.com/office/powerpoint/2010/main" val="199143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035854" y="759853"/>
            <a:ext cx="533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865297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450237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4134119" y="3289479"/>
            <a:ext cx="5479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842197" y="3289479"/>
            <a:ext cx="456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550276" y="3289479"/>
            <a:ext cx="456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220792" y="3289479"/>
            <a:ext cx="456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2992192" y="3289479"/>
            <a:ext cx="456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V="1">
            <a:off x="2839793" y="3213279"/>
            <a:ext cx="1917776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687392" y="3289479"/>
            <a:ext cx="456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2785795" y="1663521"/>
            <a:ext cx="2391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865279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2709595" y="2425521"/>
            <a:ext cx="23915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450237</a:t>
            </a:r>
            <a:endParaRPr lang="en-US" altLang="en-US" sz="4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480994" y="1968321"/>
            <a:ext cx="4566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035854" y="4372604"/>
            <a:ext cx="72636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865297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450237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415042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10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6711" y="321972"/>
            <a:ext cx="8616682" cy="167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vi-VN" sz="3000" b="1" u="none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altLang="vi-VN" sz="3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b="1" dirty="0" err="1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vi-VN" sz="30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oán</a:t>
            </a:r>
            <a:r>
              <a:rPr lang="en-US" altLang="vi-VN" sz="3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vi-VN" sz="3000" b="1" u="none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3000" b="1" u="none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20000"/>
              </a:spcBef>
            </a:pP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       Kho A </a:t>
            </a:r>
            <a:r>
              <a:rPr lang="en-US" altLang="vi-VN" sz="3000" u="none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0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647253kg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Kho B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285749kg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altLang="en-US" sz="3000" u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altLang="en-US" sz="3000" u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vi-VN" sz="280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99940" y="1996225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944090" y="2722668"/>
            <a:ext cx="5257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3333FF"/>
                </a:solidFill>
              </a:rPr>
              <a:t>  </a:t>
            </a:r>
            <a:r>
              <a:rPr lang="en-US" altLang="en-US" sz="4000" b="1" dirty="0" smtClean="0">
                <a:solidFill>
                  <a:srgbClr val="3333FF"/>
                </a:solidFill>
              </a:rPr>
              <a:t>   647253 </a:t>
            </a:r>
            <a:r>
              <a:rPr lang="en-US" altLang="en-US" sz="4000" b="1" dirty="0">
                <a:solidFill>
                  <a:srgbClr val="3333FF"/>
                </a:solidFill>
              </a:rPr>
              <a:t>– 285749 =?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164125" y="4618004"/>
            <a:ext cx="45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932350" y="461800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53822" y="4618004"/>
            <a:ext cx="6080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352913" y="4603717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094150" y="461800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862375" y="4619592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2881425" y="4679917"/>
            <a:ext cx="1676400" cy="158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865550" y="3430554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647253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876662" y="3963936"/>
            <a:ext cx="18827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285749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636950" y="3735354"/>
            <a:ext cx="38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/>
              <a:t>-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944090" y="5499206"/>
            <a:ext cx="6963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3600" b="1" dirty="0"/>
              <a:t>  </a:t>
            </a:r>
            <a:r>
              <a:rPr lang="en-US" altLang="en-US" sz="3600" b="1" dirty="0" smtClean="0"/>
              <a:t>  </a:t>
            </a:r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3600" b="1" dirty="0" smtClean="0"/>
              <a:t>647253 </a:t>
            </a:r>
            <a:r>
              <a:rPr lang="en-US" altLang="en-US" sz="3600" b="1" dirty="0"/>
              <a:t>– 285749 </a:t>
            </a:r>
            <a:r>
              <a:rPr lang="en-US" altLang="en-US" sz="3600" b="1" dirty="0" smtClean="0"/>
              <a:t>= 361504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4125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309353" y="3875462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662153" y="1789993"/>
            <a:ext cx="4314423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b.647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253 – 285 749 = 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95045" y="1139625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30748" y="1862512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a.865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279 – 450 237 = ?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399716" y="3808787"/>
            <a:ext cx="46053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4877851" y="3808788"/>
            <a:ext cx="3883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8"/>
          <p:cNvSpPr txBox="1">
            <a:spLocks noChangeArrowheads="1"/>
          </p:cNvSpPr>
          <p:nvPr/>
        </p:nvSpPr>
        <p:spPr bwMode="auto">
          <a:xfrm>
            <a:off x="1469917" y="2462587"/>
            <a:ext cx="1905000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865279</a:t>
            </a:r>
            <a:endParaRPr lang="en-US" altLang="en-US" sz="3600" b="1" dirty="0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1333392" y="3076950"/>
            <a:ext cx="1905000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450237</a:t>
            </a:r>
            <a:endParaRPr lang="en-US" altLang="en-US" sz="3600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1214329" y="2678487"/>
            <a:ext cx="452438" cy="65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220FB1"/>
                </a:solidFill>
              </a:rPr>
              <a:t>-</a:t>
            </a:r>
          </a:p>
        </p:txBody>
      </p:sp>
      <p:cxnSp>
        <p:nvCxnSpPr>
          <p:cNvPr id="13" name="Straight Connector 23"/>
          <p:cNvCxnSpPr>
            <a:cxnSpLocks noChangeShapeType="1"/>
          </p:cNvCxnSpPr>
          <p:nvPr/>
        </p:nvCxnSpPr>
        <p:spPr bwMode="auto">
          <a:xfrm>
            <a:off x="6007414" y="3686550"/>
            <a:ext cx="1676400" cy="1587"/>
          </a:xfrm>
          <a:prstGeom prst="line">
            <a:avLst/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6007414" y="2462587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647253</a:t>
            </a:r>
            <a:endParaRPr lang="en-US" altLang="en-US" sz="3600" b="1" dirty="0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5962964" y="3076950"/>
            <a:ext cx="1882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285749</a:t>
            </a:r>
            <a:endParaRPr lang="en-US" altLang="en-US" sz="3600" b="1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5816914" y="2678487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-</a:t>
            </a:r>
          </a:p>
        </p:txBody>
      </p:sp>
      <p:cxnSp>
        <p:nvCxnSpPr>
          <p:cNvPr id="17" name="Straight Connector 23"/>
          <p:cNvCxnSpPr>
            <a:cxnSpLocks noChangeShapeType="1"/>
          </p:cNvCxnSpPr>
          <p:nvPr/>
        </p:nvCxnSpPr>
        <p:spPr bwMode="auto">
          <a:xfrm>
            <a:off x="1469917" y="3696075"/>
            <a:ext cx="1676400" cy="1587"/>
          </a:xfrm>
          <a:prstGeom prst="line">
            <a:avLst/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7084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56822" y="898301"/>
            <a:ext cx="85183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    </a:t>
            </a:r>
            <a:r>
              <a:rPr lang="vi-VN" sz="3600" b="1" dirty="0" smtClean="0">
                <a:solidFill>
                  <a:srgbClr val="00B050"/>
                </a:solidFill>
                <a:latin typeface="+mj-lt"/>
              </a:rPr>
              <a:t>Vậy </a:t>
            </a:r>
            <a:r>
              <a:rPr lang="vi-VN" sz="3600" b="1" dirty="0">
                <a:solidFill>
                  <a:srgbClr val="00B050"/>
                </a:solidFill>
                <a:latin typeface="+mj-lt"/>
              </a:rPr>
              <a:t>khi thực hiện phép trừ các số tự nhiên ta làm </a:t>
            </a:r>
            <a:r>
              <a:rPr lang="vi-VN" sz="3600" b="1" dirty="0" smtClean="0">
                <a:solidFill>
                  <a:srgbClr val="00B050"/>
                </a:solidFill>
                <a:latin typeface="+mj-lt"/>
              </a:rPr>
              <a:t>như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vi-VN" sz="3600" b="1" dirty="0" smtClean="0">
                <a:solidFill>
                  <a:srgbClr val="00B050"/>
                </a:solidFill>
                <a:latin typeface="+mj-lt"/>
              </a:rPr>
              <a:t>thế </a:t>
            </a:r>
            <a:r>
              <a:rPr lang="vi-VN" sz="3600" b="1" dirty="0">
                <a:solidFill>
                  <a:srgbClr val="00B050"/>
                </a:solidFill>
                <a:latin typeface="+mj-lt"/>
              </a:rPr>
              <a:t>nào?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56822" y="2098630"/>
            <a:ext cx="811369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vi-VN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vi-VN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 Đặt </a:t>
            </a:r>
            <a:r>
              <a:rPr lang="vi-VN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b="1" dirty="0" smtClean="0">
              <a:solidFill>
                <a:srgbClr val="220F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b="1" i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(Viết </a:t>
            </a:r>
            <a:r>
              <a:rPr lang="vi-VN" b="1" i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trừ dưới số bị trừ, sao cho các chữ số cùng hàng thẳng cột với nhau)</a:t>
            </a:r>
          </a:p>
          <a:p>
            <a:pPr>
              <a:lnSpc>
                <a:spcPct val="150000"/>
              </a:lnSpc>
            </a:pPr>
            <a:r>
              <a:rPr lang="en-US" b="1" i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b="1" dirty="0" err="1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b="1" dirty="0" smtClean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b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b="1" dirty="0" err="1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b="1" i="1" dirty="0">
                <a:solidFill>
                  <a:srgbClr val="220F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159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5&quot;/&gt;&lt;/object&gt;&lt;object type=&quot;3&quot; unique_id=&quot;10008&quot;&gt;&lt;property id=&quot;20148&quot; value=&quot;5&quot;/&gt;&lt;property id=&quot;20300&quot; value=&quot;Slide 5&quot;/&gt;&lt;property id=&quot;20307&quot; value=&quot;258&quot;/&gt;&lt;/object&gt;&lt;object type=&quot;3&quot; unique_id=&quot;10009&quot;&gt;&lt;property id=&quot;20148&quot; value=&quot;5&quot;/&gt;&lt;property id=&quot;20300&quot; value=&quot;Slide 6&quot;/&gt;&lt;property id=&quot;20307&quot; value=&quot;259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&quot;/&gt;&lt;property id=&quot;20307&quot; value=&quot;262&quot;/&gt;&lt;/object&gt;&lt;object type=&quot;3&quot; unique_id=&quot;10012&quot;&gt;&lt;property id=&quot;20148&quot; value=&quot;5&quot;/&gt;&lt;property id=&quot;20300&quot; value=&quot;Slide 9&quot;/&gt;&lt;property id=&quot;20307&quot; value=&quot;260&quot;/&gt;&lt;/object&gt;&lt;object type=&quot;3&quot; unique_id=&quot;10013&quot;&gt;&lt;property id=&quot;20148&quot; value=&quot;5&quot;/&gt;&lt;property id=&quot;20300&quot; value=&quot;Slide 10&quot;/&gt;&lt;property id=&quot;20307&quot; value=&quot;263&quot;/&gt;&lt;/object&gt;&lt;object type=&quot;3&quot; unique_id=&quot;10014&quot;&gt;&lt;property id=&quot;20148&quot; value=&quot;5&quot;/&gt;&lt;property id=&quot;20300&quot; value=&quot;Slide 11&quot;/&gt;&lt;property id=&quot;20307&quot; value=&quot;264&quot;/&gt;&lt;/object&gt;&lt;object type=&quot;3&quot; unique_id=&quot;10015&quot;&gt;&lt;property id=&quot;20148&quot; value=&quot;5&quot;/&gt;&lt;property id=&quot;20300&quot; value=&quot;Slide 15&quot;/&gt;&lt;property id=&quot;20307&quot; value=&quot;267&quot;/&gt;&lt;/object&gt;&lt;object type=&quot;3&quot; unique_id=&quot;10016&quot;&gt;&lt;property id=&quot;20148&quot; value=&quot;5&quot;/&gt;&lt;property id=&quot;20300&quot; value=&quot;Slide 16&quot;/&gt;&lt;property id=&quot;20307&quot; value=&quot;269&quot;/&gt;&lt;/object&gt;&lt;object type=&quot;3&quot; unique_id=&quot;10093&quot;&gt;&lt;property id=&quot;20148&quot; value=&quot;5&quot;/&gt;&lt;property id=&quot;20300&quot; value=&quot;Slide 12&quot;/&gt;&lt;property id=&quot;20307&quot; value=&quot;271&quot;/&gt;&lt;/object&gt;&lt;object type=&quot;3&quot; unique_id=&quot;10230&quot;&gt;&lt;property id=&quot;20148&quot; value=&quot;5&quot;/&gt;&lt;property id=&quot;20300&quot; value=&quot;Slide 13&quot;/&gt;&lt;property id=&quot;20307&quot; value=&quot;272&quot;/&gt;&lt;/object&gt;&lt;object type=&quot;3&quot; unique_id=&quot;10231&quot;&gt;&lt;property id=&quot;20148&quot; value=&quot;5&quot;/&gt;&lt;property id=&quot;20300&quot; value=&quot;Slide 14&quot;/&gt;&lt;property id=&quot;20307&quot; value=&quot;273&quot;/&gt;&lt;/object&gt;&lt;object type=&quot;3&quot; unique_id=&quot;10342&quot;&gt;&lt;property id=&quot;20148&quot; value=&quot;5&quot;/&gt;&lt;property id=&quot;20300&quot; value=&quot;Slide 17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745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 Hoang</dc:creator>
  <cp:lastModifiedBy>MTC</cp:lastModifiedBy>
  <cp:revision>26</cp:revision>
  <dcterms:created xsi:type="dcterms:W3CDTF">2020-10-11T14:59:27Z</dcterms:created>
  <dcterms:modified xsi:type="dcterms:W3CDTF">2020-10-12T06:31:54Z</dcterms:modified>
</cp:coreProperties>
</file>